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500" r:id="rId5"/>
    <p:sldId id="536" r:id="rId6"/>
    <p:sldId id="537" r:id="rId7"/>
    <p:sldId id="501" r:id="rId8"/>
    <p:sldId id="502" r:id="rId9"/>
    <p:sldId id="504" r:id="rId10"/>
    <p:sldId id="503" r:id="rId11"/>
    <p:sldId id="538" r:id="rId12"/>
    <p:sldId id="506" r:id="rId13"/>
    <p:sldId id="505" r:id="rId14"/>
    <p:sldId id="507" r:id="rId15"/>
    <p:sldId id="508" r:id="rId16"/>
    <p:sldId id="509" r:id="rId17"/>
    <p:sldId id="510" r:id="rId18"/>
    <p:sldId id="511" r:id="rId19"/>
    <p:sldId id="512" r:id="rId20"/>
    <p:sldId id="513" r:id="rId21"/>
    <p:sldId id="514" r:id="rId22"/>
    <p:sldId id="515" r:id="rId23"/>
    <p:sldId id="516" r:id="rId24"/>
    <p:sldId id="517" r:id="rId25"/>
    <p:sldId id="518" r:id="rId26"/>
    <p:sldId id="519" r:id="rId27"/>
    <p:sldId id="520" r:id="rId28"/>
    <p:sldId id="521" r:id="rId29"/>
    <p:sldId id="522" r:id="rId30"/>
    <p:sldId id="523" r:id="rId31"/>
    <p:sldId id="524" r:id="rId32"/>
    <p:sldId id="525" r:id="rId33"/>
    <p:sldId id="526" r:id="rId34"/>
    <p:sldId id="527" r:id="rId35"/>
    <p:sldId id="528" r:id="rId36"/>
    <p:sldId id="529" r:id="rId37"/>
    <p:sldId id="530" r:id="rId38"/>
    <p:sldId id="531" r:id="rId39"/>
    <p:sldId id="532" r:id="rId40"/>
    <p:sldId id="533" r:id="rId41"/>
    <p:sldId id="534" r:id="rId42"/>
    <p:sldId id="535" r:id="rId43"/>
    <p:sldId id="541" r:id="rId44"/>
    <p:sldId id="54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e Tarkan" initials="LT" lastIdx="84" clrIdx="0"/>
  <p:cmAuthor id="2" name="Nate Rippke" initials="NR" lastIdx="16" clrIdx="1"/>
  <p:cmAuthor id="3" name="Fuller, Selina" initials="FS" lastIdx="34" clrIdx="2"/>
  <p:cmAuthor id="4" name="Levin, Rich" initials="RBL"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D9D9"/>
    <a:srgbClr val="121A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58" autoAdjust="0"/>
    <p:restoredTop sz="89909" autoAdjust="0"/>
  </p:normalViewPr>
  <p:slideViewPr>
    <p:cSldViewPr snapToGrid="0" snapToObjects="1">
      <p:cViewPr varScale="1">
        <p:scale>
          <a:sx n="81" d="100"/>
          <a:sy n="81" d="100"/>
        </p:scale>
        <p:origin x="135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Payers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 Consumer Strategy</c:v>
                </c:pt>
              </c:strCache>
            </c:strRef>
          </c:cat>
          <c:val>
            <c:numRef>
              <c:f>Sheet1!$B$2</c:f>
              <c:numCache>
                <c:formatCode>0%</c:formatCode>
                <c:ptCount val="1"/>
                <c:pt idx="0">
                  <c:v>0</c:v>
                </c:pt>
              </c:numCache>
            </c:numRef>
          </c:val>
          <c:extLst>
            <c:ext xmlns:c16="http://schemas.microsoft.com/office/drawing/2014/chart" uri="{C3380CC4-5D6E-409C-BE32-E72D297353CC}">
              <c16:uniqueId val="{00000000-92E4-B04E-96FE-BA96C180F135}"/>
            </c:ext>
          </c:extLst>
        </c:ser>
        <c:ser>
          <c:idx val="1"/>
          <c:order val="1"/>
          <c:tx>
            <c:strRef>
              <c:f>Sheet1!$C$1</c:f>
              <c:strCache>
                <c:ptCount val="1"/>
                <c:pt idx="0">
                  <c:v>Providers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 Consumer Strategy</c:v>
                </c:pt>
              </c:strCache>
            </c:strRef>
          </c:cat>
          <c:val>
            <c:numRef>
              <c:f>Sheet1!$C$2</c:f>
              <c:numCache>
                <c:formatCode>0%</c:formatCode>
                <c:ptCount val="1"/>
                <c:pt idx="0">
                  <c:v>0.14000000000000001</c:v>
                </c:pt>
              </c:numCache>
            </c:numRef>
          </c:val>
          <c:extLst>
            <c:ext xmlns:c16="http://schemas.microsoft.com/office/drawing/2014/chart" uri="{C3380CC4-5D6E-409C-BE32-E72D297353CC}">
              <c16:uniqueId val="{00000001-92E4-B04E-96FE-BA96C180F135}"/>
            </c:ext>
          </c:extLst>
        </c:ser>
        <c:dLbls>
          <c:showLegendKey val="0"/>
          <c:showVal val="0"/>
          <c:showCatName val="0"/>
          <c:showSerName val="0"/>
          <c:showPercent val="0"/>
          <c:showBubbleSize val="0"/>
        </c:dLbls>
        <c:gapWidth val="219"/>
        <c:overlap val="-27"/>
        <c:axId val="-1358711280"/>
        <c:axId val="-1358714608"/>
      </c:barChart>
      <c:catAx>
        <c:axId val="-135871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358714608"/>
        <c:crosses val="autoZero"/>
        <c:auto val="1"/>
        <c:lblAlgn val="ctr"/>
        <c:lblOffset val="100"/>
        <c:noMultiLvlLbl val="0"/>
      </c:catAx>
      <c:valAx>
        <c:axId val="-1358714608"/>
        <c:scaling>
          <c:orientation val="minMax"/>
        </c:scaling>
        <c:delete val="1"/>
        <c:axPos val="l"/>
        <c:numFmt formatCode="0%" sourceLinked="1"/>
        <c:majorTickMark val="none"/>
        <c:minorTickMark val="none"/>
        <c:tickLblPos val="nextTo"/>
        <c:crossAx val="-135871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74265757163102"/>
          <c:y val="7.9768803135513405E-2"/>
          <c:w val="0.60083450771967695"/>
          <c:h val="0.87896702188357601"/>
        </c:manualLayout>
      </c:layout>
      <c:barChart>
        <c:barDir val="bar"/>
        <c:grouping val="clustered"/>
        <c:varyColors val="0"/>
        <c:ser>
          <c:idx val="0"/>
          <c:order val="0"/>
          <c:tx>
            <c:strRef>
              <c:f>Sheet1!$B$1</c:f>
              <c:strCache>
                <c:ptCount val="1"/>
                <c:pt idx="0">
                  <c:v>2018 Pulse Survey</c:v>
                </c:pt>
              </c:strCache>
            </c:strRef>
          </c:tx>
          <c:spPr>
            <a:solidFill>
              <a:schemeClr val="accent1"/>
            </a:solidFill>
            <a:ln>
              <a:noFill/>
            </a:ln>
            <a:effectLst/>
          </c:spPr>
          <c:invertIfNegative val="0"/>
          <c:dLbls>
            <c:dLbl>
              <c:idx val="0"/>
              <c:layout>
                <c:manualLayout>
                  <c:x val="-7.1363792124722603E-3"/>
                  <c:y val="-9.465204752788460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3EA-7245-9D83-DEFAEDD8B713}"/>
                </c:ext>
              </c:extLst>
            </c:dLbl>
            <c:dLbl>
              <c:idx val="1"/>
              <c:layout>
                <c:manualLayout>
                  <c:x val="-5.2768098506344096E-3"/>
                  <c:y val="-9.465204752788460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3EA-7245-9D83-DEFAEDD8B713}"/>
                </c:ext>
              </c:extLst>
            </c:dLbl>
            <c:dLbl>
              <c:idx val="2"/>
              <c:layout>
                <c:manualLayout>
                  <c:x val="-7.5362949196560603E-3"/>
                  <c:y val="-9.465204752788460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3EA-7245-9D83-DEFAEDD8B713}"/>
                </c:ext>
              </c:extLst>
            </c:dLbl>
            <c:dLbl>
              <c:idx val="3"/>
              <c:layout>
                <c:manualLayout>
                  <c:x val="-6.09785812484730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3EA-7245-9D83-DEFAEDD8B713}"/>
                </c:ext>
              </c:extLst>
            </c:dLbl>
            <c:dLbl>
              <c:idx val="4"/>
              <c:layout>
                <c:manualLayout>
                  <c:x val="-5.732972337303430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3EA-7245-9D83-DEFAEDD8B713}"/>
                </c:ext>
              </c:extLst>
            </c:dLbl>
            <c:dLbl>
              <c:idx val="5"/>
              <c:layout>
                <c:manualLayout>
                  <c:x val="-6.3363267891476203E-3"/>
                  <c:y val="4.73260237639420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3EA-7245-9D83-DEFAEDD8B713}"/>
                </c:ext>
              </c:extLst>
            </c:dLbl>
            <c:dLbl>
              <c:idx val="6"/>
              <c:layout>
                <c:manualLayout>
                  <c:x val="-5.83110031408698E-3"/>
                  <c:y val="-4.73260237639420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3EA-7245-9D83-DEFAEDD8B713}"/>
                </c:ext>
              </c:extLst>
            </c:dLbl>
            <c:dLbl>
              <c:idx val="7"/>
              <c:layout>
                <c:manualLayout>
                  <c:x val="-6.26626694986744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3EA-7245-9D83-DEFAEDD8B71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Our Organization Is Not Currently Integrating Social Determinants</c:v>
                </c:pt>
                <c:pt idx="1">
                  <c:v>Training Providers to Capture Social Determinants During Patient Encounters</c:v>
                </c:pt>
                <c:pt idx="2">
                  <c:v>Incorporating Social Determinants into Clinical Workflows</c:v>
                </c:pt>
                <c:pt idx="3">
                  <c:v>Combining Medical Data With Other Sources (Financial, Cencus, Geographical, etc.)</c:v>
                </c:pt>
                <c:pt idx="4">
                  <c:v>Deploying Software/Data/Services to Identify At-Risk Members/Patients</c:v>
                </c:pt>
                <c:pt idx="5">
                  <c:v>Using Point-of-Care Checklists to Identify Potential Social Determinants of Health</c:v>
                </c:pt>
                <c:pt idx="6">
                  <c:v>Offering Social Determinants With Health-Risk Assessments</c:v>
                </c:pt>
                <c:pt idx="7">
                  <c:v>Coordinating With Community-Based Organizations and Resouces</c:v>
                </c:pt>
                <c:pt idx="8">
                  <c:v>Providing Support Services (Financial, Transportation, Housing, Employment)</c:v>
                </c:pt>
              </c:strCache>
            </c:strRef>
          </c:cat>
          <c:val>
            <c:numRef>
              <c:f>Sheet1!$B$2:$B$10</c:f>
              <c:numCache>
                <c:formatCode>0.0%</c:formatCode>
                <c:ptCount val="9"/>
                <c:pt idx="0">
                  <c:v>5.0200000000000002E-2</c:v>
                </c:pt>
                <c:pt idx="1">
                  <c:v>5.6599999999999998E-2</c:v>
                </c:pt>
                <c:pt idx="2">
                  <c:v>7.17E-2</c:v>
                </c:pt>
                <c:pt idx="3">
                  <c:v>8.9399999999999993E-2</c:v>
                </c:pt>
                <c:pt idx="4">
                  <c:v>5.0200000000000002E-2</c:v>
                </c:pt>
                <c:pt idx="5">
                  <c:v>5.4800000000000001E-2</c:v>
                </c:pt>
                <c:pt idx="6">
                  <c:v>8.8300000000000003E-2</c:v>
                </c:pt>
                <c:pt idx="7">
                  <c:v>0.1113</c:v>
                </c:pt>
              </c:numCache>
            </c:numRef>
          </c:val>
          <c:extLst>
            <c:ext xmlns:c16="http://schemas.microsoft.com/office/drawing/2014/chart" uri="{C3380CC4-5D6E-409C-BE32-E72D297353CC}">
              <c16:uniqueId val="{00000000-43EA-7245-9D83-DEFAEDD8B713}"/>
            </c:ext>
          </c:extLst>
        </c:ser>
        <c:ser>
          <c:idx val="1"/>
          <c:order val="1"/>
          <c:tx>
            <c:strRef>
              <c:f>Sheet1!$C$1</c:f>
              <c:strCache>
                <c:ptCount val="1"/>
                <c:pt idx="0">
                  <c:v>2019 Pulse Survey</c:v>
                </c:pt>
              </c:strCache>
            </c:strRef>
          </c:tx>
          <c:spPr>
            <a:solidFill>
              <a:schemeClr val="accent2"/>
            </a:solidFill>
            <a:ln>
              <a:noFill/>
            </a:ln>
            <a:effectLst/>
          </c:spPr>
          <c:invertIfNegative val="0"/>
          <c:dLbls>
            <c:dLbl>
              <c:idx val="0"/>
              <c:layout>
                <c:manualLayout>
                  <c:x val="-5.38201011403289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EA-7245-9D83-DEFAEDD8B713}"/>
                </c:ext>
              </c:extLst>
            </c:dLbl>
            <c:dLbl>
              <c:idx val="1"/>
              <c:layout>
                <c:manualLayout>
                  <c:x val="-6.862659619575070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3EA-7245-9D83-DEFAEDD8B713}"/>
                </c:ext>
              </c:extLst>
            </c:dLbl>
            <c:dLbl>
              <c:idx val="2"/>
              <c:layout>
                <c:manualLayout>
                  <c:x val="-6.9257576767184801E-3"/>
                  <c:y val="-9.465204752788460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EA-7245-9D83-DEFAEDD8B713}"/>
                </c:ext>
              </c:extLst>
            </c:dLbl>
            <c:dLbl>
              <c:idx val="3"/>
              <c:layout>
                <c:manualLayout>
                  <c:x val="-4.86286007469882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3EA-7245-9D83-DEFAEDD8B713}"/>
                </c:ext>
              </c:extLst>
            </c:dLbl>
            <c:dLbl>
              <c:idx val="4"/>
              <c:layout>
                <c:manualLayout>
                  <c:x val="-5.732972337303430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EA-7245-9D83-DEFAEDD8B713}"/>
                </c:ext>
              </c:extLst>
            </c:dLbl>
            <c:dLbl>
              <c:idx val="5"/>
              <c:layout>
                <c:manualLayout>
                  <c:x val="-5.2347076443793501E-3"/>
                  <c:y val="4.73260237639420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EA-7245-9D83-DEFAEDD8B713}"/>
                </c:ext>
              </c:extLst>
            </c:dLbl>
            <c:dLbl>
              <c:idx val="6"/>
              <c:layout>
                <c:manualLayout>
                  <c:x val="-7.19251548747890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EA-7245-9D83-DEFAEDD8B713}"/>
                </c:ext>
              </c:extLst>
            </c:dLbl>
            <c:dLbl>
              <c:idx val="7"/>
              <c:layout>
                <c:manualLayout>
                  <c:x val="-5.3961546872629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3EA-7245-9D83-DEFAEDD8B71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Our Organization Is Not Currently Integrating Social Determinants</c:v>
                </c:pt>
                <c:pt idx="1">
                  <c:v>Training Providers to Capture Social Determinants During Patient Encounters</c:v>
                </c:pt>
                <c:pt idx="2">
                  <c:v>Incorporating Social Determinants into Clinical Workflows</c:v>
                </c:pt>
                <c:pt idx="3">
                  <c:v>Combining Medical Data With Other Sources (Financial, Cencus, Geographical, etc.)</c:v>
                </c:pt>
                <c:pt idx="4">
                  <c:v>Deploying Software/Data/Services to Identify At-Risk Members/Patients</c:v>
                </c:pt>
                <c:pt idx="5">
                  <c:v>Using Point-of-Care Checklists to Identify Potential Social Determinants of Health</c:v>
                </c:pt>
                <c:pt idx="6">
                  <c:v>Offering Social Determinants With Health-Risk Assessments</c:v>
                </c:pt>
                <c:pt idx="7">
                  <c:v>Coordinating With Community-Based Organizations and Resouces</c:v>
                </c:pt>
                <c:pt idx="8">
                  <c:v>Providing Support Services (Financial, Transportation, Housing, Employment)</c:v>
                </c:pt>
              </c:strCache>
            </c:strRef>
          </c:cat>
          <c:val>
            <c:numRef>
              <c:f>Sheet1!$C$2:$C$10</c:f>
              <c:numCache>
                <c:formatCode>0.0%</c:formatCode>
                <c:ptCount val="9"/>
                <c:pt idx="0">
                  <c:v>0.06</c:v>
                </c:pt>
                <c:pt idx="1">
                  <c:v>6.2899999999999998E-2</c:v>
                </c:pt>
                <c:pt idx="2">
                  <c:v>6.5199999999999994E-2</c:v>
                </c:pt>
                <c:pt idx="3">
                  <c:v>8.0199999999999994E-2</c:v>
                </c:pt>
                <c:pt idx="4">
                  <c:v>5.0200000000000002E-2</c:v>
                </c:pt>
                <c:pt idx="5">
                  <c:v>5.3100000000000001E-2</c:v>
                </c:pt>
                <c:pt idx="6">
                  <c:v>8.7099999999999997E-2</c:v>
                </c:pt>
                <c:pt idx="7">
                  <c:v>0.1062</c:v>
                </c:pt>
              </c:numCache>
            </c:numRef>
          </c:val>
          <c:extLst>
            <c:ext xmlns:c16="http://schemas.microsoft.com/office/drawing/2014/chart" uri="{C3380CC4-5D6E-409C-BE32-E72D297353CC}">
              <c16:uniqueId val="{00000001-43EA-7245-9D83-DEFAEDD8B713}"/>
            </c:ext>
          </c:extLst>
        </c:ser>
        <c:ser>
          <c:idx val="2"/>
          <c:order val="2"/>
          <c:tx>
            <c:strRef>
              <c:f>Sheet1!$D$1</c:f>
              <c:strCache>
                <c:ptCount val="1"/>
                <c:pt idx="0">
                  <c:v>2020 Pulse Survey</c:v>
                </c:pt>
              </c:strCache>
            </c:strRef>
          </c:tx>
          <c:spPr>
            <a:solidFill>
              <a:schemeClr val="accent3"/>
            </a:solidFill>
            <a:ln>
              <a:noFill/>
            </a:ln>
            <a:effectLst/>
          </c:spPr>
          <c:invertIfNegative val="0"/>
          <c:dLbls>
            <c:dLbl>
              <c:idx val="0"/>
              <c:layout>
                <c:manualLayout>
                  <c:x val="-3.2962380849927502E-3"/>
                  <c:y val="-9.465204752788460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EA-7245-9D83-DEFAEDD8B713}"/>
                </c:ext>
              </c:extLst>
            </c:dLbl>
            <c:dLbl>
              <c:idx val="1"/>
              <c:layout>
                <c:manualLayout>
                  <c:x val="-4.89788999433886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EA-7245-9D83-DEFAEDD8B713}"/>
                </c:ext>
              </c:extLst>
            </c:dLbl>
            <c:dLbl>
              <c:idx val="2"/>
              <c:layout>
                <c:manualLayout>
                  <c:x val="-7.15030277674548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EA-7245-9D83-DEFAEDD8B713}"/>
                </c:ext>
              </c:extLst>
            </c:dLbl>
            <c:dLbl>
              <c:idx val="3"/>
              <c:layout>
                <c:manualLayout>
                  <c:x val="-5.8733130248203999E-3"/>
                  <c:y val="-9.465204752788460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EA-7245-9D83-DEFAEDD8B713}"/>
                </c:ext>
              </c:extLst>
            </c:dLbl>
            <c:dLbl>
              <c:idx val="4"/>
              <c:layout>
                <c:manualLayout>
                  <c:x val="-5.87331302482039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EA-7245-9D83-DEFAEDD8B713}"/>
                </c:ext>
              </c:extLst>
            </c:dLbl>
            <c:dLbl>
              <c:idx val="5"/>
              <c:layout>
                <c:manualLayout>
                  <c:x val="-2.90505223159936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EA-7245-9D83-DEFAEDD8B713}"/>
                </c:ext>
              </c:extLst>
            </c:dLbl>
            <c:dLbl>
              <c:idx val="6"/>
              <c:layout>
                <c:manualLayout>
                  <c:x val="-6.254386411191640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EA-7245-9D83-DEFAEDD8B713}"/>
                </c:ext>
              </c:extLst>
            </c:dLbl>
            <c:dLbl>
              <c:idx val="7"/>
              <c:layout>
                <c:manualLayout>
                  <c:x val="-7.75387823754650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A8-4FFA-940D-D68008E04FBF}"/>
                </c:ext>
              </c:extLst>
            </c:dLbl>
            <c:dLbl>
              <c:idx val="8"/>
              <c:layout>
                <c:manualLayout>
                  <c:x val="-5.3817433326549903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7400348564779297E-2"/>
                      <c:h val="5.0430374847537499E-2"/>
                    </c:manualLayout>
                  </c15:layout>
                </c:ext>
                <c:ext xmlns:c16="http://schemas.microsoft.com/office/drawing/2014/chart" uri="{C3380CC4-5D6E-409C-BE32-E72D297353CC}">
                  <c16:uniqueId val="{00000003-43EA-7245-9D83-DEFAEDD8B71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Our Organization Is Not Currently Integrating Social Determinants</c:v>
                </c:pt>
                <c:pt idx="1">
                  <c:v>Training Providers to Capture Social Determinants During Patient Encounters</c:v>
                </c:pt>
                <c:pt idx="2">
                  <c:v>Incorporating Social Determinants into Clinical Workflows</c:v>
                </c:pt>
                <c:pt idx="3">
                  <c:v>Combining Medical Data With Other Sources (Financial, Cencus, Geographical, etc.)</c:v>
                </c:pt>
                <c:pt idx="4">
                  <c:v>Deploying Software/Data/Services to Identify At-Risk Members/Patients</c:v>
                </c:pt>
                <c:pt idx="5">
                  <c:v>Using Point-of-Care Checklists to Identify Potential Social Determinants of Health</c:v>
                </c:pt>
                <c:pt idx="6">
                  <c:v>Offering Social Determinants With Health-Risk Assessments</c:v>
                </c:pt>
                <c:pt idx="7">
                  <c:v>Coordinating With Community-Based Organizations and Resouces</c:v>
                </c:pt>
                <c:pt idx="8">
                  <c:v>Providing Support Services (Financial, Transportation, Housing, Employment)</c:v>
                </c:pt>
              </c:strCache>
            </c:strRef>
          </c:cat>
          <c:val>
            <c:numRef>
              <c:f>Sheet1!$D$2:$D$10</c:f>
              <c:numCache>
                <c:formatCode>0.0%</c:formatCode>
                <c:ptCount val="9"/>
                <c:pt idx="0">
                  <c:v>3.0599999999999999E-2</c:v>
                </c:pt>
                <c:pt idx="1">
                  <c:v>6.3100000000000003E-2</c:v>
                </c:pt>
                <c:pt idx="2">
                  <c:v>7.3899999999999993E-2</c:v>
                </c:pt>
                <c:pt idx="3">
                  <c:v>7.9299999999999995E-2</c:v>
                </c:pt>
                <c:pt idx="4">
                  <c:v>7.9299999999999995E-2</c:v>
                </c:pt>
                <c:pt idx="5">
                  <c:v>8.6499999999999994E-2</c:v>
                </c:pt>
                <c:pt idx="6">
                  <c:v>0.1099</c:v>
                </c:pt>
                <c:pt idx="7">
                  <c:v>0.14410000000000001</c:v>
                </c:pt>
                <c:pt idx="8">
                  <c:v>0.30009999999999998</c:v>
                </c:pt>
              </c:numCache>
            </c:numRef>
          </c:val>
          <c:extLst>
            <c:ext xmlns:c16="http://schemas.microsoft.com/office/drawing/2014/chart" uri="{C3380CC4-5D6E-409C-BE32-E72D297353CC}">
              <c16:uniqueId val="{00000002-43EA-7245-9D83-DEFAEDD8B713}"/>
            </c:ext>
          </c:extLst>
        </c:ser>
        <c:dLbls>
          <c:showLegendKey val="0"/>
          <c:showVal val="0"/>
          <c:showCatName val="0"/>
          <c:showSerName val="0"/>
          <c:showPercent val="0"/>
          <c:showBubbleSize val="0"/>
        </c:dLbls>
        <c:gapWidth val="26"/>
        <c:axId val="-1273187936"/>
        <c:axId val="-1273184672"/>
      </c:barChart>
      <c:catAx>
        <c:axId val="-1273187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Century Gothic" charset="0"/>
                <a:ea typeface="Century Gothic" charset="0"/>
                <a:cs typeface="Century Gothic" charset="0"/>
              </a:defRPr>
            </a:pPr>
            <a:endParaRPr lang="en-US"/>
          </a:p>
        </c:txPr>
        <c:crossAx val="-1273184672"/>
        <c:crosses val="autoZero"/>
        <c:auto val="1"/>
        <c:lblAlgn val="ctr"/>
        <c:lblOffset val="100"/>
        <c:noMultiLvlLbl val="0"/>
      </c:catAx>
      <c:valAx>
        <c:axId val="-1273184672"/>
        <c:scaling>
          <c:orientation val="minMax"/>
        </c:scaling>
        <c:delete val="1"/>
        <c:axPos val="b"/>
        <c:numFmt formatCode="0.0%" sourceLinked="1"/>
        <c:majorTickMark val="none"/>
        <c:minorTickMark val="none"/>
        <c:tickLblPos val="nextTo"/>
        <c:crossAx val="-1273187936"/>
        <c:crosses val="autoZero"/>
        <c:crossBetween val="between"/>
      </c:valAx>
      <c:spPr>
        <a:noFill/>
        <a:ln>
          <a:noFill/>
        </a:ln>
        <a:effectLst/>
      </c:spPr>
    </c:plotArea>
    <c:legend>
      <c:legendPos val="b"/>
      <c:layout>
        <c:manualLayout>
          <c:xMode val="edge"/>
          <c:yMode val="edge"/>
          <c:x val="0.75573665943968804"/>
          <c:y val="0.44168758717261603"/>
          <c:w val="0.15593251514534801"/>
          <c:h val="0.189630419798537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Gothic" charset="0"/>
          <a:ea typeface="Century Gothic" charset="0"/>
          <a:cs typeface="Century Gothic"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r>
              <a:rPr lang="en-US" dirty="0"/>
              <a:t>All Respondents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endParaRPr lang="en-US"/>
        </a:p>
      </c:txPr>
    </c:title>
    <c:autoTitleDeleted val="0"/>
    <c:plotArea>
      <c:layout/>
      <c:barChart>
        <c:barDir val="col"/>
        <c:grouping val="clustered"/>
        <c:varyColors val="0"/>
        <c:ser>
          <c:idx val="0"/>
          <c:order val="0"/>
          <c:tx>
            <c:strRef>
              <c:f>Sheet1!$B$1</c:f>
              <c:strCache>
                <c:ptCount val="1"/>
                <c:pt idx="0">
                  <c:v>Payers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 &amp; Quality</c:v>
                </c:pt>
                <c:pt idx="1">
                  <c:v>Patient Journey</c:v>
                </c:pt>
              </c:strCache>
            </c:strRef>
          </c:cat>
          <c:val>
            <c:numRef>
              <c:f>Sheet1!$B$2:$B$3</c:f>
              <c:numCache>
                <c:formatCode>0%</c:formatCode>
                <c:ptCount val="2"/>
                <c:pt idx="0">
                  <c:v>0.31080000000000002</c:v>
                </c:pt>
                <c:pt idx="1">
                  <c:v>0.18770000000000001</c:v>
                </c:pt>
              </c:numCache>
            </c:numRef>
          </c:val>
          <c:extLst>
            <c:ext xmlns:c16="http://schemas.microsoft.com/office/drawing/2014/chart" uri="{C3380CC4-5D6E-409C-BE32-E72D297353CC}">
              <c16:uniqueId val="{00000000-2003-634B-8025-FB121B81435B}"/>
            </c:ext>
          </c:extLst>
        </c:ser>
        <c:ser>
          <c:idx val="1"/>
          <c:order val="1"/>
          <c:tx>
            <c:strRef>
              <c:f>Sheet1!$C$1</c:f>
              <c:strCache>
                <c:ptCount val="1"/>
                <c:pt idx="0">
                  <c:v>Providers</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 &amp; Quality</c:v>
                </c:pt>
                <c:pt idx="1">
                  <c:v>Patient Journey</c:v>
                </c:pt>
              </c:strCache>
            </c:strRef>
          </c:cat>
          <c:val>
            <c:numRef>
              <c:f>Sheet1!$C$2:$C$3</c:f>
              <c:numCache>
                <c:formatCode>0%</c:formatCode>
                <c:ptCount val="2"/>
                <c:pt idx="0">
                  <c:v>0.2243</c:v>
                </c:pt>
                <c:pt idx="1">
                  <c:v>0.57699999999999996</c:v>
                </c:pt>
              </c:numCache>
            </c:numRef>
          </c:val>
          <c:extLst>
            <c:ext xmlns:c16="http://schemas.microsoft.com/office/drawing/2014/chart" uri="{C3380CC4-5D6E-409C-BE32-E72D297353CC}">
              <c16:uniqueId val="{00000001-2003-634B-8025-FB121B81435B}"/>
            </c:ext>
          </c:extLst>
        </c:ser>
        <c:ser>
          <c:idx val="2"/>
          <c:order val="2"/>
          <c:tx>
            <c:strRef>
              <c:f>Sheet1!$D$1</c:f>
              <c:strCache>
                <c:ptCount val="1"/>
                <c:pt idx="0">
                  <c:v>Independent Consortiums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 &amp; Quality</c:v>
                </c:pt>
                <c:pt idx="1">
                  <c:v>Patient Journey</c:v>
                </c:pt>
              </c:strCache>
            </c:strRef>
          </c:cat>
          <c:val>
            <c:numRef>
              <c:f>Sheet1!$D$2:$D$3</c:f>
              <c:numCache>
                <c:formatCode>0%</c:formatCode>
                <c:ptCount val="2"/>
                <c:pt idx="0">
                  <c:v>0.18379999999999999</c:v>
                </c:pt>
                <c:pt idx="1">
                  <c:v>3.3599999999999998E-2</c:v>
                </c:pt>
              </c:numCache>
            </c:numRef>
          </c:val>
          <c:extLst>
            <c:ext xmlns:c16="http://schemas.microsoft.com/office/drawing/2014/chart" uri="{C3380CC4-5D6E-409C-BE32-E72D297353CC}">
              <c16:uniqueId val="{00000000-EF42-0C40-A41E-FE63CD9DD297}"/>
            </c:ext>
          </c:extLst>
        </c:ser>
        <c:ser>
          <c:idx val="3"/>
          <c:order val="3"/>
          <c:tx>
            <c:strRef>
              <c:f>Sheet1!$E$1</c:f>
              <c:strCache>
                <c:ptCount val="1"/>
                <c:pt idx="0">
                  <c:v>3rd Party Technology Providers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 &amp; Quality</c:v>
                </c:pt>
                <c:pt idx="1">
                  <c:v>Patient Journey</c:v>
                </c:pt>
              </c:strCache>
            </c:strRef>
          </c:cat>
          <c:val>
            <c:numRef>
              <c:f>Sheet1!$E$2:$E$3</c:f>
              <c:numCache>
                <c:formatCode>0%</c:formatCode>
                <c:ptCount val="2"/>
                <c:pt idx="0">
                  <c:v>0.1216</c:v>
                </c:pt>
                <c:pt idx="1">
                  <c:v>5.04E-2</c:v>
                </c:pt>
              </c:numCache>
            </c:numRef>
          </c:val>
          <c:extLst>
            <c:ext xmlns:c16="http://schemas.microsoft.com/office/drawing/2014/chart" uri="{C3380CC4-5D6E-409C-BE32-E72D297353CC}">
              <c16:uniqueId val="{00000001-EF42-0C40-A41E-FE63CD9DD297}"/>
            </c:ext>
          </c:extLst>
        </c:ser>
        <c:dLbls>
          <c:showLegendKey val="0"/>
          <c:showVal val="0"/>
          <c:showCatName val="0"/>
          <c:showSerName val="0"/>
          <c:showPercent val="0"/>
          <c:showBubbleSize val="0"/>
        </c:dLbls>
        <c:gapWidth val="219"/>
        <c:overlap val="-27"/>
        <c:axId val="-1273131264"/>
        <c:axId val="-1273128512"/>
      </c:barChart>
      <c:catAx>
        <c:axId val="-127313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273128512"/>
        <c:crosses val="autoZero"/>
        <c:auto val="1"/>
        <c:lblAlgn val="ctr"/>
        <c:lblOffset val="100"/>
        <c:noMultiLvlLbl val="0"/>
      </c:catAx>
      <c:valAx>
        <c:axId val="-1273128512"/>
        <c:scaling>
          <c:orientation val="minMax"/>
        </c:scaling>
        <c:delete val="1"/>
        <c:axPos val="l"/>
        <c:numFmt formatCode="0%" sourceLinked="1"/>
        <c:majorTickMark val="none"/>
        <c:minorTickMark val="none"/>
        <c:tickLblPos val="nextTo"/>
        <c:crossAx val="-127313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r>
              <a:rPr lang="en-US" dirty="0"/>
              <a:t>Payer View</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endParaRPr lang="en-US"/>
        </a:p>
      </c:txPr>
    </c:title>
    <c:autoTitleDeleted val="0"/>
    <c:plotArea>
      <c:layout/>
      <c:barChart>
        <c:barDir val="col"/>
        <c:grouping val="clustered"/>
        <c:varyColors val="0"/>
        <c:ser>
          <c:idx val="0"/>
          <c:order val="0"/>
          <c:tx>
            <c:strRef>
              <c:f>Sheet1!$B$1</c:f>
              <c:strCache>
                <c:ptCount val="1"/>
                <c:pt idx="0">
                  <c:v>Payers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 &amp; Quality</c:v>
                </c:pt>
                <c:pt idx="1">
                  <c:v>Patient Journey</c:v>
                </c:pt>
              </c:strCache>
            </c:strRef>
          </c:cat>
          <c:val>
            <c:numRef>
              <c:f>Sheet1!$B$2:$B$3</c:f>
              <c:numCache>
                <c:formatCode>0%</c:formatCode>
                <c:ptCount val="2"/>
                <c:pt idx="0">
                  <c:v>0.73240000000000005</c:v>
                </c:pt>
                <c:pt idx="1">
                  <c:v>0.33329999999999999</c:v>
                </c:pt>
              </c:numCache>
            </c:numRef>
          </c:val>
          <c:extLst>
            <c:ext xmlns:c16="http://schemas.microsoft.com/office/drawing/2014/chart" uri="{C3380CC4-5D6E-409C-BE32-E72D297353CC}">
              <c16:uniqueId val="{00000000-2003-634B-8025-FB121B81435B}"/>
            </c:ext>
          </c:extLst>
        </c:ser>
        <c:ser>
          <c:idx val="1"/>
          <c:order val="1"/>
          <c:tx>
            <c:strRef>
              <c:f>Sheet1!$C$1</c:f>
              <c:strCache>
                <c:ptCount val="1"/>
                <c:pt idx="0">
                  <c:v>Providers</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 &amp; Quality</c:v>
                </c:pt>
                <c:pt idx="1">
                  <c:v>Patient Journey</c:v>
                </c:pt>
              </c:strCache>
            </c:strRef>
          </c:cat>
          <c:val>
            <c:numRef>
              <c:f>Sheet1!$C$2:$C$3</c:f>
              <c:numCache>
                <c:formatCode>0%</c:formatCode>
                <c:ptCount val="2"/>
                <c:pt idx="0">
                  <c:v>7.0400000000000004E-2</c:v>
                </c:pt>
                <c:pt idx="1">
                  <c:v>0.55069999999999997</c:v>
                </c:pt>
              </c:numCache>
            </c:numRef>
          </c:val>
          <c:extLst>
            <c:ext xmlns:c16="http://schemas.microsoft.com/office/drawing/2014/chart" uri="{C3380CC4-5D6E-409C-BE32-E72D297353CC}">
              <c16:uniqueId val="{00000001-2003-634B-8025-FB121B81435B}"/>
            </c:ext>
          </c:extLst>
        </c:ser>
        <c:dLbls>
          <c:showLegendKey val="0"/>
          <c:showVal val="0"/>
          <c:showCatName val="0"/>
          <c:showSerName val="0"/>
          <c:showPercent val="0"/>
          <c:showBubbleSize val="0"/>
        </c:dLbls>
        <c:gapWidth val="219"/>
        <c:overlap val="-27"/>
        <c:axId val="-1273078736"/>
        <c:axId val="-1273075984"/>
      </c:barChart>
      <c:catAx>
        <c:axId val="-127307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273075984"/>
        <c:crosses val="autoZero"/>
        <c:auto val="1"/>
        <c:lblAlgn val="ctr"/>
        <c:lblOffset val="100"/>
        <c:noMultiLvlLbl val="0"/>
      </c:catAx>
      <c:valAx>
        <c:axId val="-1273075984"/>
        <c:scaling>
          <c:orientation val="minMax"/>
        </c:scaling>
        <c:delete val="1"/>
        <c:axPos val="l"/>
        <c:numFmt formatCode="0%" sourceLinked="1"/>
        <c:majorTickMark val="none"/>
        <c:minorTickMark val="none"/>
        <c:tickLblPos val="nextTo"/>
        <c:crossAx val="-127307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2F2F2"/>
    </a:solid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r>
              <a:rPr lang="en-US" dirty="0"/>
              <a:t>Provider View</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endParaRPr lang="en-US"/>
        </a:p>
      </c:txPr>
    </c:title>
    <c:autoTitleDeleted val="0"/>
    <c:plotArea>
      <c:layout>
        <c:manualLayout>
          <c:layoutTarget val="inner"/>
          <c:xMode val="edge"/>
          <c:yMode val="edge"/>
          <c:x val="3.3700567801495697E-2"/>
          <c:y val="0.14289787640181301"/>
          <c:w val="0.93821562569725803"/>
          <c:h val="0.62922094965402098"/>
        </c:manualLayout>
      </c:layout>
      <c:barChart>
        <c:barDir val="col"/>
        <c:grouping val="clustered"/>
        <c:varyColors val="0"/>
        <c:ser>
          <c:idx val="0"/>
          <c:order val="0"/>
          <c:tx>
            <c:strRef>
              <c:f>Sheet1!$B$1</c:f>
              <c:strCache>
                <c:ptCount val="1"/>
                <c:pt idx="0">
                  <c:v>Payers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 &amp; Quality</c:v>
                </c:pt>
                <c:pt idx="1">
                  <c:v>Patient Journey</c:v>
                </c:pt>
              </c:strCache>
            </c:strRef>
          </c:cat>
          <c:val>
            <c:numRef>
              <c:f>Sheet1!$B$2:$B$3</c:f>
              <c:numCache>
                <c:formatCode>0%</c:formatCode>
                <c:ptCount val="2"/>
                <c:pt idx="0">
                  <c:v>0.14410000000000001</c:v>
                </c:pt>
                <c:pt idx="1">
                  <c:v>0.12839999999999999</c:v>
                </c:pt>
              </c:numCache>
            </c:numRef>
          </c:val>
          <c:extLst>
            <c:ext xmlns:c16="http://schemas.microsoft.com/office/drawing/2014/chart" uri="{C3380CC4-5D6E-409C-BE32-E72D297353CC}">
              <c16:uniqueId val="{00000000-CC88-3C44-A1DE-630A79A38A2C}"/>
            </c:ext>
          </c:extLst>
        </c:ser>
        <c:ser>
          <c:idx val="1"/>
          <c:order val="1"/>
          <c:tx>
            <c:strRef>
              <c:f>Sheet1!$C$1</c:f>
              <c:strCache>
                <c:ptCount val="1"/>
                <c:pt idx="0">
                  <c:v>Providers</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Cost &amp; Quality</c:v>
                </c:pt>
                <c:pt idx="1">
                  <c:v>Patient Journey</c:v>
                </c:pt>
              </c:strCache>
            </c:strRef>
          </c:cat>
          <c:val>
            <c:numRef>
              <c:f>Sheet1!$C$2:$C$3</c:f>
              <c:numCache>
                <c:formatCode>0%</c:formatCode>
                <c:ptCount val="2"/>
                <c:pt idx="0">
                  <c:v>0.4234</c:v>
                </c:pt>
                <c:pt idx="1">
                  <c:v>0.68810000000000004</c:v>
                </c:pt>
              </c:numCache>
            </c:numRef>
          </c:val>
          <c:extLst>
            <c:ext xmlns:c16="http://schemas.microsoft.com/office/drawing/2014/chart" uri="{C3380CC4-5D6E-409C-BE32-E72D297353CC}">
              <c16:uniqueId val="{00000001-CC88-3C44-A1DE-630A79A38A2C}"/>
            </c:ext>
          </c:extLst>
        </c:ser>
        <c:dLbls>
          <c:showLegendKey val="0"/>
          <c:showVal val="0"/>
          <c:showCatName val="0"/>
          <c:showSerName val="0"/>
          <c:showPercent val="0"/>
          <c:showBubbleSize val="0"/>
        </c:dLbls>
        <c:gapWidth val="219"/>
        <c:overlap val="-27"/>
        <c:axId val="-1273044528"/>
        <c:axId val="-1273041776"/>
      </c:barChart>
      <c:catAx>
        <c:axId val="-127304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273041776"/>
        <c:crosses val="autoZero"/>
        <c:auto val="1"/>
        <c:lblAlgn val="ctr"/>
        <c:lblOffset val="100"/>
        <c:noMultiLvlLbl val="0"/>
      </c:catAx>
      <c:valAx>
        <c:axId val="-1273041776"/>
        <c:scaling>
          <c:orientation val="minMax"/>
        </c:scaling>
        <c:delete val="1"/>
        <c:axPos val="l"/>
        <c:numFmt formatCode="0%" sourceLinked="1"/>
        <c:majorTickMark val="none"/>
        <c:minorTickMark val="none"/>
        <c:tickLblPos val="nextTo"/>
        <c:crossAx val="-127304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2F2F2"/>
    </a:solid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51279527559097"/>
          <c:y val="3.4375000000000003E-2"/>
          <c:w val="0.41048720472441003"/>
          <c:h val="0.93125000000000002"/>
        </c:manualLayout>
      </c:layout>
      <c:barChart>
        <c:barDir val="bar"/>
        <c:grouping val="clustered"/>
        <c:varyColors val="0"/>
        <c:ser>
          <c:idx val="0"/>
          <c:order val="0"/>
          <c:tx>
            <c:strRef>
              <c:f>Sheet1!$B$1</c:f>
              <c:strCache>
                <c:ptCount val="1"/>
                <c:pt idx="0">
                  <c:v>% Respondents</c:v>
                </c:pt>
              </c:strCache>
            </c:strRef>
          </c:tx>
          <c:spPr>
            <a:solidFill>
              <a:schemeClr val="accent2"/>
            </a:solidFill>
            <a:ln>
              <a:noFill/>
            </a:ln>
            <a:effectLst/>
          </c:spPr>
          <c:invertIfNegative val="0"/>
          <c:dLbls>
            <c:dLbl>
              <c:idx val="0"/>
              <c:layout>
                <c:manualLayout>
                  <c:x val="-1.01820866141732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7E-4DD6-9C69-E851B435C74D}"/>
                </c:ext>
              </c:extLst>
            </c:dLbl>
            <c:dLbl>
              <c:idx val="1"/>
              <c:layout>
                <c:manualLayout>
                  <c:x val="-1.72309711286088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7E-4DD6-9C69-E851B435C74D}"/>
                </c:ext>
              </c:extLst>
            </c:dLbl>
            <c:dLbl>
              <c:idx val="2"/>
              <c:layout>
                <c:manualLayout>
                  <c:x val="-7.6848753280839996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C-B64E-A631-01D31E3748B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None</c:v>
                </c:pt>
                <c:pt idx="2">
                  <c:v>Consumer Reviews (Yelp, Social Media, etc.)</c:v>
                </c:pt>
                <c:pt idx="3">
                  <c:v>Health Outcomes Data</c:v>
                </c:pt>
                <c:pt idx="4">
                  <c:v>Patient Satisfaction Scores</c:v>
                </c:pt>
                <c:pt idx="5">
                  <c:v>Government-Driven Ratings (HEDIS*, STAR Ratings, etc.)</c:v>
                </c:pt>
              </c:strCache>
            </c:strRef>
          </c:cat>
          <c:val>
            <c:numRef>
              <c:f>Sheet1!$B$2:$B$7</c:f>
              <c:numCache>
                <c:formatCode>0%</c:formatCode>
                <c:ptCount val="6"/>
                <c:pt idx="0">
                  <c:v>2.9899999999999999E-2</c:v>
                </c:pt>
                <c:pt idx="1">
                  <c:v>4.48E-2</c:v>
                </c:pt>
                <c:pt idx="2">
                  <c:v>0.25369999999999998</c:v>
                </c:pt>
                <c:pt idx="3">
                  <c:v>0.41789999999999999</c:v>
                </c:pt>
                <c:pt idx="4">
                  <c:v>0.70150000000000001</c:v>
                </c:pt>
                <c:pt idx="5">
                  <c:v>0.83579999999999999</c:v>
                </c:pt>
              </c:numCache>
            </c:numRef>
          </c:val>
          <c:extLst>
            <c:ext xmlns:c16="http://schemas.microsoft.com/office/drawing/2014/chart" uri="{C3380CC4-5D6E-409C-BE32-E72D297353CC}">
              <c16:uniqueId val="{00000000-F3FD-5C44-AEBC-B54A736970BB}"/>
            </c:ext>
          </c:extLst>
        </c:ser>
        <c:dLbls>
          <c:showLegendKey val="0"/>
          <c:showVal val="0"/>
          <c:showCatName val="0"/>
          <c:showSerName val="0"/>
          <c:showPercent val="0"/>
          <c:showBubbleSize val="0"/>
        </c:dLbls>
        <c:gapWidth val="107"/>
        <c:axId val="-1272795488"/>
        <c:axId val="-1272792976"/>
      </c:barChart>
      <c:catAx>
        <c:axId val="-127279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entury Gothic" charset="0"/>
                <a:ea typeface="Century Gothic" charset="0"/>
                <a:cs typeface="Century Gothic" charset="0"/>
              </a:defRPr>
            </a:pPr>
            <a:endParaRPr lang="en-US"/>
          </a:p>
        </c:txPr>
        <c:crossAx val="-1272792976"/>
        <c:crosses val="autoZero"/>
        <c:auto val="1"/>
        <c:lblAlgn val="ctr"/>
        <c:lblOffset val="100"/>
        <c:noMultiLvlLbl val="0"/>
      </c:catAx>
      <c:valAx>
        <c:axId val="-1272792976"/>
        <c:scaling>
          <c:orientation val="minMax"/>
        </c:scaling>
        <c:delete val="1"/>
        <c:axPos val="b"/>
        <c:numFmt formatCode="0%" sourceLinked="1"/>
        <c:majorTickMark val="none"/>
        <c:minorTickMark val="none"/>
        <c:tickLblPos val="nextTo"/>
        <c:crossAx val="-1272795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08513240074002E-2"/>
          <c:y val="3.4375000000000003E-2"/>
          <c:w val="0.78639130539501101"/>
          <c:h val="0.93125000000000002"/>
        </c:manualLayout>
      </c:layout>
      <c:barChart>
        <c:barDir val="bar"/>
        <c:grouping val="clustered"/>
        <c:varyColors val="0"/>
        <c:ser>
          <c:idx val="0"/>
          <c:order val="0"/>
          <c:tx>
            <c:strRef>
              <c:f>Sheet1!$B$1</c:f>
              <c:strCache>
                <c:ptCount val="1"/>
                <c:pt idx="0">
                  <c:v>% Respondents</c:v>
                </c:pt>
              </c:strCache>
            </c:strRef>
          </c:tx>
          <c:spPr>
            <a:solidFill>
              <a:schemeClr val="accent3"/>
            </a:solidFill>
            <a:ln>
              <a:noFill/>
            </a:ln>
            <a:effectLst/>
          </c:spPr>
          <c:invertIfNegative val="0"/>
          <c:dLbls>
            <c:dLbl>
              <c:idx val="0"/>
              <c:layout>
                <c:manualLayout>
                  <c:x val="-1.01820866141732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E-C042-85BD-1616060F0692}"/>
                </c:ext>
              </c:extLst>
            </c:dLbl>
            <c:dLbl>
              <c:idx val="1"/>
              <c:layout>
                <c:manualLayout>
                  <c:x val="-6.48386824375792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EE-C042-85BD-1616060F0692}"/>
                </c:ext>
              </c:extLst>
            </c:dLbl>
            <c:dLbl>
              <c:idx val="2"/>
              <c:layout>
                <c:manualLayout>
                  <c:x val="-0.13581417321829301"/>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EE-C042-85BD-1616060F069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None</c:v>
                </c:pt>
                <c:pt idx="2">
                  <c:v>Consumer Reviews (Yelp, Social Media, Etc.)</c:v>
                </c:pt>
                <c:pt idx="3">
                  <c:v>Health Outcomes Data</c:v>
                </c:pt>
                <c:pt idx="4">
                  <c:v>Patient Satisfaction Scores</c:v>
                </c:pt>
                <c:pt idx="5">
                  <c:v>Government Driven Ratings (HEDIS*, STAR Ratings, Etc.)</c:v>
                </c:pt>
              </c:strCache>
            </c:strRef>
          </c:cat>
          <c:val>
            <c:numRef>
              <c:f>Sheet1!$B$2:$B$7</c:f>
              <c:numCache>
                <c:formatCode>0%</c:formatCode>
                <c:ptCount val="6"/>
                <c:pt idx="0">
                  <c:v>2.7799999999999998E-2</c:v>
                </c:pt>
                <c:pt idx="1">
                  <c:v>9.2600000000000002E-2</c:v>
                </c:pt>
                <c:pt idx="2">
                  <c:v>0.55559999999999998</c:v>
                </c:pt>
                <c:pt idx="3">
                  <c:v>0.49070000000000003</c:v>
                </c:pt>
                <c:pt idx="4">
                  <c:v>0.80559999999999998</c:v>
                </c:pt>
                <c:pt idx="5">
                  <c:v>0.67589999999999995</c:v>
                </c:pt>
              </c:numCache>
            </c:numRef>
          </c:val>
          <c:extLst>
            <c:ext xmlns:c16="http://schemas.microsoft.com/office/drawing/2014/chart" uri="{C3380CC4-5D6E-409C-BE32-E72D297353CC}">
              <c16:uniqueId val="{00000002-19EE-C042-85BD-1616060F0692}"/>
            </c:ext>
          </c:extLst>
        </c:ser>
        <c:dLbls>
          <c:showLegendKey val="0"/>
          <c:showVal val="0"/>
          <c:showCatName val="0"/>
          <c:showSerName val="0"/>
          <c:showPercent val="0"/>
          <c:showBubbleSize val="0"/>
        </c:dLbls>
        <c:gapWidth val="107"/>
        <c:axId val="-1272742528"/>
        <c:axId val="-1272740208"/>
      </c:barChart>
      <c:catAx>
        <c:axId val="-1272742528"/>
        <c:scaling>
          <c:orientation val="minMax"/>
        </c:scaling>
        <c:delete val="1"/>
        <c:axPos val="l"/>
        <c:numFmt formatCode="General" sourceLinked="1"/>
        <c:majorTickMark val="none"/>
        <c:minorTickMark val="none"/>
        <c:tickLblPos val="nextTo"/>
        <c:crossAx val="-1272740208"/>
        <c:crosses val="autoZero"/>
        <c:auto val="1"/>
        <c:lblAlgn val="ctr"/>
        <c:lblOffset val="100"/>
        <c:noMultiLvlLbl val="0"/>
      </c:catAx>
      <c:valAx>
        <c:axId val="-1272740208"/>
        <c:scaling>
          <c:orientation val="minMax"/>
        </c:scaling>
        <c:delete val="1"/>
        <c:axPos val="b"/>
        <c:numFmt formatCode="0%" sourceLinked="1"/>
        <c:majorTickMark val="none"/>
        <c:minorTickMark val="none"/>
        <c:tickLblPos val="nextTo"/>
        <c:crossAx val="-127274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Top 3 Rank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Online Payment Capabilities</c:v>
                </c:pt>
                <c:pt idx="1">
                  <c:v>Simplified/Flexible Payment Options</c:v>
                </c:pt>
                <c:pt idx="2">
                  <c:v>Real-time POS Billing</c:v>
                </c:pt>
                <c:pt idx="3">
                  <c:v>Clear Identification of In-Network vs Out-of-Network Providers</c:v>
                </c:pt>
                <c:pt idx="4">
                  <c:v>Elimination of Surprise Billing</c:v>
                </c:pt>
                <c:pt idx="5">
                  <c:v>Consolidated Billing From Multiple Providers</c:v>
                </c:pt>
                <c:pt idx="6">
                  <c:v>Simplified Benefit Explanations/Navigation</c:v>
                </c:pt>
                <c:pt idx="7">
                  <c:v>Plain-Language EOBs and Simplified Invoicing</c:v>
                </c:pt>
              </c:strCache>
            </c:strRef>
          </c:cat>
          <c:val>
            <c:numRef>
              <c:f>Sheet1!$B$2:$B$9</c:f>
              <c:numCache>
                <c:formatCode>0%</c:formatCode>
                <c:ptCount val="8"/>
                <c:pt idx="0">
                  <c:v>7.3200000000000001E-2</c:v>
                </c:pt>
                <c:pt idx="1">
                  <c:v>0.14319999999999999</c:v>
                </c:pt>
                <c:pt idx="2">
                  <c:v>0.26529999999999998</c:v>
                </c:pt>
                <c:pt idx="3">
                  <c:v>0.40550000000000003</c:v>
                </c:pt>
                <c:pt idx="4">
                  <c:v>0.42080000000000001</c:v>
                </c:pt>
                <c:pt idx="5">
                  <c:v>0.43290000000000001</c:v>
                </c:pt>
                <c:pt idx="6">
                  <c:v>0.55489999999999995</c:v>
                </c:pt>
                <c:pt idx="7">
                  <c:v>0.67069999999999996</c:v>
                </c:pt>
              </c:numCache>
            </c:numRef>
          </c:val>
          <c:extLst>
            <c:ext xmlns:c16="http://schemas.microsoft.com/office/drawing/2014/chart" uri="{C3380CC4-5D6E-409C-BE32-E72D297353CC}">
              <c16:uniqueId val="{00000000-50A0-A549-88C2-D0AA0B7708E4}"/>
            </c:ext>
          </c:extLst>
        </c:ser>
        <c:dLbls>
          <c:dLblPos val="ctr"/>
          <c:showLegendKey val="0"/>
          <c:showVal val="1"/>
          <c:showCatName val="0"/>
          <c:showSerName val="0"/>
          <c:showPercent val="0"/>
          <c:showBubbleSize val="0"/>
        </c:dLbls>
        <c:gapWidth val="85"/>
        <c:overlap val="100"/>
        <c:axId val="-1358289904"/>
        <c:axId val="-1358287584"/>
      </c:barChart>
      <c:catAx>
        <c:axId val="-135828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Century Gothic" charset="0"/>
                <a:ea typeface="Century Gothic" charset="0"/>
                <a:cs typeface="Century Gothic" charset="0"/>
              </a:defRPr>
            </a:pPr>
            <a:endParaRPr lang="en-US"/>
          </a:p>
        </c:txPr>
        <c:crossAx val="-1358287584"/>
        <c:crosses val="autoZero"/>
        <c:auto val="1"/>
        <c:lblAlgn val="ctr"/>
        <c:lblOffset val="100"/>
        <c:noMultiLvlLbl val="0"/>
      </c:catAx>
      <c:valAx>
        <c:axId val="-1358287584"/>
        <c:scaling>
          <c:orientation val="minMax"/>
          <c:max val="1"/>
        </c:scaling>
        <c:delete val="1"/>
        <c:axPos val="b"/>
        <c:numFmt formatCode="0%" sourceLinked="1"/>
        <c:majorTickMark val="none"/>
        <c:minorTickMark val="none"/>
        <c:tickLblPos val="nextTo"/>
        <c:crossAx val="-135828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Top 3 Rank</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Online Payment Capabilities</c:v>
                </c:pt>
                <c:pt idx="1">
                  <c:v>Simplified/Flexible Payment Options</c:v>
                </c:pt>
                <c:pt idx="2">
                  <c:v>Real-time POS Billing</c:v>
                </c:pt>
                <c:pt idx="3">
                  <c:v>Clear Identification of In-Network vs Out-of-Network Providers</c:v>
                </c:pt>
                <c:pt idx="4">
                  <c:v>Elimination of Surprise Billing</c:v>
                </c:pt>
                <c:pt idx="5">
                  <c:v>Consolidated Billing from Multiple Providers</c:v>
                </c:pt>
                <c:pt idx="6">
                  <c:v>Simplified Benefit Explainations/Navigation</c:v>
                </c:pt>
                <c:pt idx="7">
                  <c:v>Plain-Language EOBs and Simplified Invoicing</c:v>
                </c:pt>
              </c:strCache>
            </c:strRef>
          </c:cat>
          <c:val>
            <c:numRef>
              <c:f>Sheet1!$B$2:$B$9</c:f>
              <c:numCache>
                <c:formatCode>0%</c:formatCode>
                <c:ptCount val="8"/>
                <c:pt idx="0">
                  <c:v>7.8399999999999997E-2</c:v>
                </c:pt>
                <c:pt idx="1">
                  <c:v>0.1176</c:v>
                </c:pt>
                <c:pt idx="2">
                  <c:v>0.23519999999999999</c:v>
                </c:pt>
                <c:pt idx="3">
                  <c:v>0.48039999999999999</c:v>
                </c:pt>
                <c:pt idx="4">
                  <c:v>0.38590000000000002</c:v>
                </c:pt>
                <c:pt idx="5">
                  <c:v>0.4118</c:v>
                </c:pt>
                <c:pt idx="6">
                  <c:v>0.57850000000000001</c:v>
                </c:pt>
                <c:pt idx="7">
                  <c:v>0.69610000000000005</c:v>
                </c:pt>
              </c:numCache>
            </c:numRef>
          </c:val>
          <c:extLst>
            <c:ext xmlns:c16="http://schemas.microsoft.com/office/drawing/2014/chart" uri="{C3380CC4-5D6E-409C-BE32-E72D297353CC}">
              <c16:uniqueId val="{00000000-0AEF-124D-AB4E-E8DDF3AEDB2D}"/>
            </c:ext>
          </c:extLst>
        </c:ser>
        <c:dLbls>
          <c:dLblPos val="ctr"/>
          <c:showLegendKey val="0"/>
          <c:showVal val="1"/>
          <c:showCatName val="0"/>
          <c:showSerName val="0"/>
          <c:showPercent val="0"/>
          <c:showBubbleSize val="0"/>
        </c:dLbls>
        <c:gapWidth val="85"/>
        <c:overlap val="100"/>
        <c:axId val="-1272665728"/>
        <c:axId val="-1272663008"/>
      </c:barChart>
      <c:catAx>
        <c:axId val="-1272665728"/>
        <c:scaling>
          <c:orientation val="minMax"/>
        </c:scaling>
        <c:delete val="1"/>
        <c:axPos val="l"/>
        <c:numFmt formatCode="General" sourceLinked="1"/>
        <c:majorTickMark val="none"/>
        <c:minorTickMark val="none"/>
        <c:tickLblPos val="nextTo"/>
        <c:crossAx val="-1272663008"/>
        <c:crosses val="autoZero"/>
        <c:auto val="1"/>
        <c:lblAlgn val="ctr"/>
        <c:lblOffset val="100"/>
        <c:noMultiLvlLbl val="0"/>
      </c:catAx>
      <c:valAx>
        <c:axId val="-1272663008"/>
        <c:scaling>
          <c:orientation val="minMax"/>
          <c:max val="1"/>
        </c:scaling>
        <c:delete val="1"/>
        <c:axPos val="b"/>
        <c:numFmt formatCode="0%" sourceLinked="1"/>
        <c:majorTickMark val="none"/>
        <c:minorTickMark val="none"/>
        <c:tickLblPos val="nextTo"/>
        <c:crossAx val="-127266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charset="0"/>
          <a:ea typeface="Century Gothic" charset="0"/>
          <a:cs typeface="Century Gothic"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Top 3 Rank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Online Payment Capabilities</c:v>
                </c:pt>
                <c:pt idx="1">
                  <c:v>Simplified/Flexible Payment Options</c:v>
                </c:pt>
                <c:pt idx="2">
                  <c:v>Real-time POS Billing</c:v>
                </c:pt>
                <c:pt idx="3">
                  <c:v>Clear Identification of In-Network vs Out-of-Network Providers</c:v>
                </c:pt>
                <c:pt idx="4">
                  <c:v>Elimination of Surprise Billing</c:v>
                </c:pt>
                <c:pt idx="5">
                  <c:v>Consolidated Billing from Multiple Providers</c:v>
                </c:pt>
                <c:pt idx="6">
                  <c:v>Simplified Benefit Explainations/Navigation</c:v>
                </c:pt>
                <c:pt idx="7">
                  <c:v>Plain-Language EOBs and Simplified Invoicing</c:v>
                </c:pt>
              </c:strCache>
            </c:strRef>
          </c:cat>
          <c:val>
            <c:numRef>
              <c:f>Sheet1!$B$2:$B$9</c:f>
              <c:numCache>
                <c:formatCode>0%</c:formatCode>
                <c:ptCount val="8"/>
                <c:pt idx="0">
                  <c:v>6.5600000000000006E-2</c:v>
                </c:pt>
                <c:pt idx="1">
                  <c:v>0.16389999999999999</c:v>
                </c:pt>
                <c:pt idx="2">
                  <c:v>0.1804</c:v>
                </c:pt>
                <c:pt idx="3">
                  <c:v>0.377</c:v>
                </c:pt>
                <c:pt idx="4">
                  <c:v>0.45910000000000001</c:v>
                </c:pt>
                <c:pt idx="5">
                  <c:v>0.37709999999999999</c:v>
                </c:pt>
                <c:pt idx="6">
                  <c:v>0.63939999999999997</c:v>
                </c:pt>
                <c:pt idx="7">
                  <c:v>0.70479999999999998</c:v>
                </c:pt>
              </c:numCache>
            </c:numRef>
          </c:val>
          <c:extLst>
            <c:ext xmlns:c16="http://schemas.microsoft.com/office/drawing/2014/chart" uri="{C3380CC4-5D6E-409C-BE32-E72D297353CC}">
              <c16:uniqueId val="{00000000-1E02-AC4F-898A-9BD4B1A479B4}"/>
            </c:ext>
          </c:extLst>
        </c:ser>
        <c:dLbls>
          <c:dLblPos val="ctr"/>
          <c:showLegendKey val="0"/>
          <c:showVal val="1"/>
          <c:showCatName val="0"/>
          <c:showSerName val="0"/>
          <c:showPercent val="0"/>
          <c:showBubbleSize val="0"/>
        </c:dLbls>
        <c:gapWidth val="85"/>
        <c:overlap val="100"/>
        <c:axId val="-1272623584"/>
        <c:axId val="-1272621264"/>
      </c:barChart>
      <c:catAx>
        <c:axId val="-1272623584"/>
        <c:scaling>
          <c:orientation val="minMax"/>
        </c:scaling>
        <c:delete val="1"/>
        <c:axPos val="l"/>
        <c:numFmt formatCode="General" sourceLinked="1"/>
        <c:majorTickMark val="none"/>
        <c:minorTickMark val="none"/>
        <c:tickLblPos val="nextTo"/>
        <c:crossAx val="-1272621264"/>
        <c:crosses val="autoZero"/>
        <c:auto val="1"/>
        <c:lblAlgn val="ctr"/>
        <c:lblOffset val="100"/>
        <c:noMultiLvlLbl val="0"/>
      </c:catAx>
      <c:valAx>
        <c:axId val="-1272621264"/>
        <c:scaling>
          <c:orientation val="minMax"/>
          <c:max val="1"/>
        </c:scaling>
        <c:delete val="1"/>
        <c:axPos val="b"/>
        <c:numFmt formatCode="0%" sourceLinked="1"/>
        <c:majorTickMark val="none"/>
        <c:minorTickMark val="none"/>
        <c:tickLblPos val="nextTo"/>
        <c:crossAx val="-127262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charset="0"/>
          <a:ea typeface="Century Gothic" charset="0"/>
          <a:cs typeface="Century Gothic"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Top 3 Rank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Ability for Patient to Capture Physician Encounters Via Audio or Video</c:v>
                </c:pt>
                <c:pt idx="1">
                  <c:v>Simplified Prescription Information</c:v>
                </c:pt>
                <c:pt idx="2">
                  <c:v>Non-Clinical Services (Transporatation, Nutrition, Housing, etc.)</c:v>
                </c:pt>
                <c:pt idx="3">
                  <c:v>Telehealth or Other Remote Access Options</c:v>
                </c:pt>
                <c:pt idx="4">
                  <c:v>Consumer Access to EHR and Provider Notes</c:v>
                </c:pt>
                <c:pt idx="5">
                  <c:v>Medical Information in Layman's Terms</c:v>
                </c:pt>
                <c:pt idx="6">
                  <c:v>Online Appointment scheduling</c:v>
                </c:pt>
              </c:strCache>
            </c:strRef>
          </c:cat>
          <c:val>
            <c:numRef>
              <c:f>Sheet1!$B$2:$B$8</c:f>
              <c:numCache>
                <c:formatCode>0%</c:formatCode>
                <c:ptCount val="7"/>
                <c:pt idx="0">
                  <c:v>0.23200000000000001</c:v>
                </c:pt>
                <c:pt idx="1">
                  <c:v>0.22570000000000001</c:v>
                </c:pt>
                <c:pt idx="2">
                  <c:v>0.3039</c:v>
                </c:pt>
                <c:pt idx="3">
                  <c:v>0.39500000000000002</c:v>
                </c:pt>
                <c:pt idx="4">
                  <c:v>0.52039999999999997</c:v>
                </c:pt>
                <c:pt idx="5">
                  <c:v>0.55489999999999995</c:v>
                </c:pt>
                <c:pt idx="6">
                  <c:v>0.73360000000000003</c:v>
                </c:pt>
              </c:numCache>
            </c:numRef>
          </c:val>
          <c:extLst>
            <c:ext xmlns:c16="http://schemas.microsoft.com/office/drawing/2014/chart" uri="{C3380CC4-5D6E-409C-BE32-E72D297353CC}">
              <c16:uniqueId val="{00000000-50A0-A549-88C2-D0AA0B7708E4}"/>
            </c:ext>
          </c:extLst>
        </c:ser>
        <c:dLbls>
          <c:dLblPos val="ctr"/>
          <c:showLegendKey val="0"/>
          <c:showVal val="1"/>
          <c:showCatName val="0"/>
          <c:showSerName val="0"/>
          <c:showPercent val="0"/>
          <c:showBubbleSize val="0"/>
        </c:dLbls>
        <c:gapWidth val="85"/>
        <c:overlap val="100"/>
        <c:axId val="-1358596816"/>
        <c:axId val="-1358609280"/>
      </c:barChart>
      <c:catAx>
        <c:axId val="-1358596816"/>
        <c:scaling>
          <c:orientation val="minMax"/>
        </c:scaling>
        <c:delete val="1"/>
        <c:axPos val="l"/>
        <c:numFmt formatCode="General" sourceLinked="1"/>
        <c:majorTickMark val="none"/>
        <c:minorTickMark val="none"/>
        <c:tickLblPos val="nextTo"/>
        <c:crossAx val="-1358609280"/>
        <c:crosses val="autoZero"/>
        <c:auto val="1"/>
        <c:lblAlgn val="ctr"/>
        <c:lblOffset val="100"/>
        <c:noMultiLvlLbl val="0"/>
      </c:catAx>
      <c:valAx>
        <c:axId val="-1358609280"/>
        <c:scaling>
          <c:orientation val="minMax"/>
          <c:max val="1"/>
        </c:scaling>
        <c:delete val="1"/>
        <c:axPos val="b"/>
        <c:numFmt formatCode="0%" sourceLinked="1"/>
        <c:majorTickMark val="none"/>
        <c:minorTickMark val="none"/>
        <c:tickLblPos val="nextTo"/>
        <c:crossAx val="-135859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Payers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Who is Best Positioned to Deliver Cost &amp; Quality Data to Consumers</c:v>
                </c:pt>
              </c:strCache>
            </c:strRef>
          </c:cat>
          <c:val>
            <c:numRef>
              <c:f>Sheet1!$B$2</c:f>
              <c:numCache>
                <c:formatCode>0%</c:formatCode>
                <c:ptCount val="1"/>
                <c:pt idx="0">
                  <c:v>0.73240000000000005</c:v>
                </c:pt>
              </c:numCache>
            </c:numRef>
          </c:val>
          <c:extLst>
            <c:ext xmlns:c16="http://schemas.microsoft.com/office/drawing/2014/chart" uri="{C3380CC4-5D6E-409C-BE32-E72D297353CC}">
              <c16:uniqueId val="{00000000-9457-7C43-85D9-5AE982977379}"/>
            </c:ext>
          </c:extLst>
        </c:ser>
        <c:ser>
          <c:idx val="1"/>
          <c:order val="1"/>
          <c:tx>
            <c:strRef>
              <c:f>Sheet1!$C$1</c:f>
              <c:strCache>
                <c:ptCount val="1"/>
                <c:pt idx="0">
                  <c:v>Providers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Who is Best Positioned to Deliver Cost &amp; Quality Data to Consumers</c:v>
                </c:pt>
              </c:strCache>
            </c:strRef>
          </c:cat>
          <c:val>
            <c:numRef>
              <c:f>Sheet1!$C$2</c:f>
              <c:numCache>
                <c:formatCode>0%</c:formatCode>
                <c:ptCount val="1"/>
                <c:pt idx="0">
                  <c:v>0.42</c:v>
                </c:pt>
              </c:numCache>
            </c:numRef>
          </c:val>
          <c:extLst>
            <c:ext xmlns:c16="http://schemas.microsoft.com/office/drawing/2014/chart" uri="{C3380CC4-5D6E-409C-BE32-E72D297353CC}">
              <c16:uniqueId val="{00000001-9457-7C43-85D9-5AE982977379}"/>
            </c:ext>
          </c:extLst>
        </c:ser>
        <c:dLbls>
          <c:showLegendKey val="0"/>
          <c:showVal val="0"/>
          <c:showCatName val="0"/>
          <c:showSerName val="0"/>
          <c:showPercent val="0"/>
          <c:showBubbleSize val="0"/>
        </c:dLbls>
        <c:gapWidth val="219"/>
        <c:overlap val="-27"/>
        <c:axId val="-1356763776"/>
        <c:axId val="-1356743280"/>
      </c:barChart>
      <c:catAx>
        <c:axId val="-135676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356743280"/>
        <c:crosses val="autoZero"/>
        <c:auto val="1"/>
        <c:lblAlgn val="ctr"/>
        <c:lblOffset val="100"/>
        <c:noMultiLvlLbl val="0"/>
      </c:catAx>
      <c:valAx>
        <c:axId val="-1356743280"/>
        <c:scaling>
          <c:orientation val="minMax"/>
        </c:scaling>
        <c:delete val="1"/>
        <c:axPos val="l"/>
        <c:numFmt formatCode="0%" sourceLinked="1"/>
        <c:majorTickMark val="none"/>
        <c:minorTickMark val="none"/>
        <c:tickLblPos val="nextTo"/>
        <c:crossAx val="-135676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Top 3 Rank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Ability for Patient to Capture Physician Encounters Via Audio or Video</c:v>
                </c:pt>
                <c:pt idx="1">
                  <c:v>Simplified Prescription Information</c:v>
                </c:pt>
                <c:pt idx="2">
                  <c:v>Non-Clinical Services (Transporatation, Nutrition, Housing, etc.)</c:v>
                </c:pt>
                <c:pt idx="3">
                  <c:v>Telehealth or Other Remote Access Options</c:v>
                </c:pt>
                <c:pt idx="4">
                  <c:v>Consumer Access to EHR and Provider Notes</c:v>
                </c:pt>
                <c:pt idx="5">
                  <c:v>Medical Information in Layman's Terms</c:v>
                </c:pt>
                <c:pt idx="6">
                  <c:v>Online Appointment scheduling</c:v>
                </c:pt>
              </c:strCache>
            </c:strRef>
          </c:cat>
          <c:val>
            <c:numRef>
              <c:f>Sheet1!$B$2:$B$8</c:f>
              <c:numCache>
                <c:formatCode>0%</c:formatCode>
                <c:ptCount val="7"/>
                <c:pt idx="0">
                  <c:v>0.1804</c:v>
                </c:pt>
                <c:pt idx="1">
                  <c:v>0.36070000000000002</c:v>
                </c:pt>
                <c:pt idx="2">
                  <c:v>0.34429999999999999</c:v>
                </c:pt>
                <c:pt idx="3">
                  <c:v>0.37709999999999999</c:v>
                </c:pt>
                <c:pt idx="4">
                  <c:v>0.44259999999999999</c:v>
                </c:pt>
                <c:pt idx="5">
                  <c:v>0.57369999999999999</c:v>
                </c:pt>
                <c:pt idx="6">
                  <c:v>0.72119999999999995</c:v>
                </c:pt>
              </c:numCache>
            </c:numRef>
          </c:val>
          <c:extLst>
            <c:ext xmlns:c16="http://schemas.microsoft.com/office/drawing/2014/chart" uri="{C3380CC4-5D6E-409C-BE32-E72D297353CC}">
              <c16:uniqueId val="{00000000-D708-EE42-8BB0-E715B0614C7F}"/>
            </c:ext>
          </c:extLst>
        </c:ser>
        <c:dLbls>
          <c:dLblPos val="ctr"/>
          <c:showLegendKey val="0"/>
          <c:showVal val="1"/>
          <c:showCatName val="0"/>
          <c:showSerName val="0"/>
          <c:showPercent val="0"/>
          <c:showBubbleSize val="0"/>
        </c:dLbls>
        <c:gapWidth val="85"/>
        <c:overlap val="100"/>
        <c:axId val="-1269993264"/>
        <c:axId val="-1270338512"/>
      </c:barChart>
      <c:catAx>
        <c:axId val="-1269993264"/>
        <c:scaling>
          <c:orientation val="minMax"/>
        </c:scaling>
        <c:delete val="1"/>
        <c:axPos val="l"/>
        <c:numFmt formatCode="General" sourceLinked="1"/>
        <c:majorTickMark val="none"/>
        <c:minorTickMark val="none"/>
        <c:tickLblPos val="nextTo"/>
        <c:crossAx val="-1270338512"/>
        <c:crosses val="autoZero"/>
        <c:auto val="1"/>
        <c:lblAlgn val="ctr"/>
        <c:lblOffset val="100"/>
        <c:noMultiLvlLbl val="0"/>
      </c:catAx>
      <c:valAx>
        <c:axId val="-1270338512"/>
        <c:scaling>
          <c:orientation val="minMax"/>
          <c:max val="1"/>
        </c:scaling>
        <c:delete val="1"/>
        <c:axPos val="b"/>
        <c:numFmt formatCode="0%" sourceLinked="1"/>
        <c:majorTickMark val="none"/>
        <c:minorTickMark val="none"/>
        <c:tickLblPos val="nextTo"/>
        <c:crossAx val="-126999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Top 3 Rank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Ability for Patient to Capture Physician Encounters Via Audio or Video</c:v>
                </c:pt>
                <c:pt idx="1">
                  <c:v>Simplified Prescription Information</c:v>
                </c:pt>
                <c:pt idx="2">
                  <c:v>Non-Clinical Services (Transporatation, Nutrition, Housing, etc.)</c:v>
                </c:pt>
                <c:pt idx="3">
                  <c:v>Telehealth or Other Remote Access Options</c:v>
                </c:pt>
                <c:pt idx="4">
                  <c:v>Consumer Access to EHR and Provider Notes</c:v>
                </c:pt>
                <c:pt idx="5">
                  <c:v>Medical Information in Layman's Terms</c:v>
                </c:pt>
                <c:pt idx="6">
                  <c:v>Online Appointment scheduling</c:v>
                </c:pt>
              </c:strCache>
            </c:strRef>
          </c:cat>
          <c:val>
            <c:numRef>
              <c:f>Sheet1!$B$2:$B$8</c:f>
              <c:numCache>
                <c:formatCode>0%</c:formatCode>
                <c:ptCount val="7"/>
                <c:pt idx="0">
                  <c:v>0.23760000000000001</c:v>
                </c:pt>
                <c:pt idx="1">
                  <c:v>0.22770000000000001</c:v>
                </c:pt>
                <c:pt idx="2">
                  <c:v>0.33660000000000001</c:v>
                </c:pt>
                <c:pt idx="3">
                  <c:v>0.36630000000000001</c:v>
                </c:pt>
                <c:pt idx="4">
                  <c:v>0.48509999999999998</c:v>
                </c:pt>
                <c:pt idx="5">
                  <c:v>0.62370000000000003</c:v>
                </c:pt>
                <c:pt idx="6">
                  <c:v>0.69299999999999995</c:v>
                </c:pt>
              </c:numCache>
            </c:numRef>
          </c:val>
          <c:extLst>
            <c:ext xmlns:c16="http://schemas.microsoft.com/office/drawing/2014/chart" uri="{C3380CC4-5D6E-409C-BE32-E72D297353CC}">
              <c16:uniqueId val="{00000000-9FDA-D84F-8707-F325778CABA4}"/>
            </c:ext>
          </c:extLst>
        </c:ser>
        <c:dLbls>
          <c:dLblPos val="ctr"/>
          <c:showLegendKey val="0"/>
          <c:showVal val="1"/>
          <c:showCatName val="0"/>
          <c:showSerName val="0"/>
          <c:showPercent val="0"/>
          <c:showBubbleSize val="0"/>
        </c:dLbls>
        <c:gapWidth val="85"/>
        <c:overlap val="100"/>
        <c:axId val="-1286557680"/>
        <c:axId val="-1286355696"/>
      </c:barChart>
      <c:catAx>
        <c:axId val="-1286557680"/>
        <c:scaling>
          <c:orientation val="minMax"/>
        </c:scaling>
        <c:delete val="1"/>
        <c:axPos val="l"/>
        <c:numFmt formatCode="General" sourceLinked="1"/>
        <c:majorTickMark val="none"/>
        <c:minorTickMark val="none"/>
        <c:tickLblPos val="nextTo"/>
        <c:crossAx val="-1286355696"/>
        <c:crosses val="autoZero"/>
        <c:auto val="1"/>
        <c:lblAlgn val="ctr"/>
        <c:lblOffset val="100"/>
        <c:noMultiLvlLbl val="0"/>
      </c:catAx>
      <c:valAx>
        <c:axId val="-1286355696"/>
        <c:scaling>
          <c:orientation val="minMax"/>
          <c:max val="1"/>
        </c:scaling>
        <c:delete val="1"/>
        <c:axPos val="b"/>
        <c:numFmt formatCode="0%" sourceLinked="1"/>
        <c:majorTickMark val="none"/>
        <c:minorTickMark val="none"/>
        <c:tickLblPos val="nextTo"/>
        <c:crossAx val="-12865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Payers</c:v>
                </c:pt>
              </c:strCache>
            </c:strRef>
          </c:tx>
          <c:spPr>
            <a:solidFill>
              <a:schemeClr val="accent2"/>
            </a:solidFill>
            <a:ln>
              <a:noFill/>
            </a:ln>
            <a:effectLst/>
          </c:spPr>
          <c:invertIfNegative val="0"/>
          <c:dLbls>
            <c:delete val="1"/>
          </c:dLbls>
          <c:cat>
            <c:strRef>
              <c:f>Sheet1!$A$2:$A$5</c:f>
              <c:strCache>
                <c:ptCount val="4"/>
                <c:pt idx="0">
                  <c:v>No Quality Links</c:v>
                </c:pt>
                <c:pt idx="1">
                  <c:v>FFS Linked to Quality</c:v>
                </c:pt>
                <c:pt idx="2">
                  <c:v>Alternative Payments Models</c:v>
                </c:pt>
                <c:pt idx="3">
                  <c:v>Full Capitation</c:v>
                </c:pt>
              </c:strCache>
            </c:strRef>
          </c:cat>
          <c:val>
            <c:numRef>
              <c:f>Sheet1!$C$2:$C$5</c:f>
              <c:numCache>
                <c:formatCode>0%</c:formatCode>
                <c:ptCount val="4"/>
                <c:pt idx="0">
                  <c:v>3.6400000000000002E-2</c:v>
                </c:pt>
                <c:pt idx="1">
                  <c:v>0.2545</c:v>
                </c:pt>
                <c:pt idx="2">
                  <c:v>0.61809999999999998</c:v>
                </c:pt>
                <c:pt idx="3">
                  <c:v>9.0899999999999995E-2</c:v>
                </c:pt>
              </c:numCache>
            </c:numRef>
          </c:val>
          <c:extLst>
            <c:ext xmlns:c16="http://schemas.microsoft.com/office/drawing/2014/chart" uri="{C3380CC4-5D6E-409C-BE32-E72D297353CC}">
              <c16:uniqueId val="{00000000-1700-1C45-B2A8-6BFDD581852A}"/>
            </c:ext>
          </c:extLst>
        </c:ser>
        <c:ser>
          <c:idx val="2"/>
          <c:order val="1"/>
          <c:tx>
            <c:strRef>
              <c:f>Sheet1!$D$1</c:f>
              <c:strCache>
                <c:ptCount val="1"/>
                <c:pt idx="0">
                  <c:v>Providers</c:v>
                </c:pt>
              </c:strCache>
            </c:strRef>
          </c:tx>
          <c:spPr>
            <a:solidFill>
              <a:schemeClr val="accent3"/>
            </a:solidFill>
            <a:ln>
              <a:noFill/>
            </a:ln>
            <a:effectLst/>
          </c:spPr>
          <c:invertIfNegative val="0"/>
          <c:dLbls>
            <c:delete val="1"/>
          </c:dLbls>
          <c:cat>
            <c:strRef>
              <c:f>Sheet1!$A$2:$A$5</c:f>
              <c:strCache>
                <c:ptCount val="4"/>
                <c:pt idx="0">
                  <c:v>No Quality Links</c:v>
                </c:pt>
                <c:pt idx="1">
                  <c:v>FFS Linked to Quality</c:v>
                </c:pt>
                <c:pt idx="2">
                  <c:v>Alternative Payments Models</c:v>
                </c:pt>
                <c:pt idx="3">
                  <c:v>Full Capitation</c:v>
                </c:pt>
              </c:strCache>
            </c:strRef>
          </c:cat>
          <c:val>
            <c:numRef>
              <c:f>Sheet1!$D$2:$D$5</c:f>
              <c:numCache>
                <c:formatCode>0%</c:formatCode>
                <c:ptCount val="4"/>
                <c:pt idx="0">
                  <c:v>0.12640000000000001</c:v>
                </c:pt>
                <c:pt idx="1">
                  <c:v>0.42520000000000002</c:v>
                </c:pt>
                <c:pt idx="2">
                  <c:v>0.42520000000000002</c:v>
                </c:pt>
                <c:pt idx="3">
                  <c:v>2.29E-2</c:v>
                </c:pt>
              </c:numCache>
            </c:numRef>
          </c:val>
          <c:extLst>
            <c:ext xmlns:c16="http://schemas.microsoft.com/office/drawing/2014/chart" uri="{C3380CC4-5D6E-409C-BE32-E72D297353CC}">
              <c16:uniqueId val="{00000001-1700-1C45-B2A8-6BFDD581852A}"/>
            </c:ext>
          </c:extLst>
        </c:ser>
        <c:dLbls>
          <c:dLblPos val="inEnd"/>
          <c:showLegendKey val="0"/>
          <c:showVal val="1"/>
          <c:showCatName val="0"/>
          <c:showSerName val="0"/>
          <c:showPercent val="0"/>
          <c:showBubbleSize val="0"/>
        </c:dLbls>
        <c:gapWidth val="118"/>
        <c:overlap val="-27"/>
        <c:axId val="-1384275536"/>
        <c:axId val="-1272588080"/>
      </c:barChart>
      <c:catAx>
        <c:axId val="-138427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crossAx val="-1272588080"/>
        <c:crosses val="autoZero"/>
        <c:auto val="1"/>
        <c:lblAlgn val="ctr"/>
        <c:lblOffset val="100"/>
        <c:noMultiLvlLbl val="0"/>
      </c:catAx>
      <c:valAx>
        <c:axId val="-1272588080"/>
        <c:scaling>
          <c:orientation val="minMax"/>
        </c:scaling>
        <c:delete val="1"/>
        <c:axPos val="l"/>
        <c:numFmt formatCode="0%" sourceLinked="1"/>
        <c:majorTickMark val="none"/>
        <c:minorTickMark val="none"/>
        <c:tickLblPos val="nextTo"/>
        <c:crossAx val="-1384275536"/>
        <c:crosses val="autoZero"/>
        <c:crossBetween val="between"/>
      </c:valAx>
      <c:spPr>
        <a:noFill/>
        <a:ln>
          <a:noFill/>
        </a:ln>
        <a:effectLst/>
      </c:spPr>
    </c:plotArea>
    <c:legend>
      <c:legendPos val="b"/>
      <c:layout>
        <c:manualLayout>
          <c:xMode val="edge"/>
          <c:yMode val="edge"/>
          <c:x val="0.78190821850393699"/>
          <c:y val="0.88015318525708996"/>
          <c:w val="0.21743356299212599"/>
          <c:h val="7.59146198681023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Payers C-Suite</c:v>
                </c:pt>
              </c:strCache>
            </c:strRef>
          </c:tx>
          <c:spPr>
            <a:solidFill>
              <a:schemeClr val="accent2"/>
            </a:solidFill>
            <a:ln>
              <a:noFill/>
            </a:ln>
            <a:effectLst/>
          </c:spPr>
          <c:invertIfNegative val="0"/>
          <c:dLbls>
            <c:delete val="1"/>
          </c:dLbls>
          <c:cat>
            <c:strRef>
              <c:f>Sheet1!$A$2:$A$5</c:f>
              <c:strCache>
                <c:ptCount val="4"/>
                <c:pt idx="0">
                  <c:v>No Quality Links</c:v>
                </c:pt>
                <c:pt idx="1">
                  <c:v>FFS Linked to Quality</c:v>
                </c:pt>
                <c:pt idx="2">
                  <c:v>Alternative Payments Models</c:v>
                </c:pt>
                <c:pt idx="3">
                  <c:v>Full Capitation</c:v>
                </c:pt>
              </c:strCache>
            </c:strRef>
          </c:cat>
          <c:val>
            <c:numRef>
              <c:f>Sheet1!$B$2:$B$5</c:f>
              <c:numCache>
                <c:formatCode>0%</c:formatCode>
                <c:ptCount val="4"/>
                <c:pt idx="0">
                  <c:v>0</c:v>
                </c:pt>
                <c:pt idx="1">
                  <c:v>0.13</c:v>
                </c:pt>
                <c:pt idx="2">
                  <c:v>0.66669999999999996</c:v>
                </c:pt>
                <c:pt idx="3">
                  <c:v>0.2</c:v>
                </c:pt>
              </c:numCache>
            </c:numRef>
          </c:val>
          <c:extLst>
            <c:ext xmlns:c16="http://schemas.microsoft.com/office/drawing/2014/chart" uri="{C3380CC4-5D6E-409C-BE32-E72D297353CC}">
              <c16:uniqueId val="{00000000-C72A-714D-A34A-C1B234B62DE0}"/>
            </c:ext>
          </c:extLst>
        </c:ser>
        <c:ser>
          <c:idx val="1"/>
          <c:order val="1"/>
          <c:tx>
            <c:strRef>
              <c:f>Sheet1!$C$1</c:f>
              <c:strCache>
                <c:ptCount val="1"/>
                <c:pt idx="0">
                  <c:v>Provider C-Suite</c:v>
                </c:pt>
              </c:strCache>
            </c:strRef>
          </c:tx>
          <c:spPr>
            <a:solidFill>
              <a:schemeClr val="accent3"/>
            </a:solidFill>
            <a:ln>
              <a:noFill/>
            </a:ln>
            <a:effectLst/>
          </c:spPr>
          <c:invertIfNegative val="0"/>
          <c:dLbls>
            <c:delete val="1"/>
          </c:dLbls>
          <c:cat>
            <c:strRef>
              <c:f>Sheet1!$A$2:$A$5</c:f>
              <c:strCache>
                <c:ptCount val="4"/>
                <c:pt idx="0">
                  <c:v>No Quality Links</c:v>
                </c:pt>
                <c:pt idx="1">
                  <c:v>FFS Linked to Quality</c:v>
                </c:pt>
                <c:pt idx="2">
                  <c:v>Alternative Payments Models</c:v>
                </c:pt>
                <c:pt idx="3">
                  <c:v>Full Capitation</c:v>
                </c:pt>
              </c:strCache>
            </c:strRef>
          </c:cat>
          <c:val>
            <c:numRef>
              <c:f>Sheet1!$C$2:$C$5</c:f>
              <c:numCache>
                <c:formatCode>0%</c:formatCode>
                <c:ptCount val="4"/>
                <c:pt idx="0">
                  <c:v>0.125</c:v>
                </c:pt>
                <c:pt idx="1">
                  <c:v>0.375</c:v>
                </c:pt>
                <c:pt idx="2">
                  <c:v>0.5</c:v>
                </c:pt>
                <c:pt idx="3">
                  <c:v>0</c:v>
                </c:pt>
              </c:numCache>
            </c:numRef>
          </c:val>
          <c:extLst>
            <c:ext xmlns:c16="http://schemas.microsoft.com/office/drawing/2014/chart" uri="{C3380CC4-5D6E-409C-BE32-E72D297353CC}">
              <c16:uniqueId val="{00000000-1700-1C45-B2A8-6BFDD581852A}"/>
            </c:ext>
          </c:extLst>
        </c:ser>
        <c:dLbls>
          <c:dLblPos val="inEnd"/>
          <c:showLegendKey val="0"/>
          <c:showVal val="1"/>
          <c:showCatName val="0"/>
          <c:showSerName val="0"/>
          <c:showPercent val="0"/>
          <c:showBubbleSize val="0"/>
        </c:dLbls>
        <c:gapWidth val="118"/>
        <c:overlap val="-27"/>
        <c:axId val="-1272373440"/>
        <c:axId val="-1272370688"/>
      </c:barChart>
      <c:catAx>
        <c:axId val="-12723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crossAx val="-1272370688"/>
        <c:crosses val="autoZero"/>
        <c:auto val="1"/>
        <c:lblAlgn val="ctr"/>
        <c:lblOffset val="100"/>
        <c:noMultiLvlLbl val="0"/>
      </c:catAx>
      <c:valAx>
        <c:axId val="-1272370688"/>
        <c:scaling>
          <c:orientation val="minMax"/>
        </c:scaling>
        <c:delete val="1"/>
        <c:axPos val="l"/>
        <c:numFmt formatCode="0%" sourceLinked="1"/>
        <c:majorTickMark val="none"/>
        <c:minorTickMark val="none"/>
        <c:tickLblPos val="nextTo"/>
        <c:crossAx val="-1272373440"/>
        <c:crosses val="autoZero"/>
        <c:crossBetween val="between"/>
      </c:valAx>
      <c:spPr>
        <a:noFill/>
        <a:ln>
          <a:noFill/>
        </a:ln>
        <a:effectLst/>
      </c:spPr>
    </c:plotArea>
    <c:legend>
      <c:legendPos val="b"/>
      <c:layout>
        <c:manualLayout>
          <c:xMode val="edge"/>
          <c:yMode val="edge"/>
          <c:x val="0.27040435539617003"/>
          <c:y val="0.92924600628222398"/>
          <c:w val="0.39648501858059798"/>
          <c:h val="6.328144370553029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Payers</c:v>
                </c:pt>
              </c:strCache>
            </c:strRef>
          </c:tx>
          <c:spPr>
            <a:solidFill>
              <a:schemeClr val="accent3"/>
            </a:solidFill>
            <a:ln>
              <a:noFill/>
            </a:ln>
            <a:effectLst/>
          </c:spPr>
          <c:invertIfNegative val="0"/>
          <c:dLbls>
            <c:dLbl>
              <c:idx val="3"/>
              <c:layout>
                <c:manualLayout>
                  <c:x val="1.0416666666665901E-3"/>
                  <c:y val="8.457394192913379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3364665354330704E-2"/>
                      <c:h val="7.7015748031496106E-2"/>
                    </c:manualLayout>
                  </c15:layout>
                </c:ext>
                <c:ext xmlns:c16="http://schemas.microsoft.com/office/drawing/2014/chart" uri="{C3380CC4-5D6E-409C-BE32-E72D297353CC}">
                  <c16:uniqueId val="{00000000-AD44-724C-839C-AB509F65362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10%</c:v>
                </c:pt>
                <c:pt idx="1">
                  <c:v>10% to 24%</c:v>
                </c:pt>
                <c:pt idx="2">
                  <c:v>25% to 49%</c:v>
                </c:pt>
                <c:pt idx="3">
                  <c:v>50% to 74%</c:v>
                </c:pt>
                <c:pt idx="4">
                  <c:v>75% to 100%</c:v>
                </c:pt>
              </c:strCache>
            </c:strRef>
          </c:cat>
          <c:val>
            <c:numRef>
              <c:f>Sheet1!$B$2:$B$6</c:f>
              <c:numCache>
                <c:formatCode>0%</c:formatCode>
                <c:ptCount val="5"/>
                <c:pt idx="0">
                  <c:v>0.2142</c:v>
                </c:pt>
                <c:pt idx="1">
                  <c:v>0.28570000000000001</c:v>
                </c:pt>
                <c:pt idx="2">
                  <c:v>0.23799999999999999</c:v>
                </c:pt>
                <c:pt idx="3">
                  <c:v>0.19040000000000001</c:v>
                </c:pt>
                <c:pt idx="4">
                  <c:v>7.1400000000000005E-2</c:v>
                </c:pt>
              </c:numCache>
            </c:numRef>
          </c:val>
          <c:extLst>
            <c:ext xmlns:c16="http://schemas.microsoft.com/office/drawing/2014/chart" uri="{C3380CC4-5D6E-409C-BE32-E72D297353CC}">
              <c16:uniqueId val="{00000000-C72A-714D-A34A-C1B234B62DE0}"/>
            </c:ext>
          </c:extLst>
        </c:ser>
        <c:ser>
          <c:idx val="1"/>
          <c:order val="1"/>
          <c:tx>
            <c:strRef>
              <c:f>Sheet1!$C$1</c:f>
              <c:strCache>
                <c:ptCount val="1"/>
                <c:pt idx="0">
                  <c:v>Providers</c:v>
                </c:pt>
              </c:strCache>
            </c:strRef>
          </c:tx>
          <c:spPr>
            <a:solidFill>
              <a:schemeClr val="accent2"/>
            </a:solidFill>
            <a:ln>
              <a:noFill/>
            </a:ln>
            <a:effectLst/>
          </c:spPr>
          <c:invertIfNegative val="0"/>
          <c:dLbls>
            <c:dLbl>
              <c:idx val="0"/>
              <c:layout>
                <c:manualLayout>
                  <c:x val="0"/>
                  <c:y val="6.150221456692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00-1C45-B2A8-6BFDD581852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10%</c:v>
                </c:pt>
                <c:pt idx="1">
                  <c:v>10% to 24%</c:v>
                </c:pt>
                <c:pt idx="2">
                  <c:v>25% to 49%</c:v>
                </c:pt>
                <c:pt idx="3">
                  <c:v>50% to 74%</c:v>
                </c:pt>
                <c:pt idx="4">
                  <c:v>75% to 100%</c:v>
                </c:pt>
              </c:strCache>
            </c:strRef>
          </c:cat>
          <c:val>
            <c:numRef>
              <c:f>Sheet1!$C$2:$C$6</c:f>
              <c:numCache>
                <c:formatCode>0%</c:formatCode>
                <c:ptCount val="5"/>
                <c:pt idx="0">
                  <c:v>0.42670000000000002</c:v>
                </c:pt>
                <c:pt idx="1">
                  <c:v>0.29330000000000001</c:v>
                </c:pt>
                <c:pt idx="2">
                  <c:v>0.12</c:v>
                </c:pt>
                <c:pt idx="3">
                  <c:v>0.1066</c:v>
                </c:pt>
                <c:pt idx="4">
                  <c:v>5.33E-2</c:v>
                </c:pt>
              </c:numCache>
            </c:numRef>
          </c:val>
          <c:extLst>
            <c:ext xmlns:c16="http://schemas.microsoft.com/office/drawing/2014/chart" uri="{C3380CC4-5D6E-409C-BE32-E72D297353CC}">
              <c16:uniqueId val="{00000000-1700-1C45-B2A8-6BFDD581852A}"/>
            </c:ext>
          </c:extLst>
        </c:ser>
        <c:dLbls>
          <c:dLblPos val="inEnd"/>
          <c:showLegendKey val="0"/>
          <c:showVal val="1"/>
          <c:showCatName val="0"/>
          <c:showSerName val="0"/>
          <c:showPercent val="0"/>
          <c:showBubbleSize val="0"/>
        </c:dLbls>
        <c:gapWidth val="118"/>
        <c:overlap val="-27"/>
        <c:axId val="-1357976864"/>
        <c:axId val="-1357973888"/>
      </c:barChart>
      <c:catAx>
        <c:axId val="-135797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357973888"/>
        <c:crosses val="autoZero"/>
        <c:auto val="1"/>
        <c:lblAlgn val="ctr"/>
        <c:lblOffset val="100"/>
        <c:noMultiLvlLbl val="0"/>
      </c:catAx>
      <c:valAx>
        <c:axId val="-1357973888"/>
        <c:scaling>
          <c:orientation val="minMax"/>
        </c:scaling>
        <c:delete val="1"/>
        <c:axPos val="l"/>
        <c:numFmt formatCode="0%" sourceLinked="1"/>
        <c:majorTickMark val="none"/>
        <c:minorTickMark val="none"/>
        <c:tickLblPos val="nextTo"/>
        <c:crossAx val="-135797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charset="0"/>
          <a:ea typeface="Century Gothic" charset="0"/>
          <a:cs typeface="Century Gothic"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Challenges in Identifying and Segmenting Discrete Populations</c:v>
                </c:pt>
                <c:pt idx="1">
                  <c:v>Data Quality Issues</c:v>
                </c:pt>
                <c:pt idx="2">
                  <c:v>Lag Time Between Action and Clinical Outcomes</c:v>
                </c:pt>
                <c:pt idx="3">
                  <c:v>Other</c:v>
                </c:pt>
                <c:pt idx="4">
                  <c:v>Lack of or Limited IT Infrastructure</c:v>
                </c:pt>
                <c:pt idx="5">
                  <c:v>Regulatory Changes/Political Uncertainty</c:v>
                </c:pt>
                <c:pt idx="6">
                  <c:v>Financial Risk Concerns</c:v>
                </c:pt>
                <c:pt idx="7">
                  <c:v>Unclear or Conflicting Performance Measures</c:v>
                </c:pt>
              </c:strCache>
            </c:strRef>
          </c:cat>
          <c:val>
            <c:numRef>
              <c:f>Sheet1!$B$2:$B$9</c:f>
              <c:numCache>
                <c:formatCode>0%</c:formatCode>
                <c:ptCount val="8"/>
                <c:pt idx="0">
                  <c:v>5.4600000000000003E-2</c:v>
                </c:pt>
                <c:pt idx="1">
                  <c:v>0.1024</c:v>
                </c:pt>
                <c:pt idx="2">
                  <c:v>0.1024</c:v>
                </c:pt>
                <c:pt idx="3">
                  <c:v>0.12970000000000001</c:v>
                </c:pt>
                <c:pt idx="4">
                  <c:v>0.1331</c:v>
                </c:pt>
                <c:pt idx="5">
                  <c:v>0.13650000000000001</c:v>
                </c:pt>
                <c:pt idx="6">
                  <c:v>0.1502</c:v>
                </c:pt>
                <c:pt idx="7">
                  <c:v>0.19109999999999999</c:v>
                </c:pt>
              </c:numCache>
            </c:numRef>
          </c:val>
          <c:extLst>
            <c:ext xmlns:c16="http://schemas.microsoft.com/office/drawing/2014/chart" uri="{C3380CC4-5D6E-409C-BE32-E72D297353CC}">
              <c16:uniqueId val="{00000000-F3FD-5C44-AEBC-B54A736970BB}"/>
            </c:ext>
          </c:extLst>
        </c:ser>
        <c:dLbls>
          <c:showLegendKey val="0"/>
          <c:showVal val="0"/>
          <c:showCatName val="0"/>
          <c:showSerName val="0"/>
          <c:showPercent val="0"/>
          <c:showBubbleSize val="0"/>
        </c:dLbls>
        <c:gapWidth val="107"/>
        <c:axId val="-1284470304"/>
        <c:axId val="-1284466656"/>
      </c:barChart>
      <c:catAx>
        <c:axId val="-1284470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solidFill>
                <a:latin typeface="Century Gothic" charset="0"/>
                <a:ea typeface="Century Gothic" charset="0"/>
                <a:cs typeface="Century Gothic" charset="0"/>
              </a:defRPr>
            </a:pPr>
            <a:endParaRPr lang="en-US"/>
          </a:p>
        </c:txPr>
        <c:crossAx val="-1284466656"/>
        <c:crosses val="autoZero"/>
        <c:auto val="1"/>
        <c:lblAlgn val="ctr"/>
        <c:lblOffset val="100"/>
        <c:noMultiLvlLbl val="0"/>
      </c:catAx>
      <c:valAx>
        <c:axId val="-1284466656"/>
        <c:scaling>
          <c:orientation val="minMax"/>
        </c:scaling>
        <c:delete val="1"/>
        <c:axPos val="b"/>
        <c:numFmt formatCode="0%" sourceLinked="1"/>
        <c:majorTickMark val="none"/>
        <c:minorTickMark val="none"/>
        <c:tickLblPos val="nextTo"/>
        <c:crossAx val="-128447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charset="0"/>
          <a:ea typeface="Century Gothic" charset="0"/>
          <a:cs typeface="Century Gothic"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Challenges in Identifying and Segmenting Discrete Populations</c:v>
                </c:pt>
                <c:pt idx="1">
                  <c:v>Data Quality Issues</c:v>
                </c:pt>
                <c:pt idx="2">
                  <c:v>Lag Time Between Action and Clinical Outcomes</c:v>
                </c:pt>
                <c:pt idx="3">
                  <c:v>Other</c:v>
                </c:pt>
                <c:pt idx="4">
                  <c:v>Lack of or Limited IT Infrastructure</c:v>
                </c:pt>
                <c:pt idx="5">
                  <c:v>Regulatory Changes/Political Uncertaintly</c:v>
                </c:pt>
                <c:pt idx="6">
                  <c:v>Financial Risk Concerns</c:v>
                </c:pt>
                <c:pt idx="7">
                  <c:v>Unclear or Conflicting Performance Measures</c:v>
                </c:pt>
              </c:strCache>
            </c:strRef>
          </c:cat>
          <c:val>
            <c:numRef>
              <c:f>Sheet1!$B$2:$B$9</c:f>
              <c:numCache>
                <c:formatCode>0%</c:formatCode>
                <c:ptCount val="8"/>
                <c:pt idx="0">
                  <c:v>3.5099999999999999E-2</c:v>
                </c:pt>
                <c:pt idx="1">
                  <c:v>0.1053</c:v>
                </c:pt>
                <c:pt idx="2">
                  <c:v>5.2600000000000001E-2</c:v>
                </c:pt>
                <c:pt idx="3">
                  <c:v>0.1754</c:v>
                </c:pt>
                <c:pt idx="4">
                  <c:v>0.24560000000000001</c:v>
                </c:pt>
                <c:pt idx="5">
                  <c:v>3.5099999999999999E-2</c:v>
                </c:pt>
                <c:pt idx="6">
                  <c:v>0.21049999999999999</c:v>
                </c:pt>
                <c:pt idx="7">
                  <c:v>0.1404</c:v>
                </c:pt>
              </c:numCache>
            </c:numRef>
          </c:val>
          <c:extLst>
            <c:ext xmlns:c16="http://schemas.microsoft.com/office/drawing/2014/chart" uri="{C3380CC4-5D6E-409C-BE32-E72D297353CC}">
              <c16:uniqueId val="{00000000-CF31-534C-AF13-D8B810D8650B}"/>
            </c:ext>
          </c:extLst>
        </c:ser>
        <c:dLbls>
          <c:showLegendKey val="0"/>
          <c:showVal val="0"/>
          <c:showCatName val="0"/>
          <c:showSerName val="0"/>
          <c:showPercent val="0"/>
          <c:showBubbleSize val="0"/>
        </c:dLbls>
        <c:gapWidth val="107"/>
        <c:axId val="-1284397280"/>
        <c:axId val="-1284394096"/>
      </c:barChart>
      <c:catAx>
        <c:axId val="-1284397280"/>
        <c:scaling>
          <c:orientation val="minMax"/>
        </c:scaling>
        <c:delete val="1"/>
        <c:axPos val="l"/>
        <c:numFmt formatCode="General" sourceLinked="1"/>
        <c:majorTickMark val="none"/>
        <c:minorTickMark val="none"/>
        <c:tickLblPos val="nextTo"/>
        <c:crossAx val="-1284394096"/>
        <c:crosses val="autoZero"/>
        <c:auto val="1"/>
        <c:lblAlgn val="ctr"/>
        <c:lblOffset val="100"/>
        <c:noMultiLvlLbl val="0"/>
      </c:catAx>
      <c:valAx>
        <c:axId val="-1284394096"/>
        <c:scaling>
          <c:orientation val="minMax"/>
        </c:scaling>
        <c:delete val="1"/>
        <c:axPos val="b"/>
        <c:numFmt formatCode="0%" sourceLinked="1"/>
        <c:majorTickMark val="none"/>
        <c:minorTickMark val="none"/>
        <c:tickLblPos val="nextTo"/>
        <c:crossAx val="-1284397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5">
                <a:lumMod val="60000"/>
                <a:lumOff val="40000"/>
              </a:schemeClr>
            </a:solidFill>
            <a:ln>
              <a:noFill/>
            </a:ln>
            <a:effectLst/>
          </c:spPr>
          <c:invertIfNegative val="0"/>
          <c:dLbls>
            <c:dLbl>
              <c:idx val="0"/>
              <c:layout>
                <c:manualLayout>
                  <c:x val="-7.1968339830862102E-3"/>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19-B145-99BA-7C62DF25EF5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Challenges in Identifying and Segmenting Discrete Populations</c:v>
                </c:pt>
                <c:pt idx="1">
                  <c:v>Data Quality Issues</c:v>
                </c:pt>
                <c:pt idx="2">
                  <c:v>Lag Time Between Action and Clinical Outcomes</c:v>
                </c:pt>
                <c:pt idx="3">
                  <c:v>Other</c:v>
                </c:pt>
                <c:pt idx="4">
                  <c:v>Lack of or Limited IT Infrastructure</c:v>
                </c:pt>
                <c:pt idx="5">
                  <c:v>Regulatory Changes/Political Uncertaintly</c:v>
                </c:pt>
                <c:pt idx="6">
                  <c:v>Financial Risk Concerns</c:v>
                </c:pt>
                <c:pt idx="7">
                  <c:v>Unclear or Conflicting Performance Measures</c:v>
                </c:pt>
              </c:strCache>
            </c:strRef>
          </c:cat>
          <c:val>
            <c:numRef>
              <c:f>Sheet1!$B$2:$B$9</c:f>
              <c:numCache>
                <c:formatCode>0%</c:formatCode>
                <c:ptCount val="8"/>
                <c:pt idx="0">
                  <c:v>2.1499999999999998E-2</c:v>
                </c:pt>
                <c:pt idx="1">
                  <c:v>0.1183</c:v>
                </c:pt>
                <c:pt idx="2">
                  <c:v>0.129</c:v>
                </c:pt>
                <c:pt idx="3">
                  <c:v>6.4500000000000002E-2</c:v>
                </c:pt>
                <c:pt idx="4">
                  <c:v>7.5300000000000006E-2</c:v>
                </c:pt>
                <c:pt idx="5">
                  <c:v>0.18279999999999999</c:v>
                </c:pt>
                <c:pt idx="6">
                  <c:v>0.1183</c:v>
                </c:pt>
                <c:pt idx="7">
                  <c:v>0.2903</c:v>
                </c:pt>
              </c:numCache>
            </c:numRef>
          </c:val>
          <c:extLst>
            <c:ext xmlns:c16="http://schemas.microsoft.com/office/drawing/2014/chart" uri="{C3380CC4-5D6E-409C-BE32-E72D297353CC}">
              <c16:uniqueId val="{00000000-4D19-B145-99BA-7C62DF25EF5A}"/>
            </c:ext>
          </c:extLst>
        </c:ser>
        <c:dLbls>
          <c:showLegendKey val="0"/>
          <c:showVal val="0"/>
          <c:showCatName val="0"/>
          <c:showSerName val="0"/>
          <c:showPercent val="0"/>
          <c:showBubbleSize val="0"/>
        </c:dLbls>
        <c:gapWidth val="107"/>
        <c:axId val="-1270308400"/>
        <c:axId val="-1270306080"/>
      </c:barChart>
      <c:catAx>
        <c:axId val="-1270308400"/>
        <c:scaling>
          <c:orientation val="minMax"/>
        </c:scaling>
        <c:delete val="1"/>
        <c:axPos val="l"/>
        <c:numFmt formatCode="General" sourceLinked="1"/>
        <c:majorTickMark val="none"/>
        <c:minorTickMark val="none"/>
        <c:tickLblPos val="nextTo"/>
        <c:crossAx val="-1270306080"/>
        <c:crosses val="autoZero"/>
        <c:auto val="1"/>
        <c:lblAlgn val="ctr"/>
        <c:lblOffset val="100"/>
        <c:noMultiLvlLbl val="0"/>
      </c:catAx>
      <c:valAx>
        <c:axId val="-1270306080"/>
        <c:scaling>
          <c:orientation val="minMax"/>
        </c:scaling>
        <c:delete val="1"/>
        <c:axPos val="b"/>
        <c:numFmt formatCode="0%" sourceLinked="1"/>
        <c:majorTickMark val="none"/>
        <c:minorTickMark val="none"/>
        <c:tickLblPos val="nextTo"/>
        <c:crossAx val="-1270308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 Respondents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Share Performance Data</c:v>
                </c:pt>
                <c:pt idx="2">
                  <c:v>Co-Develop Bundled Payments Around Episodes of Care</c:v>
                </c:pt>
                <c:pt idx="3">
                  <c:v>Develop APIs to Improve Interoperability</c:v>
                </c:pt>
                <c:pt idx="4">
                  <c:v>Share Health Outcome Data</c:v>
                </c:pt>
                <c:pt idx="5">
                  <c:v>Co-Develop Payer/Provider Risk Management Programs</c:v>
                </c:pt>
                <c:pt idx="6">
                  <c:v>Standardize Quality and Outcomes Date</c:v>
                </c:pt>
              </c:strCache>
            </c:strRef>
          </c:cat>
          <c:val>
            <c:numRef>
              <c:f>Sheet1!$B$2:$B$8</c:f>
              <c:numCache>
                <c:formatCode>0%</c:formatCode>
                <c:ptCount val="7"/>
                <c:pt idx="0">
                  <c:v>6.0100000000000001E-2</c:v>
                </c:pt>
                <c:pt idx="1">
                  <c:v>0.1237</c:v>
                </c:pt>
                <c:pt idx="2">
                  <c:v>0.1237</c:v>
                </c:pt>
                <c:pt idx="3">
                  <c:v>0.1237</c:v>
                </c:pt>
                <c:pt idx="4">
                  <c:v>0.12720000000000001</c:v>
                </c:pt>
                <c:pt idx="5">
                  <c:v>0.1802</c:v>
                </c:pt>
                <c:pt idx="6">
                  <c:v>0.26150000000000001</c:v>
                </c:pt>
              </c:numCache>
            </c:numRef>
          </c:val>
          <c:extLst>
            <c:ext xmlns:c16="http://schemas.microsoft.com/office/drawing/2014/chart" uri="{C3380CC4-5D6E-409C-BE32-E72D297353CC}">
              <c16:uniqueId val="{00000000-F3FD-5C44-AEBC-B54A736970BB}"/>
            </c:ext>
          </c:extLst>
        </c:ser>
        <c:dLbls>
          <c:showLegendKey val="0"/>
          <c:showVal val="0"/>
          <c:showCatName val="0"/>
          <c:showSerName val="0"/>
          <c:showPercent val="0"/>
          <c:showBubbleSize val="0"/>
        </c:dLbls>
        <c:gapWidth val="107"/>
        <c:axId val="-1270260912"/>
        <c:axId val="-1270258592"/>
      </c:barChart>
      <c:catAx>
        <c:axId val="-1270260912"/>
        <c:scaling>
          <c:orientation val="minMax"/>
        </c:scaling>
        <c:delete val="1"/>
        <c:axPos val="l"/>
        <c:numFmt formatCode="General" sourceLinked="1"/>
        <c:majorTickMark val="none"/>
        <c:minorTickMark val="none"/>
        <c:tickLblPos val="nextTo"/>
        <c:crossAx val="-1270258592"/>
        <c:crosses val="autoZero"/>
        <c:auto val="1"/>
        <c:lblAlgn val="ctr"/>
        <c:lblOffset val="100"/>
        <c:noMultiLvlLbl val="0"/>
      </c:catAx>
      <c:valAx>
        <c:axId val="-1270258592"/>
        <c:scaling>
          <c:orientation val="minMax"/>
        </c:scaling>
        <c:delete val="1"/>
        <c:axPos val="b"/>
        <c:numFmt formatCode="0%" sourceLinked="1"/>
        <c:majorTickMark val="none"/>
        <c:minorTickMark val="none"/>
        <c:tickLblPos val="nextTo"/>
        <c:crossAx val="-127026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 Respondents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Share Performance Data</c:v>
                </c:pt>
                <c:pt idx="2">
                  <c:v>Co-Develop Bundled Payments Around Episodes of Care</c:v>
                </c:pt>
                <c:pt idx="3">
                  <c:v>Develop APIs to Improve Interoperability</c:v>
                </c:pt>
                <c:pt idx="4">
                  <c:v>Share Health Outcome Data</c:v>
                </c:pt>
                <c:pt idx="5">
                  <c:v>Co-Develop Payer/Provider Risk Management Programs</c:v>
                </c:pt>
                <c:pt idx="6">
                  <c:v>Standardize Quality and Outcomes Date</c:v>
                </c:pt>
              </c:strCache>
            </c:strRef>
          </c:cat>
          <c:val>
            <c:numRef>
              <c:f>Sheet1!$B$2:$B$8</c:f>
              <c:numCache>
                <c:formatCode>0%</c:formatCode>
                <c:ptCount val="7"/>
                <c:pt idx="0">
                  <c:v>7.4099999999999999E-2</c:v>
                </c:pt>
                <c:pt idx="1">
                  <c:v>0.14810000000000001</c:v>
                </c:pt>
                <c:pt idx="2">
                  <c:v>9.2600000000000002E-2</c:v>
                </c:pt>
                <c:pt idx="3">
                  <c:v>0.16669999999999999</c:v>
                </c:pt>
                <c:pt idx="4">
                  <c:v>0.1111</c:v>
                </c:pt>
                <c:pt idx="5">
                  <c:v>0.22220000000000001</c:v>
                </c:pt>
                <c:pt idx="6">
                  <c:v>0.1852</c:v>
                </c:pt>
              </c:numCache>
            </c:numRef>
          </c:val>
          <c:extLst>
            <c:ext xmlns:c16="http://schemas.microsoft.com/office/drawing/2014/chart" uri="{C3380CC4-5D6E-409C-BE32-E72D297353CC}">
              <c16:uniqueId val="{00000000-C2F0-7E46-84C1-582B2EDFF71C}"/>
            </c:ext>
          </c:extLst>
        </c:ser>
        <c:dLbls>
          <c:showLegendKey val="0"/>
          <c:showVal val="0"/>
          <c:showCatName val="0"/>
          <c:showSerName val="0"/>
          <c:showPercent val="0"/>
          <c:showBubbleSize val="0"/>
        </c:dLbls>
        <c:gapWidth val="107"/>
        <c:axId val="-1270226512"/>
        <c:axId val="-1270224192"/>
      </c:barChart>
      <c:catAx>
        <c:axId val="-1270226512"/>
        <c:scaling>
          <c:orientation val="minMax"/>
        </c:scaling>
        <c:delete val="1"/>
        <c:axPos val="l"/>
        <c:numFmt formatCode="General" sourceLinked="1"/>
        <c:majorTickMark val="none"/>
        <c:minorTickMark val="none"/>
        <c:tickLblPos val="nextTo"/>
        <c:crossAx val="-1270224192"/>
        <c:crosses val="autoZero"/>
        <c:auto val="1"/>
        <c:lblAlgn val="ctr"/>
        <c:lblOffset val="100"/>
        <c:noMultiLvlLbl val="0"/>
      </c:catAx>
      <c:valAx>
        <c:axId val="-1270224192"/>
        <c:scaling>
          <c:orientation val="minMax"/>
        </c:scaling>
        <c:delete val="1"/>
        <c:axPos val="b"/>
        <c:numFmt formatCode="0%" sourceLinked="1"/>
        <c:majorTickMark val="none"/>
        <c:minorTickMark val="none"/>
        <c:tickLblPos val="nextTo"/>
        <c:crossAx val="-127022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Payers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Lack of IT Infrastructure</c:v>
                </c:pt>
              </c:strCache>
            </c:strRef>
          </c:cat>
          <c:val>
            <c:numRef>
              <c:f>Sheet1!$B$2</c:f>
              <c:numCache>
                <c:formatCode>0%</c:formatCode>
                <c:ptCount val="1"/>
                <c:pt idx="0">
                  <c:v>0.25</c:v>
                </c:pt>
              </c:numCache>
            </c:numRef>
          </c:val>
          <c:extLst>
            <c:ext xmlns:c16="http://schemas.microsoft.com/office/drawing/2014/chart" uri="{C3380CC4-5D6E-409C-BE32-E72D297353CC}">
              <c16:uniqueId val="{00000000-93AD-E24E-A993-5490BBFF78C3}"/>
            </c:ext>
          </c:extLst>
        </c:ser>
        <c:ser>
          <c:idx val="1"/>
          <c:order val="1"/>
          <c:tx>
            <c:strRef>
              <c:f>Sheet1!$C$1</c:f>
              <c:strCache>
                <c:ptCount val="1"/>
                <c:pt idx="0">
                  <c:v>Providers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Lack of IT Infrastructure</c:v>
                </c:pt>
              </c:strCache>
            </c:strRef>
          </c:cat>
          <c:val>
            <c:numRef>
              <c:f>Sheet1!$C$2</c:f>
              <c:numCache>
                <c:formatCode>0%</c:formatCode>
                <c:ptCount val="1"/>
                <c:pt idx="0">
                  <c:v>0.08</c:v>
                </c:pt>
              </c:numCache>
            </c:numRef>
          </c:val>
          <c:extLst>
            <c:ext xmlns:c16="http://schemas.microsoft.com/office/drawing/2014/chart" uri="{C3380CC4-5D6E-409C-BE32-E72D297353CC}">
              <c16:uniqueId val="{00000001-93AD-E24E-A993-5490BBFF78C3}"/>
            </c:ext>
          </c:extLst>
        </c:ser>
        <c:dLbls>
          <c:showLegendKey val="0"/>
          <c:showVal val="0"/>
          <c:showCatName val="0"/>
          <c:showSerName val="0"/>
          <c:showPercent val="0"/>
          <c:showBubbleSize val="0"/>
        </c:dLbls>
        <c:gapWidth val="219"/>
        <c:overlap val="-27"/>
        <c:axId val="-1274013664"/>
        <c:axId val="-1274007440"/>
      </c:barChart>
      <c:catAx>
        <c:axId val="-127401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274007440"/>
        <c:crosses val="autoZero"/>
        <c:auto val="1"/>
        <c:lblAlgn val="ctr"/>
        <c:lblOffset val="100"/>
        <c:noMultiLvlLbl val="0"/>
      </c:catAx>
      <c:valAx>
        <c:axId val="-1274007440"/>
        <c:scaling>
          <c:orientation val="minMax"/>
        </c:scaling>
        <c:delete val="1"/>
        <c:axPos val="l"/>
        <c:numFmt formatCode="0%" sourceLinked="1"/>
        <c:majorTickMark val="none"/>
        <c:minorTickMark val="none"/>
        <c:tickLblPos val="nextTo"/>
        <c:crossAx val="-127401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 Respondents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Share Performance Data</c:v>
                </c:pt>
                <c:pt idx="2">
                  <c:v>Co-Develop Bundled Payments Around Episodes of Care</c:v>
                </c:pt>
                <c:pt idx="3">
                  <c:v>Develop APIs to Improve Interoperability</c:v>
                </c:pt>
                <c:pt idx="4">
                  <c:v>Share Health Outcome Data</c:v>
                </c:pt>
                <c:pt idx="5">
                  <c:v>Co-Develop Payer/Provider Risk Management Programs</c:v>
                </c:pt>
                <c:pt idx="6">
                  <c:v>Standardize Quality and Outcomes Date</c:v>
                </c:pt>
              </c:strCache>
            </c:strRef>
          </c:cat>
          <c:val>
            <c:numRef>
              <c:f>Sheet1!$B$2:$B$8</c:f>
              <c:numCache>
                <c:formatCode>0%</c:formatCode>
                <c:ptCount val="7"/>
                <c:pt idx="0">
                  <c:v>5.62E-2</c:v>
                </c:pt>
                <c:pt idx="1">
                  <c:v>0.14610000000000001</c:v>
                </c:pt>
                <c:pt idx="2">
                  <c:v>0.14610000000000001</c:v>
                </c:pt>
                <c:pt idx="3">
                  <c:v>6.7400000000000002E-2</c:v>
                </c:pt>
                <c:pt idx="4">
                  <c:v>8.9899999999999994E-2</c:v>
                </c:pt>
                <c:pt idx="5">
                  <c:v>0.1348</c:v>
                </c:pt>
                <c:pt idx="6">
                  <c:v>0.35959999999999998</c:v>
                </c:pt>
              </c:numCache>
            </c:numRef>
          </c:val>
          <c:extLst>
            <c:ext xmlns:c16="http://schemas.microsoft.com/office/drawing/2014/chart" uri="{C3380CC4-5D6E-409C-BE32-E72D297353CC}">
              <c16:uniqueId val="{00000000-EF63-284B-B8F7-DACAA98FC4FB}"/>
            </c:ext>
          </c:extLst>
        </c:ser>
        <c:dLbls>
          <c:showLegendKey val="0"/>
          <c:showVal val="0"/>
          <c:showCatName val="0"/>
          <c:showSerName val="0"/>
          <c:showPercent val="0"/>
          <c:showBubbleSize val="0"/>
        </c:dLbls>
        <c:gapWidth val="107"/>
        <c:axId val="-1270197280"/>
        <c:axId val="-1270193280"/>
      </c:barChart>
      <c:catAx>
        <c:axId val="-1270197280"/>
        <c:scaling>
          <c:orientation val="minMax"/>
        </c:scaling>
        <c:delete val="1"/>
        <c:axPos val="l"/>
        <c:numFmt formatCode="General" sourceLinked="1"/>
        <c:majorTickMark val="none"/>
        <c:minorTickMark val="none"/>
        <c:tickLblPos val="nextTo"/>
        <c:crossAx val="-1270193280"/>
        <c:crosses val="autoZero"/>
        <c:auto val="1"/>
        <c:lblAlgn val="ctr"/>
        <c:lblOffset val="100"/>
        <c:noMultiLvlLbl val="0"/>
      </c:catAx>
      <c:valAx>
        <c:axId val="-1270193280"/>
        <c:scaling>
          <c:orientation val="minMax"/>
        </c:scaling>
        <c:delete val="1"/>
        <c:axPos val="b"/>
        <c:numFmt formatCode="0%" sourceLinked="1"/>
        <c:majorTickMark val="none"/>
        <c:minorTickMark val="none"/>
        <c:tickLblPos val="nextTo"/>
        <c:crossAx val="-1270197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2019 Pulse Survey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Share Performance Data</c:v>
                </c:pt>
                <c:pt idx="2">
                  <c:v>Co-Develop Bundled Payments Around Episodes of Care</c:v>
                </c:pt>
                <c:pt idx="3">
                  <c:v>Develop APIs to Improve Interoperability</c:v>
                </c:pt>
                <c:pt idx="4">
                  <c:v>Share Health Outcome Data</c:v>
                </c:pt>
                <c:pt idx="5">
                  <c:v>Co-Develop Payer/Provider Risk Management Programs</c:v>
                </c:pt>
                <c:pt idx="6">
                  <c:v>Standardize Quality and Outcomes Date</c:v>
                </c:pt>
              </c:strCache>
            </c:strRef>
          </c:cat>
          <c:val>
            <c:numRef>
              <c:f>Sheet1!$B$2:$B$8</c:f>
              <c:numCache>
                <c:formatCode>0%</c:formatCode>
                <c:ptCount val="7"/>
                <c:pt idx="0">
                  <c:v>4.2999999999999997E-2</c:v>
                </c:pt>
                <c:pt idx="1">
                  <c:v>0.13900000000000001</c:v>
                </c:pt>
                <c:pt idx="2">
                  <c:v>0.13</c:v>
                </c:pt>
                <c:pt idx="3">
                  <c:v>0.106</c:v>
                </c:pt>
                <c:pt idx="4">
                  <c:v>7.6999999999999999E-2</c:v>
                </c:pt>
                <c:pt idx="5">
                  <c:v>0.22600000000000001</c:v>
                </c:pt>
                <c:pt idx="6">
                  <c:v>0.27900000000000003</c:v>
                </c:pt>
              </c:numCache>
            </c:numRef>
          </c:val>
          <c:extLst>
            <c:ext xmlns:c16="http://schemas.microsoft.com/office/drawing/2014/chart" uri="{C3380CC4-5D6E-409C-BE32-E72D297353CC}">
              <c16:uniqueId val="{00000000-3756-7D42-82D3-DC0EC559509C}"/>
            </c:ext>
          </c:extLst>
        </c:ser>
        <c:ser>
          <c:idx val="1"/>
          <c:order val="1"/>
          <c:tx>
            <c:strRef>
              <c:f>Sheet1!$C$1</c:f>
              <c:strCache>
                <c:ptCount val="1"/>
                <c:pt idx="0">
                  <c:v>2020 Pulse Survey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Share Performance Data</c:v>
                </c:pt>
                <c:pt idx="2">
                  <c:v>Co-Develop Bundled Payments Around Episodes of Care</c:v>
                </c:pt>
                <c:pt idx="3">
                  <c:v>Develop APIs to Improve Interoperability</c:v>
                </c:pt>
                <c:pt idx="4">
                  <c:v>Share Health Outcome Data</c:v>
                </c:pt>
                <c:pt idx="5">
                  <c:v>Co-Develop Payer/Provider Risk Management Programs</c:v>
                </c:pt>
                <c:pt idx="6">
                  <c:v>Standardize Quality and Outcomes Date</c:v>
                </c:pt>
              </c:strCache>
            </c:strRef>
          </c:cat>
          <c:val>
            <c:numRef>
              <c:f>Sheet1!$C$2:$C$8</c:f>
              <c:numCache>
                <c:formatCode>0%</c:formatCode>
                <c:ptCount val="7"/>
                <c:pt idx="0">
                  <c:v>6.0100000000000001E-2</c:v>
                </c:pt>
                <c:pt idx="1">
                  <c:v>0.1237</c:v>
                </c:pt>
                <c:pt idx="2">
                  <c:v>0.1237</c:v>
                </c:pt>
                <c:pt idx="3">
                  <c:v>0.1237</c:v>
                </c:pt>
                <c:pt idx="4">
                  <c:v>0.12720000000000001</c:v>
                </c:pt>
                <c:pt idx="5">
                  <c:v>0.1802</c:v>
                </c:pt>
                <c:pt idx="6">
                  <c:v>0.26150000000000001</c:v>
                </c:pt>
              </c:numCache>
            </c:numRef>
          </c:val>
          <c:extLst>
            <c:ext xmlns:c16="http://schemas.microsoft.com/office/drawing/2014/chart" uri="{C3380CC4-5D6E-409C-BE32-E72D297353CC}">
              <c16:uniqueId val="{00000001-3756-7D42-82D3-DC0EC559509C}"/>
            </c:ext>
          </c:extLst>
        </c:ser>
        <c:dLbls>
          <c:dLblPos val="outEnd"/>
          <c:showLegendKey val="0"/>
          <c:showVal val="1"/>
          <c:showCatName val="0"/>
          <c:showSerName val="0"/>
          <c:showPercent val="0"/>
          <c:showBubbleSize val="0"/>
        </c:dLbls>
        <c:gapWidth val="78"/>
        <c:axId val="-1270143856"/>
        <c:axId val="-1270141536"/>
      </c:barChart>
      <c:catAx>
        <c:axId val="-1270143856"/>
        <c:scaling>
          <c:orientation val="minMax"/>
        </c:scaling>
        <c:delete val="1"/>
        <c:axPos val="l"/>
        <c:numFmt formatCode="General" sourceLinked="1"/>
        <c:majorTickMark val="none"/>
        <c:minorTickMark val="none"/>
        <c:tickLblPos val="nextTo"/>
        <c:crossAx val="-1270141536"/>
        <c:crosses val="autoZero"/>
        <c:auto val="1"/>
        <c:lblAlgn val="ctr"/>
        <c:lblOffset val="100"/>
        <c:noMultiLvlLbl val="0"/>
      </c:catAx>
      <c:valAx>
        <c:axId val="-1270141536"/>
        <c:scaling>
          <c:orientation val="minMax"/>
        </c:scaling>
        <c:delete val="1"/>
        <c:axPos val="b"/>
        <c:numFmt formatCode="0%" sourceLinked="1"/>
        <c:majorTickMark val="none"/>
        <c:minorTickMark val="none"/>
        <c:tickLblPos val="nextTo"/>
        <c:crossAx val="-127014385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2"/>
            </a:solidFill>
            <a:ln>
              <a:noFill/>
            </a:ln>
            <a:effectLst/>
          </c:spPr>
          <c:invertIfNegative val="0"/>
          <c:dLbls>
            <c:dLbl>
              <c:idx val="0"/>
              <c:layout>
                <c:manualLayout>
                  <c:x val="-1.01820866141732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9C-B64E-A631-01D31E3748BF}"/>
                </c:ext>
              </c:extLst>
            </c:dLbl>
            <c:dLbl>
              <c:idx val="1"/>
              <c:layout>
                <c:manualLayout>
                  <c:x val="-1.47681808692321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7A-E74D-868E-75618A95A4FE}"/>
                </c:ext>
              </c:extLst>
            </c:dLbl>
            <c:dLbl>
              <c:idx val="2"/>
              <c:layout>
                <c:manualLayout>
                  <c:x val="-0.14331203433394099"/>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C-B64E-A631-01D31E3748B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Physician-Driven Initiatives</c:v>
                </c:pt>
                <c:pt idx="2">
                  <c:v>Adoption of APIs</c:v>
                </c:pt>
                <c:pt idx="3">
                  <c:v>Consumer Demand</c:v>
                </c:pt>
                <c:pt idx="4">
                  <c:v>Apps/Technology that Supports the Exchange of Data</c:v>
                </c:pt>
                <c:pt idx="5">
                  <c:v>Regulations</c:v>
                </c:pt>
              </c:strCache>
            </c:strRef>
          </c:cat>
          <c:val>
            <c:numRef>
              <c:f>Sheet1!$B$2:$B$7</c:f>
              <c:numCache>
                <c:formatCode>0%</c:formatCode>
                <c:ptCount val="6"/>
                <c:pt idx="0">
                  <c:v>6.3E-2</c:v>
                </c:pt>
                <c:pt idx="1">
                  <c:v>9.2600000000000002E-2</c:v>
                </c:pt>
                <c:pt idx="2">
                  <c:v>0.1</c:v>
                </c:pt>
                <c:pt idx="3">
                  <c:v>0.21479999999999999</c:v>
                </c:pt>
                <c:pt idx="4">
                  <c:v>0.26300000000000001</c:v>
                </c:pt>
                <c:pt idx="5">
                  <c:v>0.26669999999999999</c:v>
                </c:pt>
              </c:numCache>
            </c:numRef>
          </c:val>
          <c:extLst>
            <c:ext xmlns:c16="http://schemas.microsoft.com/office/drawing/2014/chart" uri="{C3380CC4-5D6E-409C-BE32-E72D297353CC}">
              <c16:uniqueId val="{00000000-F3FD-5C44-AEBC-B54A736970BB}"/>
            </c:ext>
          </c:extLst>
        </c:ser>
        <c:dLbls>
          <c:showLegendKey val="0"/>
          <c:showVal val="0"/>
          <c:showCatName val="0"/>
          <c:showSerName val="0"/>
          <c:showPercent val="0"/>
          <c:showBubbleSize val="0"/>
        </c:dLbls>
        <c:gapWidth val="107"/>
        <c:axId val="-1272311312"/>
        <c:axId val="-1272308560"/>
      </c:barChart>
      <c:catAx>
        <c:axId val="-1272311312"/>
        <c:scaling>
          <c:orientation val="minMax"/>
        </c:scaling>
        <c:delete val="1"/>
        <c:axPos val="l"/>
        <c:numFmt formatCode="General" sourceLinked="1"/>
        <c:majorTickMark val="none"/>
        <c:minorTickMark val="none"/>
        <c:tickLblPos val="nextTo"/>
        <c:crossAx val="-1272308560"/>
        <c:crosses val="autoZero"/>
        <c:auto val="1"/>
        <c:lblAlgn val="ctr"/>
        <c:lblOffset val="100"/>
        <c:noMultiLvlLbl val="0"/>
      </c:catAx>
      <c:valAx>
        <c:axId val="-1272308560"/>
        <c:scaling>
          <c:orientation val="minMax"/>
        </c:scaling>
        <c:delete val="1"/>
        <c:axPos val="b"/>
        <c:numFmt formatCode="0%" sourceLinked="1"/>
        <c:majorTickMark val="none"/>
        <c:minorTickMark val="none"/>
        <c:tickLblPos val="nextTo"/>
        <c:crossAx val="-127231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3"/>
            </a:solidFill>
            <a:ln>
              <a:noFill/>
            </a:ln>
            <a:effectLst/>
          </c:spPr>
          <c:invertIfNegative val="0"/>
          <c:dLbls>
            <c:dLbl>
              <c:idx val="0"/>
              <c:layout>
                <c:manualLayout>
                  <c:x val="-1.01820866141732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44-AE41-9AC9-6E34C5341F29}"/>
                </c:ext>
              </c:extLst>
            </c:dLbl>
            <c:dLbl>
              <c:idx val="1"/>
              <c:layout>
                <c:manualLayout>
                  <c:x val="-4.6788355621551403E-3"/>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44-AE41-9AC9-6E34C5341F29}"/>
                </c:ext>
              </c:extLst>
            </c:dLbl>
            <c:dLbl>
              <c:idx val="2"/>
              <c:layout>
                <c:manualLayout>
                  <c:x val="-0.23341091744991599"/>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4-AE41-9AC9-6E34C5341F2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Physician-Driven Initiatives</c:v>
                </c:pt>
                <c:pt idx="2">
                  <c:v>Adoption of APIs</c:v>
                </c:pt>
                <c:pt idx="3">
                  <c:v>Consumer Demand</c:v>
                </c:pt>
                <c:pt idx="4">
                  <c:v>Apps/Technology that Supports the Exchange of Data</c:v>
                </c:pt>
                <c:pt idx="5">
                  <c:v>Regulations</c:v>
                </c:pt>
              </c:strCache>
            </c:strRef>
          </c:cat>
          <c:val>
            <c:numRef>
              <c:f>Sheet1!$B$2:$B$7</c:f>
              <c:numCache>
                <c:formatCode>0%</c:formatCode>
                <c:ptCount val="6"/>
                <c:pt idx="0">
                  <c:v>0.1132</c:v>
                </c:pt>
                <c:pt idx="1">
                  <c:v>1.89E-2</c:v>
                </c:pt>
                <c:pt idx="2">
                  <c:v>0.1321</c:v>
                </c:pt>
                <c:pt idx="3">
                  <c:v>0.1132</c:v>
                </c:pt>
                <c:pt idx="4">
                  <c:v>0.26419999999999999</c:v>
                </c:pt>
                <c:pt idx="5">
                  <c:v>0.35849999999999999</c:v>
                </c:pt>
              </c:numCache>
            </c:numRef>
          </c:val>
          <c:extLst>
            <c:ext xmlns:c16="http://schemas.microsoft.com/office/drawing/2014/chart" uri="{C3380CC4-5D6E-409C-BE32-E72D297353CC}">
              <c16:uniqueId val="{00000002-0044-AE41-9AC9-6E34C5341F29}"/>
            </c:ext>
          </c:extLst>
        </c:ser>
        <c:dLbls>
          <c:showLegendKey val="0"/>
          <c:showVal val="0"/>
          <c:showCatName val="0"/>
          <c:showSerName val="0"/>
          <c:showPercent val="0"/>
          <c:showBubbleSize val="0"/>
        </c:dLbls>
        <c:gapWidth val="107"/>
        <c:axId val="-1285597808"/>
        <c:axId val="-1285595760"/>
      </c:barChart>
      <c:catAx>
        <c:axId val="-1285597808"/>
        <c:scaling>
          <c:orientation val="minMax"/>
        </c:scaling>
        <c:delete val="1"/>
        <c:axPos val="l"/>
        <c:numFmt formatCode="General" sourceLinked="1"/>
        <c:majorTickMark val="none"/>
        <c:minorTickMark val="none"/>
        <c:tickLblPos val="nextTo"/>
        <c:crossAx val="-1285595760"/>
        <c:crosses val="autoZero"/>
        <c:auto val="1"/>
        <c:lblAlgn val="ctr"/>
        <c:lblOffset val="100"/>
        <c:noMultiLvlLbl val="0"/>
      </c:catAx>
      <c:valAx>
        <c:axId val="-1285595760"/>
        <c:scaling>
          <c:orientation val="minMax"/>
        </c:scaling>
        <c:delete val="1"/>
        <c:axPos val="b"/>
        <c:numFmt formatCode="0%" sourceLinked="1"/>
        <c:majorTickMark val="none"/>
        <c:minorTickMark val="none"/>
        <c:tickLblPos val="nextTo"/>
        <c:crossAx val="-128559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5">
                <a:lumMod val="60000"/>
                <a:lumOff val="40000"/>
              </a:schemeClr>
            </a:solidFill>
            <a:ln>
              <a:noFill/>
            </a:ln>
            <a:effectLst/>
          </c:spPr>
          <c:invertIfNegative val="0"/>
          <c:dLbls>
            <c:dLbl>
              <c:idx val="0"/>
              <c:layout>
                <c:manualLayout>
                  <c:x val="-4.5943482224248003E-2"/>
                  <c:y val="3.12499999999988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543935819965101"/>
                      <c:h val="9.325E-2"/>
                    </c:manualLayout>
                  </c15:layout>
                </c:ext>
                <c:ext xmlns:c16="http://schemas.microsoft.com/office/drawing/2014/chart" uri="{C3380CC4-5D6E-409C-BE32-E72D297353CC}">
                  <c16:uniqueId val="{00000000-B11F-2D48-9F86-E18B3588CCC0}"/>
                </c:ext>
              </c:extLst>
            </c:dLbl>
            <c:dLbl>
              <c:idx val="1"/>
              <c:layout>
                <c:manualLayout>
                  <c:x val="-0.24546733202391999"/>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192756251820799"/>
                      <c:h val="9.325E-2"/>
                    </c:manualLayout>
                  </c15:layout>
                </c:ext>
                <c:ext xmlns:c16="http://schemas.microsoft.com/office/drawing/2014/chart" uri="{C3380CC4-5D6E-409C-BE32-E72D297353CC}">
                  <c16:uniqueId val="{00000003-B11F-2D48-9F86-E18B3588CCC0}"/>
                </c:ext>
              </c:extLst>
            </c:dLbl>
            <c:dLbl>
              <c:idx val="2"/>
              <c:layout>
                <c:manualLayout>
                  <c:x val="-6.7686317260131496E-2"/>
                  <c:y val="-3.125000000000000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9058673875019903"/>
                      <c:h val="9.325E-2"/>
                    </c:manualLayout>
                  </c15:layout>
                </c:ext>
                <c:ext xmlns:c16="http://schemas.microsoft.com/office/drawing/2014/chart" uri="{C3380CC4-5D6E-409C-BE32-E72D297353CC}">
                  <c16:uniqueId val="{00000001-B11F-2D48-9F86-E18B3588CCC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c:v>
                </c:pt>
                <c:pt idx="1">
                  <c:v>Physician-Driven Initiatives</c:v>
                </c:pt>
                <c:pt idx="2">
                  <c:v>Adoption of APIs</c:v>
                </c:pt>
                <c:pt idx="3">
                  <c:v>Consumer Demand</c:v>
                </c:pt>
                <c:pt idx="4">
                  <c:v>Apps/Technology that Supports the Exchange of Data</c:v>
                </c:pt>
                <c:pt idx="5">
                  <c:v>Regulations</c:v>
                </c:pt>
              </c:strCache>
            </c:strRef>
          </c:cat>
          <c:val>
            <c:numRef>
              <c:f>Sheet1!$B$2:$B$7</c:f>
              <c:numCache>
                <c:formatCode>0%</c:formatCode>
                <c:ptCount val="6"/>
                <c:pt idx="0">
                  <c:v>7.1400000000000005E-2</c:v>
                </c:pt>
                <c:pt idx="1">
                  <c:v>0.17860000000000001</c:v>
                </c:pt>
                <c:pt idx="2">
                  <c:v>7.1400000000000005E-2</c:v>
                </c:pt>
                <c:pt idx="3">
                  <c:v>0.22620000000000001</c:v>
                </c:pt>
                <c:pt idx="4">
                  <c:v>0.25</c:v>
                </c:pt>
                <c:pt idx="5">
                  <c:v>0.2024</c:v>
                </c:pt>
              </c:numCache>
            </c:numRef>
          </c:val>
          <c:extLst>
            <c:ext xmlns:c16="http://schemas.microsoft.com/office/drawing/2014/chart" uri="{C3380CC4-5D6E-409C-BE32-E72D297353CC}">
              <c16:uniqueId val="{00000002-B11F-2D48-9F86-E18B3588CCC0}"/>
            </c:ext>
          </c:extLst>
        </c:ser>
        <c:dLbls>
          <c:showLegendKey val="0"/>
          <c:showVal val="0"/>
          <c:showCatName val="0"/>
          <c:showSerName val="0"/>
          <c:showPercent val="0"/>
          <c:showBubbleSize val="0"/>
        </c:dLbls>
        <c:gapWidth val="107"/>
        <c:axId val="-1285659152"/>
        <c:axId val="-1285656832"/>
      </c:barChart>
      <c:catAx>
        <c:axId val="-1285659152"/>
        <c:scaling>
          <c:orientation val="minMax"/>
        </c:scaling>
        <c:delete val="1"/>
        <c:axPos val="l"/>
        <c:numFmt formatCode="General" sourceLinked="1"/>
        <c:majorTickMark val="none"/>
        <c:minorTickMark val="none"/>
        <c:tickLblPos val="nextTo"/>
        <c:crossAx val="-1285656832"/>
        <c:crosses val="autoZero"/>
        <c:auto val="1"/>
        <c:lblAlgn val="ctr"/>
        <c:lblOffset val="100"/>
        <c:noMultiLvlLbl val="0"/>
      </c:catAx>
      <c:valAx>
        <c:axId val="-1285656832"/>
        <c:scaling>
          <c:orientation val="minMax"/>
        </c:scaling>
        <c:delete val="1"/>
        <c:axPos val="b"/>
        <c:numFmt formatCode="0%" sourceLinked="1"/>
        <c:majorTickMark val="none"/>
        <c:minorTickMark val="none"/>
        <c:tickLblPos val="nextTo"/>
        <c:crossAx val="-128565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92314628616595E-2"/>
          <c:y val="3.4375000000000003E-2"/>
          <c:w val="0.93320780743993603"/>
          <c:h val="0.93125000000000002"/>
        </c:manualLayout>
      </c:layout>
      <c:barChart>
        <c:barDir val="bar"/>
        <c:grouping val="clustered"/>
        <c:varyColors val="0"/>
        <c:ser>
          <c:idx val="0"/>
          <c:order val="0"/>
          <c:tx>
            <c:strRef>
              <c:f>Sheet1!$B$1</c:f>
              <c:strCache>
                <c:ptCount val="1"/>
                <c:pt idx="0">
                  <c:v>% Respondents</c:v>
                </c:pt>
              </c:strCache>
            </c:strRef>
          </c:tx>
          <c:spPr>
            <a:solidFill>
              <a:schemeClr val="accent6"/>
            </a:solidFill>
            <a:ln>
              <a:noFill/>
            </a:ln>
            <a:effectLst/>
          </c:spPr>
          <c:invertIfNegative val="0"/>
          <c:dLbls>
            <c:dLbl>
              <c:idx val="0"/>
              <c:layout>
                <c:manualLayout>
                  <c:x val="-2.2734362728445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1182671970718"/>
                      <c:h val="9.325E-2"/>
                    </c:manualLayout>
                  </c15:layout>
                </c:ext>
                <c:ext xmlns:c16="http://schemas.microsoft.com/office/drawing/2014/chart" uri="{C3380CC4-5D6E-409C-BE32-E72D297353CC}">
                  <c16:uniqueId val="{00000000-3133-4A4B-9594-FCA101A218CF}"/>
                </c:ext>
              </c:extLst>
            </c:dLbl>
            <c:dLbl>
              <c:idx val="1"/>
              <c:layout>
                <c:manualLayout>
                  <c:x val="-4.5875661636584797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6230141770135801"/>
                      <c:h val="9.325E-2"/>
                    </c:manualLayout>
                  </c15:layout>
                </c:ext>
                <c:ext xmlns:c16="http://schemas.microsoft.com/office/drawing/2014/chart" uri="{C3380CC4-5D6E-409C-BE32-E72D297353CC}">
                  <c16:uniqueId val="{00000001-3133-4A4B-9594-FCA101A218C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c:v>
                </c:pt>
                <c:pt idx="1">
                  <c:v>Physician-Driven Initiatives</c:v>
                </c:pt>
                <c:pt idx="2">
                  <c:v>Adoption of APIs</c:v>
                </c:pt>
                <c:pt idx="3">
                  <c:v>Consumer Demand</c:v>
                </c:pt>
                <c:pt idx="4">
                  <c:v>Apps/Technology that Supports the Exchange of Data</c:v>
                </c:pt>
                <c:pt idx="5">
                  <c:v>Regulations</c:v>
                </c:pt>
              </c:strCache>
            </c:strRef>
          </c:cat>
          <c:val>
            <c:numRef>
              <c:f>Sheet1!$B$2:$B$7</c:f>
              <c:numCache>
                <c:formatCode>0%</c:formatCode>
                <c:ptCount val="6"/>
                <c:pt idx="0">
                  <c:v>6.5199999999999994E-2</c:v>
                </c:pt>
                <c:pt idx="1">
                  <c:v>6.5199999999999994E-2</c:v>
                </c:pt>
                <c:pt idx="2">
                  <c:v>0.13039999999999999</c:v>
                </c:pt>
                <c:pt idx="3">
                  <c:v>0.30430000000000001</c:v>
                </c:pt>
                <c:pt idx="4">
                  <c:v>0.19570000000000001</c:v>
                </c:pt>
                <c:pt idx="5">
                  <c:v>0.23910000000000001</c:v>
                </c:pt>
              </c:numCache>
            </c:numRef>
          </c:val>
          <c:extLst>
            <c:ext xmlns:c16="http://schemas.microsoft.com/office/drawing/2014/chart" uri="{C3380CC4-5D6E-409C-BE32-E72D297353CC}">
              <c16:uniqueId val="{00000002-3133-4A4B-9594-FCA101A218CF}"/>
            </c:ext>
          </c:extLst>
        </c:ser>
        <c:dLbls>
          <c:showLegendKey val="0"/>
          <c:showVal val="0"/>
          <c:showCatName val="0"/>
          <c:showSerName val="0"/>
          <c:showPercent val="0"/>
          <c:showBubbleSize val="0"/>
        </c:dLbls>
        <c:gapWidth val="107"/>
        <c:axId val="-1272289888"/>
        <c:axId val="-1272287136"/>
      </c:barChart>
      <c:catAx>
        <c:axId val="-1272289888"/>
        <c:scaling>
          <c:orientation val="minMax"/>
        </c:scaling>
        <c:delete val="1"/>
        <c:axPos val="l"/>
        <c:numFmt formatCode="General" sourceLinked="1"/>
        <c:majorTickMark val="none"/>
        <c:minorTickMark val="none"/>
        <c:tickLblPos val="nextTo"/>
        <c:crossAx val="-1272287136"/>
        <c:crosses val="autoZero"/>
        <c:auto val="1"/>
        <c:lblAlgn val="ctr"/>
        <c:lblOffset val="100"/>
        <c:noMultiLvlLbl val="0"/>
      </c:catAx>
      <c:valAx>
        <c:axId val="-1272287136"/>
        <c:scaling>
          <c:orientation val="minMax"/>
        </c:scaling>
        <c:delete val="1"/>
        <c:axPos val="b"/>
        <c:numFmt formatCode="0%" sourceLinked="1"/>
        <c:majorTickMark val="none"/>
        <c:minorTickMark val="none"/>
        <c:tickLblPos val="nextTo"/>
        <c:crossAx val="-1272289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r>
              <a:rPr lang="en-US" sz="1400" dirty="0"/>
              <a:t>Payers</a:t>
            </a:r>
          </a:p>
        </c:rich>
      </c:tx>
      <c:layout>
        <c:manualLayout>
          <c:xMode val="edge"/>
          <c:yMode val="edge"/>
          <c:x val="0.54612697417144895"/>
          <c:y val="0.14902893947108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endParaRPr lang="en-US"/>
        </a:p>
      </c:txPr>
    </c:title>
    <c:autoTitleDeleted val="0"/>
    <c:plotArea>
      <c:layout/>
      <c:barChart>
        <c:barDir val="bar"/>
        <c:grouping val="stacked"/>
        <c:varyColors val="0"/>
        <c:ser>
          <c:idx val="0"/>
          <c:order val="0"/>
          <c:tx>
            <c:strRef>
              <c:f>Sheet1!$B$1</c:f>
              <c:strCache>
                <c:ptCount val="1"/>
                <c:pt idx="0">
                  <c:v>Less Effective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Sheet1!$B$2:$B$6</c:f>
              <c:numCache>
                <c:formatCode>0%</c:formatCode>
                <c:ptCount val="5"/>
                <c:pt idx="0">
                  <c:v>0.24529999999999999</c:v>
                </c:pt>
                <c:pt idx="1">
                  <c:v>0.22639999999999999</c:v>
                </c:pt>
                <c:pt idx="2">
                  <c:v>0.2452</c:v>
                </c:pt>
                <c:pt idx="3">
                  <c:v>0.20749999999999999</c:v>
                </c:pt>
                <c:pt idx="4">
                  <c:v>0.18859999999999999</c:v>
                </c:pt>
              </c:numCache>
            </c:numRef>
          </c:val>
          <c:extLst>
            <c:ext xmlns:c16="http://schemas.microsoft.com/office/drawing/2014/chart" uri="{C3380CC4-5D6E-409C-BE32-E72D297353CC}">
              <c16:uniqueId val="{00000000-7354-E740-9096-9BE8E06845D7}"/>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Sheet1!$C$2:$C$6</c:f>
              <c:numCache>
                <c:formatCode>0%</c:formatCode>
                <c:ptCount val="5"/>
                <c:pt idx="0">
                  <c:v>0.47170000000000001</c:v>
                </c:pt>
                <c:pt idx="1">
                  <c:v>0.45279999999999998</c:v>
                </c:pt>
                <c:pt idx="2">
                  <c:v>0.3962</c:v>
                </c:pt>
                <c:pt idx="3">
                  <c:v>0.3019</c:v>
                </c:pt>
                <c:pt idx="4">
                  <c:v>0.434</c:v>
                </c:pt>
              </c:numCache>
            </c:numRef>
          </c:val>
          <c:extLst>
            <c:ext xmlns:c16="http://schemas.microsoft.com/office/drawing/2014/chart" uri="{C3380CC4-5D6E-409C-BE32-E72D297353CC}">
              <c16:uniqueId val="{00000001-7354-E740-9096-9BE8E06845D7}"/>
            </c:ext>
          </c:extLst>
        </c:ser>
        <c:ser>
          <c:idx val="2"/>
          <c:order val="2"/>
          <c:tx>
            <c:strRef>
              <c:f>Sheet1!$D$1</c:f>
              <c:strCache>
                <c:ptCount val="1"/>
                <c:pt idx="0">
                  <c:v>More Effective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Sheet1!$D$2:$D$6</c:f>
              <c:numCache>
                <c:formatCode>0%</c:formatCode>
                <c:ptCount val="5"/>
                <c:pt idx="0">
                  <c:v>0.28299999999999997</c:v>
                </c:pt>
                <c:pt idx="1">
                  <c:v>0.32069999999999999</c:v>
                </c:pt>
                <c:pt idx="2">
                  <c:v>0.35849999999999999</c:v>
                </c:pt>
                <c:pt idx="3">
                  <c:v>0.49059999999999998</c:v>
                </c:pt>
                <c:pt idx="4">
                  <c:v>0.37740000000000001</c:v>
                </c:pt>
              </c:numCache>
            </c:numRef>
          </c:val>
          <c:extLst>
            <c:ext xmlns:c16="http://schemas.microsoft.com/office/drawing/2014/chart" uri="{C3380CC4-5D6E-409C-BE32-E72D297353CC}">
              <c16:uniqueId val="{00000002-7354-E740-9096-9BE8E06845D7}"/>
            </c:ext>
          </c:extLst>
        </c:ser>
        <c:dLbls>
          <c:dLblPos val="ctr"/>
          <c:showLegendKey val="0"/>
          <c:showVal val="1"/>
          <c:showCatName val="0"/>
          <c:showSerName val="0"/>
          <c:showPercent val="0"/>
          <c:showBubbleSize val="0"/>
        </c:dLbls>
        <c:gapWidth val="57"/>
        <c:overlap val="100"/>
        <c:axId val="-1284352688"/>
        <c:axId val="-1284349856"/>
      </c:barChart>
      <c:catAx>
        <c:axId val="-128435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crossAx val="-1284349856"/>
        <c:crosses val="autoZero"/>
        <c:auto val="1"/>
        <c:lblAlgn val="ctr"/>
        <c:lblOffset val="100"/>
        <c:noMultiLvlLbl val="0"/>
      </c:catAx>
      <c:valAx>
        <c:axId val="-1284349856"/>
        <c:scaling>
          <c:orientation val="minMax"/>
          <c:max val="1"/>
        </c:scaling>
        <c:delete val="1"/>
        <c:axPos val="b"/>
        <c:numFmt formatCode="0%" sourceLinked="1"/>
        <c:majorTickMark val="none"/>
        <c:minorTickMark val="none"/>
        <c:tickLblPos val="nextTo"/>
        <c:crossAx val="-128435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r>
              <a:rPr lang="en-US" sz="1200" dirty="0"/>
              <a:t>Providers</a:t>
            </a:r>
          </a:p>
        </c:rich>
      </c:tx>
      <c:layout>
        <c:manualLayout>
          <c:xMode val="edge"/>
          <c:yMode val="edge"/>
          <c:x val="0.540494728892291"/>
          <c:y val="4.78458666103033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endParaRPr lang="en-US"/>
        </a:p>
      </c:txPr>
    </c:title>
    <c:autoTitleDeleted val="0"/>
    <c:plotArea>
      <c:layout>
        <c:manualLayout>
          <c:layoutTarget val="inner"/>
          <c:xMode val="edge"/>
          <c:yMode val="edge"/>
          <c:x val="0.31410019526003902"/>
          <c:y val="0.19733324841917199"/>
          <c:w val="0.66410794409371698"/>
          <c:h val="0.51860709491336199"/>
        </c:manualLayout>
      </c:layout>
      <c:barChart>
        <c:barDir val="bar"/>
        <c:grouping val="stacked"/>
        <c:varyColors val="0"/>
        <c:ser>
          <c:idx val="0"/>
          <c:order val="0"/>
          <c:tx>
            <c:strRef>
              <c:f>Sheet1!$B$1</c:f>
              <c:strCache>
                <c:ptCount val="1"/>
                <c:pt idx="0">
                  <c:v>Less Effective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Sheet1!$B$2:$B$6</c:f>
              <c:numCache>
                <c:formatCode>0%</c:formatCode>
                <c:ptCount val="5"/>
                <c:pt idx="0">
                  <c:v>0.22620000000000001</c:v>
                </c:pt>
                <c:pt idx="1">
                  <c:v>0.25</c:v>
                </c:pt>
                <c:pt idx="2">
                  <c:v>0.27379999999999999</c:v>
                </c:pt>
                <c:pt idx="3">
                  <c:v>0.1547</c:v>
                </c:pt>
                <c:pt idx="4">
                  <c:v>0.1666</c:v>
                </c:pt>
              </c:numCache>
            </c:numRef>
          </c:val>
          <c:extLst>
            <c:ext xmlns:c16="http://schemas.microsoft.com/office/drawing/2014/chart" uri="{C3380CC4-5D6E-409C-BE32-E72D297353CC}">
              <c16:uniqueId val="{00000000-4391-2C4F-B785-F8887186C30F}"/>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Sheet1!$C$2:$C$6</c:f>
              <c:numCache>
                <c:formatCode>0%</c:formatCode>
                <c:ptCount val="5"/>
                <c:pt idx="0">
                  <c:v>0.35709999999999997</c:v>
                </c:pt>
                <c:pt idx="1">
                  <c:v>0.39290000000000003</c:v>
                </c:pt>
                <c:pt idx="2">
                  <c:v>0.33329999999999999</c:v>
                </c:pt>
                <c:pt idx="3">
                  <c:v>0.34520000000000001</c:v>
                </c:pt>
                <c:pt idx="4">
                  <c:v>0.27379999999999999</c:v>
                </c:pt>
              </c:numCache>
            </c:numRef>
          </c:val>
          <c:extLst>
            <c:ext xmlns:c16="http://schemas.microsoft.com/office/drawing/2014/chart" uri="{C3380CC4-5D6E-409C-BE32-E72D297353CC}">
              <c16:uniqueId val="{00000001-4391-2C4F-B785-F8887186C30F}"/>
            </c:ext>
          </c:extLst>
        </c:ser>
        <c:ser>
          <c:idx val="2"/>
          <c:order val="2"/>
          <c:tx>
            <c:strRef>
              <c:f>Sheet1!$D$1</c:f>
              <c:strCache>
                <c:ptCount val="1"/>
                <c:pt idx="0">
                  <c:v>More Effective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Sheet1!$D$2:$D$6</c:f>
              <c:numCache>
                <c:formatCode>0%</c:formatCode>
                <c:ptCount val="5"/>
                <c:pt idx="0">
                  <c:v>0.41660000000000003</c:v>
                </c:pt>
                <c:pt idx="1">
                  <c:v>0.35709999999999997</c:v>
                </c:pt>
                <c:pt idx="2">
                  <c:v>0.39279999999999998</c:v>
                </c:pt>
                <c:pt idx="3">
                  <c:v>0.5</c:v>
                </c:pt>
                <c:pt idx="4">
                  <c:v>0.5595</c:v>
                </c:pt>
              </c:numCache>
            </c:numRef>
          </c:val>
          <c:extLst>
            <c:ext xmlns:c16="http://schemas.microsoft.com/office/drawing/2014/chart" uri="{C3380CC4-5D6E-409C-BE32-E72D297353CC}">
              <c16:uniqueId val="{00000002-4391-2C4F-B785-F8887186C30F}"/>
            </c:ext>
          </c:extLst>
        </c:ser>
        <c:dLbls>
          <c:dLblPos val="ctr"/>
          <c:showLegendKey val="0"/>
          <c:showVal val="1"/>
          <c:showCatName val="0"/>
          <c:showSerName val="0"/>
          <c:showPercent val="0"/>
          <c:showBubbleSize val="0"/>
        </c:dLbls>
        <c:gapWidth val="57"/>
        <c:overlap val="100"/>
        <c:axId val="-1284290256"/>
        <c:axId val="-1284283504"/>
      </c:barChart>
      <c:catAx>
        <c:axId val="-1284290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crossAx val="-1284283504"/>
        <c:crosses val="autoZero"/>
        <c:auto val="1"/>
        <c:lblAlgn val="ctr"/>
        <c:lblOffset val="100"/>
        <c:noMultiLvlLbl val="0"/>
      </c:catAx>
      <c:valAx>
        <c:axId val="-1284283504"/>
        <c:scaling>
          <c:orientation val="minMax"/>
          <c:max val="1"/>
        </c:scaling>
        <c:delete val="1"/>
        <c:axPos val="b"/>
        <c:numFmt formatCode="0%" sourceLinked="1"/>
        <c:majorTickMark val="none"/>
        <c:minorTickMark val="none"/>
        <c:tickLblPos val="nextTo"/>
        <c:crossAx val="-1284290256"/>
        <c:crosses val="autoZero"/>
        <c:crossBetween val="between"/>
      </c:valAx>
      <c:spPr>
        <a:noFill/>
        <a:ln>
          <a:noFill/>
        </a:ln>
        <a:effectLst/>
      </c:spPr>
    </c:plotArea>
    <c:legend>
      <c:legendPos val="b"/>
      <c:layout>
        <c:manualLayout>
          <c:xMode val="edge"/>
          <c:yMode val="edge"/>
          <c:x val="0.19490776854716099"/>
          <c:y val="0.75164744645798998"/>
          <c:w val="0.79187814895664099"/>
          <c:h val="0.151121996338116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r>
              <a:rPr lang="en-US" sz="1200" dirty="0"/>
              <a:t>Technology Vendors</a:t>
            </a:r>
          </a:p>
        </c:rich>
      </c:tx>
      <c:layout>
        <c:manualLayout>
          <c:xMode val="edge"/>
          <c:yMode val="edge"/>
          <c:x val="0.54612695173395198"/>
          <c:y val="0.11352024649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endParaRPr lang="en-US"/>
        </a:p>
      </c:txPr>
    </c:title>
    <c:autoTitleDeleted val="0"/>
    <c:plotArea>
      <c:layout/>
      <c:barChart>
        <c:barDir val="bar"/>
        <c:grouping val="stacked"/>
        <c:varyColors val="0"/>
        <c:ser>
          <c:idx val="0"/>
          <c:order val="0"/>
          <c:tx>
            <c:strRef>
              <c:f>Sheet1!$B$1</c:f>
              <c:strCache>
                <c:ptCount val="1"/>
                <c:pt idx="0">
                  <c:v>Less Effective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Sheet1!$B$2:$B$6</c:f>
              <c:numCache>
                <c:formatCode>0%</c:formatCode>
                <c:ptCount val="5"/>
                <c:pt idx="0">
                  <c:v>0.22</c:v>
                </c:pt>
                <c:pt idx="1">
                  <c:v>0.26</c:v>
                </c:pt>
                <c:pt idx="2">
                  <c:v>0.2</c:v>
                </c:pt>
                <c:pt idx="3">
                  <c:v>0.16</c:v>
                </c:pt>
                <c:pt idx="4">
                  <c:v>0.22</c:v>
                </c:pt>
              </c:numCache>
            </c:numRef>
          </c:val>
          <c:extLst>
            <c:ext xmlns:c16="http://schemas.microsoft.com/office/drawing/2014/chart" uri="{C3380CC4-5D6E-409C-BE32-E72D297353CC}">
              <c16:uniqueId val="{00000000-7354-E740-9096-9BE8E06845D7}"/>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Sheet1!$C$2:$C$6</c:f>
              <c:numCache>
                <c:formatCode>0%</c:formatCode>
                <c:ptCount val="5"/>
                <c:pt idx="0">
                  <c:v>0.22</c:v>
                </c:pt>
                <c:pt idx="1">
                  <c:v>0.24</c:v>
                </c:pt>
                <c:pt idx="2">
                  <c:v>0.36</c:v>
                </c:pt>
                <c:pt idx="3">
                  <c:v>0.28000000000000003</c:v>
                </c:pt>
                <c:pt idx="4">
                  <c:v>0.42</c:v>
                </c:pt>
              </c:numCache>
            </c:numRef>
          </c:val>
          <c:extLst>
            <c:ext xmlns:c16="http://schemas.microsoft.com/office/drawing/2014/chart" uri="{C3380CC4-5D6E-409C-BE32-E72D297353CC}">
              <c16:uniqueId val="{00000001-7354-E740-9096-9BE8E06845D7}"/>
            </c:ext>
          </c:extLst>
        </c:ser>
        <c:ser>
          <c:idx val="2"/>
          <c:order val="2"/>
          <c:tx>
            <c:strRef>
              <c:f>Sheet1!$D$1</c:f>
              <c:strCache>
                <c:ptCount val="1"/>
                <c:pt idx="0">
                  <c:v>More Effective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Sheet1!$D$2:$D$6</c:f>
              <c:numCache>
                <c:formatCode>0%</c:formatCode>
                <c:ptCount val="5"/>
                <c:pt idx="0">
                  <c:v>0.55659999999999998</c:v>
                </c:pt>
                <c:pt idx="1">
                  <c:v>0.5</c:v>
                </c:pt>
                <c:pt idx="2">
                  <c:v>0.44</c:v>
                </c:pt>
                <c:pt idx="3">
                  <c:v>0.56000000000000005</c:v>
                </c:pt>
                <c:pt idx="4">
                  <c:v>0.36</c:v>
                </c:pt>
              </c:numCache>
            </c:numRef>
          </c:val>
          <c:extLst>
            <c:ext xmlns:c16="http://schemas.microsoft.com/office/drawing/2014/chart" uri="{C3380CC4-5D6E-409C-BE32-E72D297353CC}">
              <c16:uniqueId val="{00000002-7354-E740-9096-9BE8E06845D7}"/>
            </c:ext>
          </c:extLst>
        </c:ser>
        <c:dLbls>
          <c:dLblPos val="ctr"/>
          <c:showLegendKey val="0"/>
          <c:showVal val="1"/>
          <c:showCatName val="0"/>
          <c:showSerName val="0"/>
          <c:showPercent val="0"/>
          <c:showBubbleSize val="0"/>
        </c:dLbls>
        <c:gapWidth val="57"/>
        <c:overlap val="100"/>
        <c:axId val="-1358080448"/>
        <c:axId val="-1358085920"/>
      </c:barChart>
      <c:catAx>
        <c:axId val="-135808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crossAx val="-1358085920"/>
        <c:crosses val="autoZero"/>
        <c:auto val="1"/>
        <c:lblAlgn val="ctr"/>
        <c:lblOffset val="100"/>
        <c:noMultiLvlLbl val="0"/>
      </c:catAx>
      <c:valAx>
        <c:axId val="-1358085920"/>
        <c:scaling>
          <c:orientation val="minMax"/>
          <c:max val="1"/>
        </c:scaling>
        <c:delete val="1"/>
        <c:axPos val="b"/>
        <c:numFmt formatCode="0%" sourceLinked="1"/>
        <c:majorTickMark val="none"/>
        <c:minorTickMark val="none"/>
        <c:tickLblPos val="nextTo"/>
        <c:crossAx val="-135808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r>
              <a:rPr lang="en-US" sz="1200" dirty="0"/>
              <a:t>All Respondents</a:t>
            </a:r>
          </a:p>
        </c:rich>
      </c:tx>
      <c:layout>
        <c:manualLayout>
          <c:xMode val="edge"/>
          <c:yMode val="edge"/>
          <c:x val="0.51927037834756595"/>
          <c:y val="0.10640604070493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charset="0"/>
              <a:ea typeface="Century Gothic" charset="0"/>
              <a:cs typeface="Century Gothic" charset="0"/>
            </a:defRPr>
          </a:pPr>
          <a:endParaRPr lang="en-US"/>
        </a:p>
      </c:txPr>
    </c:title>
    <c:autoTitleDeleted val="0"/>
    <c:plotArea>
      <c:layout/>
      <c:barChart>
        <c:barDir val="bar"/>
        <c:grouping val="stacked"/>
        <c:varyColors val="0"/>
        <c:ser>
          <c:idx val="0"/>
          <c:order val="0"/>
          <c:tx>
            <c:strRef>
              <c:f>Sheet1!$B$1</c:f>
              <c:strCache>
                <c:ptCount val="1"/>
                <c:pt idx="0">
                  <c:v>Less Effective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Sheet1!$B$2:$B$6</c:f>
              <c:numCache>
                <c:formatCode>0%</c:formatCode>
                <c:ptCount val="5"/>
                <c:pt idx="0">
                  <c:v>0.2407</c:v>
                </c:pt>
                <c:pt idx="1">
                  <c:v>0.23330000000000001</c:v>
                </c:pt>
                <c:pt idx="2">
                  <c:v>0.26669999999999999</c:v>
                </c:pt>
                <c:pt idx="3">
                  <c:v>0.2</c:v>
                </c:pt>
                <c:pt idx="4">
                  <c:v>0.2</c:v>
                </c:pt>
              </c:numCache>
            </c:numRef>
          </c:val>
          <c:extLst>
            <c:ext xmlns:c16="http://schemas.microsoft.com/office/drawing/2014/chart" uri="{C3380CC4-5D6E-409C-BE32-E72D297353CC}">
              <c16:uniqueId val="{00000000-4DB0-8C45-B937-12ADD7D4BE2B}"/>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Sheet1!$C$2:$C$6</c:f>
              <c:numCache>
                <c:formatCode>0%</c:formatCode>
                <c:ptCount val="5"/>
                <c:pt idx="0">
                  <c:v>0.36670000000000003</c:v>
                </c:pt>
                <c:pt idx="1">
                  <c:v>0.4037</c:v>
                </c:pt>
                <c:pt idx="2">
                  <c:v>0.3296</c:v>
                </c:pt>
                <c:pt idx="3">
                  <c:v>0.28149999999999997</c:v>
                </c:pt>
                <c:pt idx="4">
                  <c:v>0.30740000000000001</c:v>
                </c:pt>
              </c:numCache>
            </c:numRef>
          </c:val>
          <c:extLst>
            <c:ext xmlns:c16="http://schemas.microsoft.com/office/drawing/2014/chart" uri="{C3380CC4-5D6E-409C-BE32-E72D297353CC}">
              <c16:uniqueId val="{00000001-4DB0-8C45-B937-12ADD7D4BE2B}"/>
            </c:ext>
          </c:extLst>
        </c:ser>
        <c:ser>
          <c:idx val="2"/>
          <c:order val="2"/>
          <c:tx>
            <c:strRef>
              <c:f>Sheet1!$D$1</c:f>
              <c:strCache>
                <c:ptCount val="1"/>
                <c:pt idx="0">
                  <c:v>More Effective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Costs</c:v>
                </c:pt>
                <c:pt idx="1">
                  <c:v>Empowering More Productive Providers</c:v>
                </c:pt>
                <c:pt idx="2">
                  <c:v>Improving Consumer Engagement</c:v>
                </c:pt>
                <c:pt idx="3">
                  <c:v>Improving Health Outcomes</c:v>
                </c:pt>
                <c:pt idx="4">
                  <c:v>Improving Health System Efficiency</c:v>
                </c:pt>
              </c:strCache>
            </c:strRef>
          </c:cat>
          <c:val>
            <c:numRef>
              <c:f>Sheet1!$D$2:$D$6</c:f>
              <c:numCache>
                <c:formatCode>0%</c:formatCode>
                <c:ptCount val="5"/>
                <c:pt idx="0">
                  <c:v>0.4199</c:v>
                </c:pt>
                <c:pt idx="1">
                  <c:v>0.36299999999999999</c:v>
                </c:pt>
                <c:pt idx="2">
                  <c:v>0.4037</c:v>
                </c:pt>
                <c:pt idx="3">
                  <c:v>0.51849999999999996</c:v>
                </c:pt>
                <c:pt idx="4">
                  <c:v>0.49259999999999998</c:v>
                </c:pt>
              </c:numCache>
            </c:numRef>
          </c:val>
          <c:extLst>
            <c:ext xmlns:c16="http://schemas.microsoft.com/office/drawing/2014/chart" uri="{C3380CC4-5D6E-409C-BE32-E72D297353CC}">
              <c16:uniqueId val="{00000002-4DB0-8C45-B937-12ADD7D4BE2B}"/>
            </c:ext>
          </c:extLst>
        </c:ser>
        <c:dLbls>
          <c:dLblPos val="ctr"/>
          <c:showLegendKey val="0"/>
          <c:showVal val="1"/>
          <c:showCatName val="0"/>
          <c:showSerName val="0"/>
          <c:showPercent val="0"/>
          <c:showBubbleSize val="0"/>
        </c:dLbls>
        <c:gapWidth val="57"/>
        <c:overlap val="100"/>
        <c:axId val="-1284126880"/>
        <c:axId val="-1284122176"/>
      </c:barChart>
      <c:catAx>
        <c:axId val="-1284126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crossAx val="-1284122176"/>
        <c:crosses val="autoZero"/>
        <c:auto val="1"/>
        <c:lblAlgn val="ctr"/>
        <c:lblOffset val="100"/>
        <c:noMultiLvlLbl val="0"/>
      </c:catAx>
      <c:valAx>
        <c:axId val="-1284122176"/>
        <c:scaling>
          <c:orientation val="minMax"/>
          <c:max val="1"/>
        </c:scaling>
        <c:delete val="1"/>
        <c:axPos val="b"/>
        <c:numFmt formatCode="0%" sourceLinked="1"/>
        <c:majorTickMark val="none"/>
        <c:minorTickMark val="none"/>
        <c:tickLblPos val="nextTo"/>
        <c:crossAx val="-128412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Payers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Should Payers Standardize Cost &amp; Quality Data to Orchestrate High-Value Care?</c:v>
                </c:pt>
              </c:strCache>
            </c:strRef>
          </c:cat>
          <c:val>
            <c:numRef>
              <c:f>Sheet1!$B$2</c:f>
              <c:numCache>
                <c:formatCode>0%</c:formatCode>
                <c:ptCount val="1"/>
                <c:pt idx="0">
                  <c:v>0.19</c:v>
                </c:pt>
              </c:numCache>
            </c:numRef>
          </c:val>
          <c:extLst>
            <c:ext xmlns:c16="http://schemas.microsoft.com/office/drawing/2014/chart" uri="{C3380CC4-5D6E-409C-BE32-E72D297353CC}">
              <c16:uniqueId val="{00000000-89F8-0B40-8FAC-D030F2D14AC7}"/>
            </c:ext>
          </c:extLst>
        </c:ser>
        <c:ser>
          <c:idx val="1"/>
          <c:order val="1"/>
          <c:tx>
            <c:strRef>
              <c:f>Sheet1!$C$1</c:f>
              <c:strCache>
                <c:ptCount val="1"/>
                <c:pt idx="0">
                  <c:v>Providers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Should Payers Standardize Cost &amp; Quality Data to Orchestrate High-Value Care?</c:v>
                </c:pt>
              </c:strCache>
            </c:strRef>
          </c:cat>
          <c:val>
            <c:numRef>
              <c:f>Sheet1!$C$2</c:f>
              <c:numCache>
                <c:formatCode>0%</c:formatCode>
                <c:ptCount val="1"/>
                <c:pt idx="0">
                  <c:v>0.36</c:v>
                </c:pt>
              </c:numCache>
            </c:numRef>
          </c:val>
          <c:extLst>
            <c:ext xmlns:c16="http://schemas.microsoft.com/office/drawing/2014/chart" uri="{C3380CC4-5D6E-409C-BE32-E72D297353CC}">
              <c16:uniqueId val="{00000001-89F8-0B40-8FAC-D030F2D14AC7}"/>
            </c:ext>
          </c:extLst>
        </c:ser>
        <c:dLbls>
          <c:showLegendKey val="0"/>
          <c:showVal val="0"/>
          <c:showCatName val="0"/>
          <c:showSerName val="0"/>
          <c:showPercent val="0"/>
          <c:showBubbleSize val="0"/>
        </c:dLbls>
        <c:gapWidth val="219"/>
        <c:overlap val="-27"/>
        <c:axId val="-1384775344"/>
        <c:axId val="-1384784048"/>
      </c:barChart>
      <c:catAx>
        <c:axId val="-138477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384784048"/>
        <c:crosses val="autoZero"/>
        <c:auto val="1"/>
        <c:lblAlgn val="ctr"/>
        <c:lblOffset val="100"/>
        <c:noMultiLvlLbl val="0"/>
      </c:catAx>
      <c:valAx>
        <c:axId val="-1384784048"/>
        <c:scaling>
          <c:orientation val="minMax"/>
        </c:scaling>
        <c:delete val="1"/>
        <c:axPos val="l"/>
        <c:numFmt formatCode="0%" sourceLinked="1"/>
        <c:majorTickMark val="none"/>
        <c:minorTickMark val="none"/>
        <c:tickLblPos val="nextTo"/>
        <c:crossAx val="-138477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2"/>
            </a:solidFill>
            <a:ln>
              <a:noFill/>
            </a:ln>
            <a:effectLst/>
          </c:spPr>
          <c:invertIfNegative val="0"/>
          <c:dLbls>
            <c:dLbl>
              <c:idx val="0"/>
              <c:layout>
                <c:manualLayout>
                  <c:x val="-1.01820866141732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9C-B64E-A631-01D31E3748BF}"/>
                </c:ext>
              </c:extLst>
            </c:dLbl>
            <c:dLbl>
              <c:idx val="1"/>
              <c:layout>
                <c:manualLayout>
                  <c:x val="-1.47681808692321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7A-E74D-868E-75618A95A4FE}"/>
                </c:ext>
              </c:extLst>
            </c:dLbl>
            <c:dLbl>
              <c:idx val="2"/>
              <c:layout>
                <c:manualLayout>
                  <c:x val="-0.14331203433394099"/>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C-B64E-A631-01D31E3748B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Cybersecurity is not Recognized as a Priority at the Executive/Board Level</c:v>
                </c:pt>
                <c:pt idx="1">
                  <c:v>The Regulatory Framwork/Requirements are Insufficient to Drive Proper Prevention</c:v>
                </c:pt>
                <c:pt idx="2">
                  <c:v>Too Many Other Priorities Keep Organizations from Properly Focusing on Cybersecurity</c:v>
                </c:pt>
                <c:pt idx="3">
                  <c:v>The Cost to Fully Address is Too High</c:v>
                </c:pt>
                <c:pt idx="4">
                  <c:v>It is Too Difficult to Account for Human Factors (e.g. Phishing, Emails, Social Engineering, etc.)</c:v>
                </c:pt>
                <c:pt idx="5">
                  <c:v>Sophistication of Attacks is Increasing Faster than Prevention Capabilities</c:v>
                </c:pt>
              </c:strCache>
            </c:strRef>
          </c:cat>
          <c:val>
            <c:numRef>
              <c:f>Sheet1!$B$2:$B$7</c:f>
              <c:numCache>
                <c:formatCode>0%</c:formatCode>
                <c:ptCount val="6"/>
                <c:pt idx="0">
                  <c:v>0.18959999999999999</c:v>
                </c:pt>
                <c:pt idx="1">
                  <c:v>0.26390000000000002</c:v>
                </c:pt>
                <c:pt idx="2">
                  <c:v>0.46100000000000002</c:v>
                </c:pt>
                <c:pt idx="3">
                  <c:v>0.56130000000000002</c:v>
                </c:pt>
                <c:pt idx="4">
                  <c:v>0.66169999999999995</c:v>
                </c:pt>
                <c:pt idx="5">
                  <c:v>0.81779999999999997</c:v>
                </c:pt>
              </c:numCache>
            </c:numRef>
          </c:val>
          <c:extLst>
            <c:ext xmlns:c16="http://schemas.microsoft.com/office/drawing/2014/chart" uri="{C3380CC4-5D6E-409C-BE32-E72D297353CC}">
              <c16:uniqueId val="{00000000-F3FD-5C44-AEBC-B54A736970BB}"/>
            </c:ext>
          </c:extLst>
        </c:ser>
        <c:dLbls>
          <c:showLegendKey val="0"/>
          <c:showVal val="0"/>
          <c:showCatName val="0"/>
          <c:showSerName val="0"/>
          <c:showPercent val="0"/>
          <c:showBubbleSize val="0"/>
        </c:dLbls>
        <c:gapWidth val="107"/>
        <c:axId val="-1284060576"/>
        <c:axId val="-1284056128"/>
      </c:barChart>
      <c:catAx>
        <c:axId val="-1284060576"/>
        <c:scaling>
          <c:orientation val="minMax"/>
        </c:scaling>
        <c:delete val="1"/>
        <c:axPos val="l"/>
        <c:numFmt formatCode="General" sourceLinked="1"/>
        <c:majorTickMark val="none"/>
        <c:minorTickMark val="none"/>
        <c:tickLblPos val="nextTo"/>
        <c:crossAx val="-1284056128"/>
        <c:crosses val="autoZero"/>
        <c:auto val="1"/>
        <c:lblAlgn val="ctr"/>
        <c:lblOffset val="100"/>
        <c:noMultiLvlLbl val="0"/>
      </c:catAx>
      <c:valAx>
        <c:axId val="-1284056128"/>
        <c:scaling>
          <c:orientation val="minMax"/>
        </c:scaling>
        <c:delete val="1"/>
        <c:axPos val="b"/>
        <c:numFmt formatCode="0%" sourceLinked="1"/>
        <c:majorTickMark val="none"/>
        <c:minorTickMark val="none"/>
        <c:tickLblPos val="nextTo"/>
        <c:crossAx val="-128406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3"/>
            </a:solidFill>
            <a:ln>
              <a:noFill/>
            </a:ln>
            <a:effectLst/>
          </c:spPr>
          <c:invertIfNegative val="0"/>
          <c:dLbls>
            <c:dLbl>
              <c:idx val="0"/>
              <c:layout>
                <c:manualLayout>
                  <c:x val="-1.01820866141732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44-AE41-9AC9-6E34C5341F29}"/>
                </c:ext>
              </c:extLst>
            </c:dLbl>
            <c:dLbl>
              <c:idx val="1"/>
              <c:layout>
                <c:manualLayout>
                  <c:x val="-4.6788355621551403E-3"/>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44-AE41-9AC9-6E34C5341F29}"/>
                </c:ext>
              </c:extLst>
            </c:dLbl>
            <c:dLbl>
              <c:idx val="2"/>
              <c:layout>
                <c:manualLayout>
                  <c:x val="-0.23341091744991599"/>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4-AE41-9AC9-6E34C5341F2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Cybersecurity is not Recognized as a Priority at the Executive/Board Level</c:v>
                </c:pt>
                <c:pt idx="1">
                  <c:v>The Regulatory Framwork/Requirements are Insufficient to Drive Proper Prevention</c:v>
                </c:pt>
                <c:pt idx="2">
                  <c:v>Too Many Other Priorities Keep Organizations from Properly Focusing on Cybersecurity</c:v>
                </c:pt>
                <c:pt idx="3">
                  <c:v>The Cost to Fully Address is Too High</c:v>
                </c:pt>
                <c:pt idx="4">
                  <c:v>It is Too Difficult to Account for Human Factors (e.g. Phishing, Emails, Social Engineering, etc.)</c:v>
                </c:pt>
                <c:pt idx="5">
                  <c:v>Sophistication of Attacks is Increasing Faster than Prevention Capabilities</c:v>
                </c:pt>
              </c:strCache>
            </c:strRef>
          </c:cat>
          <c:val>
            <c:numRef>
              <c:f>Sheet1!$B$2:$B$7</c:f>
              <c:numCache>
                <c:formatCode>0%</c:formatCode>
                <c:ptCount val="6"/>
                <c:pt idx="0">
                  <c:v>0.20749999999999999</c:v>
                </c:pt>
                <c:pt idx="1">
                  <c:v>0.24529999999999999</c:v>
                </c:pt>
                <c:pt idx="2">
                  <c:v>0.3962</c:v>
                </c:pt>
                <c:pt idx="3">
                  <c:v>0.47170000000000001</c:v>
                </c:pt>
                <c:pt idx="4">
                  <c:v>0.69810000000000005</c:v>
                </c:pt>
                <c:pt idx="5">
                  <c:v>0.88680000000000003</c:v>
                </c:pt>
              </c:numCache>
            </c:numRef>
          </c:val>
          <c:extLst>
            <c:ext xmlns:c16="http://schemas.microsoft.com/office/drawing/2014/chart" uri="{C3380CC4-5D6E-409C-BE32-E72D297353CC}">
              <c16:uniqueId val="{00000002-0044-AE41-9AC9-6E34C5341F29}"/>
            </c:ext>
          </c:extLst>
        </c:ser>
        <c:dLbls>
          <c:showLegendKey val="0"/>
          <c:showVal val="0"/>
          <c:showCatName val="0"/>
          <c:showSerName val="0"/>
          <c:showPercent val="0"/>
          <c:showBubbleSize val="0"/>
        </c:dLbls>
        <c:gapWidth val="107"/>
        <c:axId val="-1284018960"/>
        <c:axId val="-1284012080"/>
      </c:barChart>
      <c:catAx>
        <c:axId val="-1284018960"/>
        <c:scaling>
          <c:orientation val="minMax"/>
        </c:scaling>
        <c:delete val="1"/>
        <c:axPos val="l"/>
        <c:numFmt formatCode="General" sourceLinked="1"/>
        <c:majorTickMark val="none"/>
        <c:minorTickMark val="none"/>
        <c:tickLblPos val="nextTo"/>
        <c:crossAx val="-1284012080"/>
        <c:crosses val="autoZero"/>
        <c:auto val="1"/>
        <c:lblAlgn val="ctr"/>
        <c:lblOffset val="100"/>
        <c:noMultiLvlLbl val="0"/>
      </c:catAx>
      <c:valAx>
        <c:axId val="-1284012080"/>
        <c:scaling>
          <c:orientation val="minMax"/>
        </c:scaling>
        <c:delete val="1"/>
        <c:axPos val="b"/>
        <c:numFmt formatCode="0%" sourceLinked="1"/>
        <c:majorTickMark val="none"/>
        <c:minorTickMark val="none"/>
        <c:tickLblPos val="nextTo"/>
        <c:crossAx val="-12840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5">
                <a:lumMod val="60000"/>
                <a:lumOff val="40000"/>
              </a:schemeClr>
            </a:solidFill>
            <a:ln>
              <a:noFill/>
            </a:ln>
            <a:effectLst/>
          </c:spPr>
          <c:invertIfNegative val="0"/>
          <c:dLbls>
            <c:dLbl>
              <c:idx val="0"/>
              <c:layout>
                <c:manualLayout>
                  <c:x val="-4.5943482224248003E-2"/>
                  <c:y val="3.12499999999988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543935819965101"/>
                      <c:h val="9.325E-2"/>
                    </c:manualLayout>
                  </c15:layout>
                </c:ext>
                <c:ext xmlns:c16="http://schemas.microsoft.com/office/drawing/2014/chart" uri="{C3380CC4-5D6E-409C-BE32-E72D297353CC}">
                  <c16:uniqueId val="{00000000-B11F-2D48-9F86-E18B3588CCC0}"/>
                </c:ext>
              </c:extLst>
            </c:dLbl>
            <c:dLbl>
              <c:idx val="1"/>
              <c:layout>
                <c:manualLayout>
                  <c:x val="-2.2679159344290999E-2"/>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192756251820799"/>
                      <c:h val="9.325E-2"/>
                    </c:manualLayout>
                  </c15:layout>
                </c:ext>
                <c:ext xmlns:c16="http://schemas.microsoft.com/office/drawing/2014/chart" uri="{C3380CC4-5D6E-409C-BE32-E72D297353CC}">
                  <c16:uniqueId val="{00000003-B11F-2D48-9F86-E18B3588CCC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Cybersecurity is not Recognized as a Priority at the Executive/Board Level</c:v>
                </c:pt>
                <c:pt idx="1">
                  <c:v>The Regulatory Framwork/Requirements are Insufficient to Drive Proper Prevention</c:v>
                </c:pt>
                <c:pt idx="2">
                  <c:v>Too Many Other Priorities Keep Organizations from Properly Focusing on Cybersecurity</c:v>
                </c:pt>
                <c:pt idx="3">
                  <c:v>The Cost to Fully Address is Too High</c:v>
                </c:pt>
                <c:pt idx="4">
                  <c:v>It is Too Difficult to Account for Human Factors (e.g. Phishing, Emails, Social Engineering, etc.)</c:v>
                </c:pt>
                <c:pt idx="5">
                  <c:v>Sophistication of Attacks is Increasing Faster than Prevention Capabilities</c:v>
                </c:pt>
              </c:strCache>
            </c:strRef>
          </c:cat>
          <c:val>
            <c:numRef>
              <c:f>Sheet1!$B$2:$B$7</c:f>
              <c:numCache>
                <c:formatCode>0%</c:formatCode>
                <c:ptCount val="6"/>
                <c:pt idx="0">
                  <c:v>0.17860000000000001</c:v>
                </c:pt>
                <c:pt idx="1">
                  <c:v>0.29759999999999998</c:v>
                </c:pt>
                <c:pt idx="2">
                  <c:v>0.46429999999999999</c:v>
                </c:pt>
                <c:pt idx="3">
                  <c:v>0.51190000000000002</c:v>
                </c:pt>
                <c:pt idx="4">
                  <c:v>0.6905</c:v>
                </c:pt>
                <c:pt idx="5">
                  <c:v>0.83330000000000004</c:v>
                </c:pt>
              </c:numCache>
            </c:numRef>
          </c:val>
          <c:extLst>
            <c:ext xmlns:c16="http://schemas.microsoft.com/office/drawing/2014/chart" uri="{C3380CC4-5D6E-409C-BE32-E72D297353CC}">
              <c16:uniqueId val="{00000002-B11F-2D48-9F86-E18B3588CCC0}"/>
            </c:ext>
          </c:extLst>
        </c:ser>
        <c:dLbls>
          <c:showLegendKey val="0"/>
          <c:showVal val="0"/>
          <c:showCatName val="0"/>
          <c:showSerName val="0"/>
          <c:showPercent val="0"/>
          <c:showBubbleSize val="0"/>
        </c:dLbls>
        <c:gapWidth val="107"/>
        <c:axId val="-1283974272"/>
        <c:axId val="-1283970848"/>
      </c:barChart>
      <c:catAx>
        <c:axId val="-1283974272"/>
        <c:scaling>
          <c:orientation val="minMax"/>
        </c:scaling>
        <c:delete val="1"/>
        <c:axPos val="l"/>
        <c:numFmt formatCode="General" sourceLinked="1"/>
        <c:majorTickMark val="none"/>
        <c:minorTickMark val="none"/>
        <c:tickLblPos val="nextTo"/>
        <c:crossAx val="-1283970848"/>
        <c:crosses val="autoZero"/>
        <c:auto val="1"/>
        <c:lblAlgn val="ctr"/>
        <c:lblOffset val="100"/>
        <c:noMultiLvlLbl val="0"/>
      </c:catAx>
      <c:valAx>
        <c:axId val="-1283970848"/>
        <c:scaling>
          <c:orientation val="minMax"/>
        </c:scaling>
        <c:delete val="1"/>
        <c:axPos val="b"/>
        <c:numFmt formatCode="0%" sourceLinked="1"/>
        <c:majorTickMark val="none"/>
        <c:minorTickMark val="none"/>
        <c:tickLblPos val="nextTo"/>
        <c:crossAx val="-128397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92314628616595E-2"/>
          <c:y val="3.4375000000000003E-2"/>
          <c:w val="0.93320780743993603"/>
          <c:h val="0.93125000000000002"/>
        </c:manualLayout>
      </c:layout>
      <c:barChart>
        <c:barDir val="bar"/>
        <c:grouping val="clustered"/>
        <c:varyColors val="0"/>
        <c:ser>
          <c:idx val="0"/>
          <c:order val="0"/>
          <c:tx>
            <c:strRef>
              <c:f>Sheet1!$B$1</c:f>
              <c:strCache>
                <c:ptCount val="1"/>
                <c:pt idx="0">
                  <c:v>% Respondents</c:v>
                </c:pt>
              </c:strCache>
            </c:strRef>
          </c:tx>
          <c:spPr>
            <a:solidFill>
              <a:schemeClr val="accent6"/>
            </a:solidFill>
            <a:ln>
              <a:noFill/>
            </a:ln>
            <a:effectLst/>
          </c:spPr>
          <c:invertIfNegative val="0"/>
          <c:dLbls>
            <c:dLbl>
              <c:idx val="0"/>
              <c:layout>
                <c:manualLayout>
                  <c:x val="-2.2734362728445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1182671970718"/>
                      <c:h val="9.325E-2"/>
                    </c:manualLayout>
                  </c15:layout>
                </c:ext>
                <c:ext xmlns:c16="http://schemas.microsoft.com/office/drawing/2014/chart" uri="{C3380CC4-5D6E-409C-BE32-E72D297353CC}">
                  <c16:uniqueId val="{00000000-3133-4A4B-9594-FCA101A218CF}"/>
                </c:ext>
              </c:extLst>
            </c:dLbl>
            <c:dLbl>
              <c:idx val="1"/>
              <c:layout>
                <c:manualLayout>
                  <c:x val="-4.5875661636584797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6230141770135801"/>
                      <c:h val="9.325E-2"/>
                    </c:manualLayout>
                  </c15:layout>
                </c:ext>
                <c:ext xmlns:c16="http://schemas.microsoft.com/office/drawing/2014/chart" uri="{C3380CC4-5D6E-409C-BE32-E72D297353CC}">
                  <c16:uniqueId val="{00000001-3133-4A4B-9594-FCA101A218C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Cybersecurity is not Recognized as a Priority at the Executive/Board Level</c:v>
                </c:pt>
                <c:pt idx="1">
                  <c:v>The Regulatory Framwork/Requirements are Insufficient to Drive Proper Prevention</c:v>
                </c:pt>
                <c:pt idx="2">
                  <c:v>Too Many Other Priorities Keep Organizations from Properly Focusing on Cybersecurity</c:v>
                </c:pt>
                <c:pt idx="3">
                  <c:v>The Cost to Fully Address is Too High</c:v>
                </c:pt>
                <c:pt idx="4">
                  <c:v>It is Too Difficult to Account for Human Factors (e.g. Phishing, Emails, Social Engineering, etc.)</c:v>
                </c:pt>
                <c:pt idx="5">
                  <c:v>Sophistication of Attacks is Increasing Faster than Prevention Capabilities</c:v>
                </c:pt>
              </c:strCache>
            </c:strRef>
          </c:cat>
          <c:val>
            <c:numRef>
              <c:f>Sheet1!$B$2:$B$7</c:f>
              <c:numCache>
                <c:formatCode>0%</c:formatCode>
                <c:ptCount val="6"/>
                <c:pt idx="0">
                  <c:v>0.23910000000000001</c:v>
                </c:pt>
                <c:pt idx="1">
                  <c:v>0.19570000000000001</c:v>
                </c:pt>
                <c:pt idx="2">
                  <c:v>0.41299999999999998</c:v>
                </c:pt>
                <c:pt idx="3">
                  <c:v>0.54349999999999998</c:v>
                </c:pt>
                <c:pt idx="4">
                  <c:v>0.71740000000000004</c:v>
                </c:pt>
                <c:pt idx="5">
                  <c:v>0.80430000000000001</c:v>
                </c:pt>
              </c:numCache>
            </c:numRef>
          </c:val>
          <c:extLst>
            <c:ext xmlns:c16="http://schemas.microsoft.com/office/drawing/2014/chart" uri="{C3380CC4-5D6E-409C-BE32-E72D297353CC}">
              <c16:uniqueId val="{00000002-3133-4A4B-9594-FCA101A218CF}"/>
            </c:ext>
          </c:extLst>
        </c:ser>
        <c:dLbls>
          <c:showLegendKey val="0"/>
          <c:showVal val="0"/>
          <c:showCatName val="0"/>
          <c:showSerName val="0"/>
          <c:showPercent val="0"/>
          <c:showBubbleSize val="0"/>
        </c:dLbls>
        <c:gapWidth val="107"/>
        <c:axId val="-1283925520"/>
        <c:axId val="-1283914944"/>
      </c:barChart>
      <c:catAx>
        <c:axId val="-1283925520"/>
        <c:scaling>
          <c:orientation val="minMax"/>
        </c:scaling>
        <c:delete val="1"/>
        <c:axPos val="l"/>
        <c:numFmt formatCode="General" sourceLinked="1"/>
        <c:majorTickMark val="none"/>
        <c:minorTickMark val="none"/>
        <c:tickLblPos val="nextTo"/>
        <c:crossAx val="-1283914944"/>
        <c:crosses val="autoZero"/>
        <c:auto val="1"/>
        <c:lblAlgn val="ctr"/>
        <c:lblOffset val="100"/>
        <c:noMultiLvlLbl val="0"/>
      </c:catAx>
      <c:valAx>
        <c:axId val="-1283914944"/>
        <c:scaling>
          <c:orientation val="minMax"/>
        </c:scaling>
        <c:delete val="1"/>
        <c:axPos val="b"/>
        <c:numFmt formatCode="0%" sourceLinked="1"/>
        <c:majorTickMark val="none"/>
        <c:minorTickMark val="none"/>
        <c:tickLblPos val="nextTo"/>
        <c:crossAx val="-128392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2"/>
            </a:solidFill>
            <a:ln>
              <a:noFill/>
            </a:ln>
            <a:effectLst/>
          </c:spPr>
          <c:invertIfNegative val="0"/>
          <c:dLbls>
            <c:dLbl>
              <c:idx val="0"/>
              <c:layout>
                <c:manualLayout>
                  <c:x val="-1.01820866141732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9C-B64E-A631-01D31E3748BF}"/>
                </c:ext>
              </c:extLst>
            </c:dLbl>
            <c:dLbl>
              <c:idx val="1"/>
              <c:layout>
                <c:manualLayout>
                  <c:x val="-1.47681808692321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7A-E74D-868E-75618A95A4FE}"/>
                </c:ext>
              </c:extLst>
            </c:dLbl>
            <c:dLbl>
              <c:idx val="2"/>
              <c:layout>
                <c:manualLayout>
                  <c:x val="-0.14331203433394099"/>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C-B64E-A631-01D31E3748B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Medicare for All</c:v>
                </c:pt>
                <c:pt idx="1">
                  <c:v>Optional Medicaid Buy-in Program</c:v>
                </c:pt>
                <c:pt idx="2">
                  <c:v>Public Option with support for ACA</c:v>
                </c:pt>
                <c:pt idx="3">
                  <c:v>Additional support for elements of ACA</c:v>
                </c:pt>
                <c:pt idx="4">
                  <c:v>No Significant Changes</c:v>
                </c:pt>
                <c:pt idx="5">
                  <c:v>Continued unwinding of ACA</c:v>
                </c:pt>
              </c:strCache>
            </c:strRef>
          </c:cat>
          <c:val>
            <c:numRef>
              <c:f>Sheet1!$B$2:$B$7</c:f>
              <c:numCache>
                <c:formatCode>0%</c:formatCode>
                <c:ptCount val="6"/>
                <c:pt idx="0">
                  <c:v>2.5999999999999999E-2</c:v>
                </c:pt>
                <c:pt idx="1">
                  <c:v>5.5800000000000002E-2</c:v>
                </c:pt>
                <c:pt idx="2">
                  <c:v>0.17100000000000001</c:v>
                </c:pt>
                <c:pt idx="3">
                  <c:v>0.19700000000000001</c:v>
                </c:pt>
                <c:pt idx="4">
                  <c:v>0.28249999999999997</c:v>
                </c:pt>
                <c:pt idx="5">
                  <c:v>0.26769999999999999</c:v>
                </c:pt>
              </c:numCache>
            </c:numRef>
          </c:val>
          <c:extLst>
            <c:ext xmlns:c16="http://schemas.microsoft.com/office/drawing/2014/chart" uri="{C3380CC4-5D6E-409C-BE32-E72D297353CC}">
              <c16:uniqueId val="{00000000-F3FD-5C44-AEBC-B54A736970BB}"/>
            </c:ext>
          </c:extLst>
        </c:ser>
        <c:dLbls>
          <c:showLegendKey val="0"/>
          <c:showVal val="0"/>
          <c:showCatName val="0"/>
          <c:showSerName val="0"/>
          <c:showPercent val="0"/>
          <c:showBubbleSize val="0"/>
        </c:dLbls>
        <c:gapWidth val="107"/>
        <c:axId val="-1283831648"/>
        <c:axId val="-1283826720"/>
      </c:barChart>
      <c:catAx>
        <c:axId val="-1283831648"/>
        <c:scaling>
          <c:orientation val="minMax"/>
        </c:scaling>
        <c:delete val="1"/>
        <c:axPos val="l"/>
        <c:numFmt formatCode="General" sourceLinked="1"/>
        <c:majorTickMark val="none"/>
        <c:minorTickMark val="none"/>
        <c:tickLblPos val="nextTo"/>
        <c:crossAx val="-1283826720"/>
        <c:crosses val="autoZero"/>
        <c:auto val="1"/>
        <c:lblAlgn val="ctr"/>
        <c:lblOffset val="100"/>
        <c:noMultiLvlLbl val="0"/>
      </c:catAx>
      <c:valAx>
        <c:axId val="-1283826720"/>
        <c:scaling>
          <c:orientation val="minMax"/>
        </c:scaling>
        <c:delete val="1"/>
        <c:axPos val="b"/>
        <c:numFmt formatCode="0%" sourceLinked="1"/>
        <c:majorTickMark val="none"/>
        <c:minorTickMark val="none"/>
        <c:tickLblPos val="nextTo"/>
        <c:crossAx val="-128383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r">
        <a:defRPr sz="1200">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3"/>
            </a:solidFill>
            <a:ln>
              <a:noFill/>
            </a:ln>
            <a:effectLst/>
          </c:spPr>
          <c:invertIfNegative val="0"/>
          <c:dLbls>
            <c:dLbl>
              <c:idx val="0"/>
              <c:layout>
                <c:manualLayout>
                  <c:x val="-1.01820866141732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44-AE41-9AC9-6E34C5341F29}"/>
                </c:ext>
              </c:extLst>
            </c:dLbl>
            <c:dLbl>
              <c:idx val="1"/>
              <c:layout>
                <c:manualLayout>
                  <c:x val="-4.6788355621551403E-3"/>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44-AE41-9AC9-6E34C5341F29}"/>
                </c:ext>
              </c:extLst>
            </c:dLbl>
            <c:dLbl>
              <c:idx val="2"/>
              <c:layout>
                <c:manualLayout>
                  <c:x val="-0.23341091744991599"/>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4-AE41-9AC9-6E34C5341F2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Medicare for All</c:v>
                </c:pt>
                <c:pt idx="1">
                  <c:v>Optional Medicaid Buy-in Program</c:v>
                </c:pt>
                <c:pt idx="2">
                  <c:v>Public Option with support for ACA</c:v>
                </c:pt>
                <c:pt idx="3">
                  <c:v>Additional support for elements of ACA</c:v>
                </c:pt>
                <c:pt idx="4">
                  <c:v>No Significant Changes</c:v>
                </c:pt>
                <c:pt idx="5">
                  <c:v>Continued unwinding of ACA</c:v>
                </c:pt>
              </c:strCache>
            </c:strRef>
          </c:cat>
          <c:val>
            <c:numRef>
              <c:f>Sheet1!$B$2:$B$7</c:f>
              <c:numCache>
                <c:formatCode>0%</c:formatCode>
                <c:ptCount val="6"/>
                <c:pt idx="0">
                  <c:v>1.89E-2</c:v>
                </c:pt>
                <c:pt idx="1">
                  <c:v>7.5499999999999998E-2</c:v>
                </c:pt>
                <c:pt idx="2">
                  <c:v>0.1321</c:v>
                </c:pt>
                <c:pt idx="3">
                  <c:v>0.26419999999999999</c:v>
                </c:pt>
                <c:pt idx="4">
                  <c:v>0.28299999999999997</c:v>
                </c:pt>
                <c:pt idx="5">
                  <c:v>0.22639999999999999</c:v>
                </c:pt>
              </c:numCache>
            </c:numRef>
          </c:val>
          <c:extLst>
            <c:ext xmlns:c16="http://schemas.microsoft.com/office/drawing/2014/chart" uri="{C3380CC4-5D6E-409C-BE32-E72D297353CC}">
              <c16:uniqueId val="{00000002-0044-AE41-9AC9-6E34C5341F29}"/>
            </c:ext>
          </c:extLst>
        </c:ser>
        <c:dLbls>
          <c:showLegendKey val="0"/>
          <c:showVal val="0"/>
          <c:showCatName val="0"/>
          <c:showSerName val="0"/>
          <c:showPercent val="0"/>
          <c:showBubbleSize val="0"/>
        </c:dLbls>
        <c:gapWidth val="107"/>
        <c:axId val="-1283778944"/>
        <c:axId val="-1283776624"/>
      </c:barChart>
      <c:catAx>
        <c:axId val="-1283778944"/>
        <c:scaling>
          <c:orientation val="minMax"/>
        </c:scaling>
        <c:delete val="1"/>
        <c:axPos val="l"/>
        <c:numFmt formatCode="General" sourceLinked="1"/>
        <c:majorTickMark val="none"/>
        <c:minorTickMark val="none"/>
        <c:tickLblPos val="nextTo"/>
        <c:crossAx val="-1283776624"/>
        <c:crosses val="autoZero"/>
        <c:auto val="1"/>
        <c:lblAlgn val="ctr"/>
        <c:lblOffset val="100"/>
        <c:noMultiLvlLbl val="0"/>
      </c:catAx>
      <c:valAx>
        <c:axId val="-1283776624"/>
        <c:scaling>
          <c:orientation val="minMax"/>
        </c:scaling>
        <c:delete val="1"/>
        <c:axPos val="b"/>
        <c:numFmt formatCode="0%" sourceLinked="1"/>
        <c:majorTickMark val="none"/>
        <c:minorTickMark val="none"/>
        <c:tickLblPos val="nextTo"/>
        <c:crossAx val="-1283778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5">
                <a:lumMod val="60000"/>
                <a:lumOff val="40000"/>
              </a:schemeClr>
            </a:solidFill>
            <a:ln>
              <a:noFill/>
            </a:ln>
            <a:effectLst/>
          </c:spPr>
          <c:invertIfNegative val="0"/>
          <c:dLbls>
            <c:dLbl>
              <c:idx val="0"/>
              <c:layout>
                <c:manualLayout>
                  <c:x val="-1.8095123348240899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1F-2D48-9F86-E18B3588CCC0}"/>
                </c:ext>
              </c:extLst>
            </c:dLbl>
            <c:dLbl>
              <c:idx val="1"/>
              <c:layout>
                <c:manualLayout>
                  <c:x val="-2.26792658869608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1F-2D48-9F86-E18B3588CCC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Medicare for All</c:v>
                </c:pt>
                <c:pt idx="1">
                  <c:v>Optional Medicaid Buy-in Program</c:v>
                </c:pt>
                <c:pt idx="2">
                  <c:v>Public Option with support for ACA</c:v>
                </c:pt>
                <c:pt idx="3">
                  <c:v>Additional support for elements of ACA</c:v>
                </c:pt>
                <c:pt idx="4">
                  <c:v>No Significant Changes</c:v>
                </c:pt>
                <c:pt idx="5">
                  <c:v>Continued unwinding of ACA</c:v>
                </c:pt>
              </c:strCache>
            </c:strRef>
          </c:cat>
          <c:val>
            <c:numRef>
              <c:f>Sheet1!$B$2:$B$7</c:f>
              <c:numCache>
                <c:formatCode>0%</c:formatCode>
                <c:ptCount val="6"/>
                <c:pt idx="0">
                  <c:v>4.7600000000000003E-2</c:v>
                </c:pt>
                <c:pt idx="1">
                  <c:v>3.5700000000000003E-2</c:v>
                </c:pt>
                <c:pt idx="2">
                  <c:v>0.21429999999999999</c:v>
                </c:pt>
                <c:pt idx="3">
                  <c:v>0.15479999999999999</c:v>
                </c:pt>
                <c:pt idx="4">
                  <c:v>0.23810000000000001</c:v>
                </c:pt>
                <c:pt idx="5">
                  <c:v>0.3095</c:v>
                </c:pt>
              </c:numCache>
            </c:numRef>
          </c:val>
          <c:extLst>
            <c:ext xmlns:c16="http://schemas.microsoft.com/office/drawing/2014/chart" uri="{C3380CC4-5D6E-409C-BE32-E72D297353CC}">
              <c16:uniqueId val="{00000002-B11F-2D48-9F86-E18B3588CCC0}"/>
            </c:ext>
          </c:extLst>
        </c:ser>
        <c:dLbls>
          <c:showLegendKey val="0"/>
          <c:showVal val="0"/>
          <c:showCatName val="0"/>
          <c:showSerName val="0"/>
          <c:showPercent val="0"/>
          <c:showBubbleSize val="0"/>
        </c:dLbls>
        <c:gapWidth val="107"/>
        <c:axId val="-1285788368"/>
        <c:axId val="-1285814512"/>
      </c:barChart>
      <c:catAx>
        <c:axId val="-1285788368"/>
        <c:scaling>
          <c:orientation val="minMax"/>
        </c:scaling>
        <c:delete val="1"/>
        <c:axPos val="l"/>
        <c:numFmt formatCode="General" sourceLinked="1"/>
        <c:majorTickMark val="none"/>
        <c:minorTickMark val="none"/>
        <c:tickLblPos val="nextTo"/>
        <c:crossAx val="-1285814512"/>
        <c:crosses val="autoZero"/>
        <c:auto val="1"/>
        <c:lblAlgn val="ctr"/>
        <c:lblOffset val="100"/>
        <c:noMultiLvlLbl val="0"/>
      </c:catAx>
      <c:valAx>
        <c:axId val="-1285814512"/>
        <c:scaling>
          <c:orientation val="minMax"/>
        </c:scaling>
        <c:delete val="1"/>
        <c:axPos val="b"/>
        <c:numFmt formatCode="0%" sourceLinked="1"/>
        <c:majorTickMark val="none"/>
        <c:minorTickMark val="none"/>
        <c:tickLblPos val="nextTo"/>
        <c:crossAx val="-128578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92314628616595E-2"/>
          <c:y val="3.4375000000000003E-2"/>
          <c:w val="0.93320780743993603"/>
          <c:h val="0.93125000000000002"/>
        </c:manualLayout>
      </c:layout>
      <c:barChart>
        <c:barDir val="bar"/>
        <c:grouping val="clustered"/>
        <c:varyColors val="0"/>
        <c:ser>
          <c:idx val="0"/>
          <c:order val="0"/>
          <c:tx>
            <c:strRef>
              <c:f>Sheet1!$B$1</c:f>
              <c:strCache>
                <c:ptCount val="1"/>
                <c:pt idx="0">
                  <c:v>% Respondents</c:v>
                </c:pt>
              </c:strCache>
            </c:strRef>
          </c:tx>
          <c:spPr>
            <a:solidFill>
              <a:schemeClr val="accent6"/>
            </a:solidFill>
            <a:ln>
              <a:noFill/>
            </a:ln>
            <a:effectLst/>
          </c:spPr>
          <c:invertIfNegative val="0"/>
          <c:dLbls>
            <c:dLbl>
              <c:idx val="0"/>
              <c:layout>
                <c:manualLayout>
                  <c:x val="-1.8095123348240899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33-4A4B-9594-FCA101A218CF}"/>
                </c:ext>
              </c:extLst>
            </c:dLbl>
            <c:dLbl>
              <c:idx val="1"/>
              <c:layout>
                <c:manualLayout>
                  <c:x val="-2.26792658869608E-2"/>
                  <c:y val="-1.1458200967217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33-4A4B-9594-FCA101A218C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Medicare for All</c:v>
                </c:pt>
                <c:pt idx="1">
                  <c:v>Optional Medicaid Buy-in Program</c:v>
                </c:pt>
                <c:pt idx="2">
                  <c:v>Public Option with support for ACA</c:v>
                </c:pt>
                <c:pt idx="3">
                  <c:v>Additional support for elements of ACA</c:v>
                </c:pt>
                <c:pt idx="4">
                  <c:v>No Significant Changes</c:v>
                </c:pt>
                <c:pt idx="5">
                  <c:v>Continued unwinding of ACA</c:v>
                </c:pt>
              </c:strCache>
            </c:strRef>
          </c:cat>
          <c:val>
            <c:numRef>
              <c:f>Sheet1!$B$2:$B$7</c:f>
              <c:numCache>
                <c:formatCode>0%</c:formatCode>
                <c:ptCount val="6"/>
                <c:pt idx="0">
                  <c:v>2.1700000000000001E-2</c:v>
                </c:pt>
                <c:pt idx="1">
                  <c:v>4.3499999999999997E-2</c:v>
                </c:pt>
                <c:pt idx="2">
                  <c:v>0.1739</c:v>
                </c:pt>
                <c:pt idx="3">
                  <c:v>0.19570000000000001</c:v>
                </c:pt>
                <c:pt idx="4">
                  <c:v>0.39129999999999998</c:v>
                </c:pt>
                <c:pt idx="5">
                  <c:v>0.1739</c:v>
                </c:pt>
              </c:numCache>
            </c:numRef>
          </c:val>
          <c:extLst>
            <c:ext xmlns:c16="http://schemas.microsoft.com/office/drawing/2014/chart" uri="{C3380CC4-5D6E-409C-BE32-E72D297353CC}">
              <c16:uniqueId val="{00000002-3133-4A4B-9594-FCA101A218CF}"/>
            </c:ext>
          </c:extLst>
        </c:ser>
        <c:dLbls>
          <c:showLegendKey val="0"/>
          <c:showVal val="0"/>
          <c:showCatName val="0"/>
          <c:showSerName val="0"/>
          <c:showPercent val="0"/>
          <c:showBubbleSize val="0"/>
        </c:dLbls>
        <c:gapWidth val="107"/>
        <c:axId val="-1285936944"/>
        <c:axId val="-1285934624"/>
      </c:barChart>
      <c:catAx>
        <c:axId val="-1285936944"/>
        <c:scaling>
          <c:orientation val="minMax"/>
        </c:scaling>
        <c:delete val="1"/>
        <c:axPos val="l"/>
        <c:numFmt formatCode="General" sourceLinked="1"/>
        <c:majorTickMark val="none"/>
        <c:minorTickMark val="none"/>
        <c:tickLblPos val="nextTo"/>
        <c:crossAx val="-1285934624"/>
        <c:crosses val="autoZero"/>
        <c:auto val="1"/>
        <c:lblAlgn val="ctr"/>
        <c:lblOffset val="100"/>
        <c:noMultiLvlLbl val="0"/>
      </c:catAx>
      <c:valAx>
        <c:axId val="-1285934624"/>
        <c:scaling>
          <c:orientation val="minMax"/>
        </c:scaling>
        <c:delete val="1"/>
        <c:axPos val="b"/>
        <c:numFmt formatCode="0%" sourceLinked="1"/>
        <c:majorTickMark val="none"/>
        <c:minorTickMark val="none"/>
        <c:tickLblPos val="nextTo"/>
        <c:crossAx val="-128593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Staff or Analyst</c:v>
                </c:pt>
                <c:pt idx="1">
                  <c:v>Manager or Sr. Manager</c:v>
                </c:pt>
                <c:pt idx="2">
                  <c:v>Director</c:v>
                </c:pt>
                <c:pt idx="3">
                  <c:v>VP or SVP</c:v>
                </c:pt>
                <c:pt idx="4">
                  <c:v>C-Suite</c:v>
                </c:pt>
              </c:strCache>
            </c:strRef>
          </c:cat>
          <c:val>
            <c:numRef>
              <c:f>Sheet1!$B$2:$B$6</c:f>
              <c:numCache>
                <c:formatCode>0.0%</c:formatCode>
                <c:ptCount val="5"/>
                <c:pt idx="0">
                  <c:v>9.6600000000000005E-2</c:v>
                </c:pt>
                <c:pt idx="1">
                  <c:v>0.1056</c:v>
                </c:pt>
                <c:pt idx="2">
                  <c:v>0.40670000000000001</c:v>
                </c:pt>
                <c:pt idx="3">
                  <c:v>0.15049999999999999</c:v>
                </c:pt>
                <c:pt idx="4">
                  <c:v>0.2404</c:v>
                </c:pt>
              </c:numCache>
            </c:numRef>
          </c:val>
          <c:extLst>
            <c:ext xmlns:c16="http://schemas.microsoft.com/office/drawing/2014/chart" uri="{C3380CC4-5D6E-409C-BE32-E72D297353CC}">
              <c16:uniqueId val="{00000000-F3FD-5C44-AEBC-B54A736970BB}"/>
            </c:ext>
          </c:extLst>
        </c:ser>
        <c:dLbls>
          <c:showLegendKey val="0"/>
          <c:showVal val="0"/>
          <c:showCatName val="0"/>
          <c:showSerName val="0"/>
          <c:showPercent val="0"/>
          <c:showBubbleSize val="0"/>
        </c:dLbls>
        <c:gapWidth val="107"/>
        <c:axId val="-1358827264"/>
        <c:axId val="-1358819744"/>
      </c:barChart>
      <c:catAx>
        <c:axId val="-1358827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charset="0"/>
                <a:ea typeface="Century Gothic" charset="0"/>
                <a:cs typeface="Century Gothic" charset="0"/>
              </a:defRPr>
            </a:pPr>
            <a:endParaRPr lang="en-US"/>
          </a:p>
        </c:txPr>
        <c:crossAx val="-1358819744"/>
        <c:crosses val="autoZero"/>
        <c:auto val="1"/>
        <c:lblAlgn val="ctr"/>
        <c:lblOffset val="100"/>
        <c:noMultiLvlLbl val="0"/>
      </c:catAx>
      <c:valAx>
        <c:axId val="-1358819744"/>
        <c:scaling>
          <c:orientation val="minMax"/>
        </c:scaling>
        <c:delete val="1"/>
        <c:axPos val="b"/>
        <c:numFmt formatCode="0.0%" sourceLinked="1"/>
        <c:majorTickMark val="none"/>
        <c:minorTickMark val="none"/>
        <c:tickLblPos val="nextTo"/>
        <c:crossAx val="-13588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 Respondents</c:v>
                </c:pt>
              </c:strCache>
            </c:strRef>
          </c:tx>
          <c:spPr>
            <a:solidFill>
              <a:schemeClr val="accent2"/>
            </a:solidFill>
            <a:ln>
              <a:noFill/>
            </a:ln>
            <a:effectLst/>
          </c:spPr>
          <c:invertIfNegative val="0"/>
          <c:dLbls>
            <c:dLbl>
              <c:idx val="0"/>
              <c:layout>
                <c:manualLayout>
                  <c:x val="-3.2116320525943198E-3"/>
                  <c:y val="-1.0691859810596701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08-4A36-B6F9-D8389B7BABAA}"/>
                </c:ext>
              </c:extLst>
            </c:dLbl>
            <c:dLbl>
              <c:idx val="1"/>
              <c:layout>
                <c:manualLayout>
                  <c:x val="-1.62179279547188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08-4A36-B6F9-D8389B7BABAA}"/>
                </c:ext>
              </c:extLst>
            </c:dLbl>
            <c:dLbl>
              <c:idx val="2"/>
              <c:layout>
                <c:manualLayout>
                  <c:x val="-6.808364531994459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08-4A36-B6F9-D8389B7BABAA}"/>
                </c:ext>
              </c:extLst>
            </c:dLbl>
            <c:dLbl>
              <c:idx val="3"/>
              <c:layout>
                <c:manualLayout>
                  <c:x val="-1.01359035232243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08-4A36-B6F9-D8389B7BABAA}"/>
                </c:ext>
              </c:extLst>
            </c:dLbl>
            <c:dLbl>
              <c:idx val="4"/>
              <c:layout>
                <c:manualLayout>
                  <c:x val="-8.0206265917748699E-3"/>
                  <c:y val="-1.14802970549824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674629324547003E-2"/>
                      <c:h val="4.5693648732299703E-2"/>
                    </c:manualLayout>
                  </c15:layout>
                </c:ext>
                <c:ext xmlns:c16="http://schemas.microsoft.com/office/drawing/2014/chart" uri="{C3380CC4-5D6E-409C-BE32-E72D297353CC}">
                  <c16:uniqueId val="{00000004-8008-4A36-B6F9-D8389B7BABA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Academia</c:v>
                </c:pt>
                <c:pt idx="1">
                  <c:v>Government</c:v>
                </c:pt>
                <c:pt idx="2">
                  <c:v>Employer Group</c:v>
                </c:pt>
                <c:pt idx="3">
                  <c:v>ACO</c:v>
                </c:pt>
                <c:pt idx="4">
                  <c:v>TPA</c:v>
                </c:pt>
                <c:pt idx="5">
                  <c:v>Other</c:v>
                </c:pt>
                <c:pt idx="6">
                  <c:v>Healthcare Consultant</c:v>
                </c:pt>
                <c:pt idx="7">
                  <c:v>Technology Provider/Vendor</c:v>
                </c:pt>
                <c:pt idx="8">
                  <c:v>Payers</c:v>
                </c:pt>
                <c:pt idx="9">
                  <c:v>Providers (Hospitals, Clinic/Doctor's Office, Integrated Delivery Networks)</c:v>
                </c:pt>
              </c:strCache>
            </c:strRef>
          </c:cat>
          <c:val>
            <c:numRef>
              <c:f>Sheet1!$B$2:$B$11</c:f>
              <c:numCache>
                <c:formatCode>0.0%</c:formatCode>
                <c:ptCount val="10"/>
                <c:pt idx="0">
                  <c:v>9.1999999999999998E-3</c:v>
                </c:pt>
                <c:pt idx="1">
                  <c:v>1.15E-2</c:v>
                </c:pt>
                <c:pt idx="2">
                  <c:v>1.61E-2</c:v>
                </c:pt>
                <c:pt idx="3">
                  <c:v>2.06E-2</c:v>
                </c:pt>
                <c:pt idx="4">
                  <c:v>3.2099999999999997E-2</c:v>
                </c:pt>
                <c:pt idx="5">
                  <c:v>0.1193</c:v>
                </c:pt>
                <c:pt idx="6">
                  <c:v>0.13070000000000001</c:v>
                </c:pt>
                <c:pt idx="7">
                  <c:v>0.1651</c:v>
                </c:pt>
                <c:pt idx="8">
                  <c:v>0.19500000000000001</c:v>
                </c:pt>
                <c:pt idx="9">
                  <c:v>0.3</c:v>
                </c:pt>
              </c:numCache>
            </c:numRef>
          </c:val>
          <c:extLst>
            <c:ext xmlns:c16="http://schemas.microsoft.com/office/drawing/2014/chart" uri="{C3380CC4-5D6E-409C-BE32-E72D297353CC}">
              <c16:uniqueId val="{00000000-F3FD-5C44-AEBC-B54A736970BB}"/>
            </c:ext>
          </c:extLst>
        </c:ser>
        <c:dLbls>
          <c:showLegendKey val="0"/>
          <c:showVal val="0"/>
          <c:showCatName val="0"/>
          <c:showSerName val="0"/>
          <c:showPercent val="0"/>
          <c:showBubbleSize val="0"/>
        </c:dLbls>
        <c:gapWidth val="54"/>
        <c:axId val="-1273485744"/>
        <c:axId val="-1273494512"/>
      </c:barChart>
      <c:catAx>
        <c:axId val="-1273485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273494512"/>
        <c:crosses val="autoZero"/>
        <c:auto val="1"/>
        <c:lblAlgn val="ctr"/>
        <c:lblOffset val="100"/>
        <c:noMultiLvlLbl val="0"/>
      </c:catAx>
      <c:valAx>
        <c:axId val="-1273494512"/>
        <c:scaling>
          <c:orientation val="minMax"/>
        </c:scaling>
        <c:delete val="1"/>
        <c:axPos val="b"/>
        <c:numFmt formatCode="0.0%" sourceLinked="1"/>
        <c:majorTickMark val="none"/>
        <c:minorTickMark val="none"/>
        <c:tickLblPos val="nextTo"/>
        <c:crossAx val="-127348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Payer C-Suite</c:v>
                </c:pt>
              </c:strCache>
            </c:strRef>
          </c:tx>
          <c:spPr>
            <a:solidFill>
              <a:schemeClr val="accent1"/>
            </a:solidFill>
            <a:ln>
              <a:noFill/>
            </a:ln>
            <a:effectLst/>
          </c:spPr>
          <c:invertIfNegative val="0"/>
          <c:cat>
            <c:strRef>
              <c:f>Sheet1!$A$2</c:f>
              <c:strCache>
                <c:ptCount val="1"/>
                <c:pt idx="0">
                  <c:v>No Consumer Strategy</c:v>
                </c:pt>
              </c:strCache>
            </c:strRef>
          </c:cat>
          <c:val>
            <c:numRef>
              <c:f>Sheet1!$B$2</c:f>
              <c:numCache>
                <c:formatCode>0%</c:formatCode>
                <c:ptCount val="1"/>
                <c:pt idx="0">
                  <c:v>0</c:v>
                </c:pt>
              </c:numCache>
            </c:numRef>
          </c:val>
          <c:extLst>
            <c:ext xmlns:c16="http://schemas.microsoft.com/office/drawing/2014/chart" uri="{C3380CC4-5D6E-409C-BE32-E72D297353CC}">
              <c16:uniqueId val="{00000000-BA78-7E40-8A9E-7FBE9789FD9B}"/>
            </c:ext>
          </c:extLst>
        </c:ser>
        <c:ser>
          <c:idx val="1"/>
          <c:order val="1"/>
          <c:tx>
            <c:strRef>
              <c:f>Sheet1!$C$1</c:f>
              <c:strCache>
                <c:ptCount val="1"/>
                <c:pt idx="0">
                  <c:v>Provider C-Suite</c:v>
                </c:pt>
              </c:strCache>
            </c:strRef>
          </c:tx>
          <c:spPr>
            <a:solidFill>
              <a:schemeClr val="accent2"/>
            </a:solidFill>
            <a:ln>
              <a:noFill/>
            </a:ln>
            <a:effectLst/>
          </c:spPr>
          <c:invertIfNegative val="0"/>
          <c:cat>
            <c:strRef>
              <c:f>Sheet1!$A$2</c:f>
              <c:strCache>
                <c:ptCount val="1"/>
                <c:pt idx="0">
                  <c:v>No Consumer Strategy</c:v>
                </c:pt>
              </c:strCache>
            </c:strRef>
          </c:cat>
          <c:val>
            <c:numRef>
              <c:f>Sheet1!$C$2</c:f>
              <c:numCache>
                <c:formatCode>0%</c:formatCode>
                <c:ptCount val="1"/>
                <c:pt idx="0">
                  <c:v>0.14000000000000001</c:v>
                </c:pt>
              </c:numCache>
            </c:numRef>
          </c:val>
          <c:extLst>
            <c:ext xmlns:c16="http://schemas.microsoft.com/office/drawing/2014/chart" uri="{C3380CC4-5D6E-409C-BE32-E72D297353CC}">
              <c16:uniqueId val="{00000001-BA78-7E40-8A9E-7FBE9789FD9B}"/>
            </c:ext>
          </c:extLst>
        </c:ser>
        <c:dLbls>
          <c:showLegendKey val="0"/>
          <c:showVal val="0"/>
          <c:showCatName val="0"/>
          <c:showSerName val="0"/>
          <c:showPercent val="0"/>
          <c:showBubbleSize val="0"/>
        </c:dLbls>
        <c:gapWidth val="219"/>
        <c:overlap val="-27"/>
        <c:axId val="-1272841776"/>
        <c:axId val="-1272839728"/>
      </c:barChart>
      <c:catAx>
        <c:axId val="-12728417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crossAx val="-1272839728"/>
        <c:crosses val="autoZero"/>
        <c:auto val="1"/>
        <c:lblAlgn val="ctr"/>
        <c:lblOffset val="100"/>
        <c:noMultiLvlLbl val="0"/>
      </c:catAx>
      <c:valAx>
        <c:axId val="-1272839728"/>
        <c:scaling>
          <c:orientation val="minMax"/>
        </c:scaling>
        <c:delete val="1"/>
        <c:axPos val="l"/>
        <c:numFmt formatCode="0%" sourceLinked="1"/>
        <c:majorTickMark val="none"/>
        <c:minorTickMark val="none"/>
        <c:tickLblPos val="nextTo"/>
        <c:crossAx val="-127284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2F2F2"/>
    </a:solidFill>
    <a:ln>
      <a:noFill/>
    </a:ln>
    <a:effectLst/>
  </c:spPr>
  <c:txPr>
    <a:bodyPr/>
    <a:lstStyle/>
    <a:p>
      <a:pPr>
        <a:defRPr>
          <a:solidFill>
            <a:schemeClr val="tx1"/>
          </a:solidFill>
          <a:latin typeface="Century Gothic" charset="0"/>
          <a:ea typeface="Century Gothic" charset="0"/>
          <a:cs typeface="Century Gothic"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059187082645"/>
          <c:y val="6.8989334142594005E-2"/>
          <c:w val="0.58921490656791098"/>
          <c:h val="0.87896702188357601"/>
        </c:manualLayout>
      </c:layout>
      <c:barChart>
        <c:barDir val="bar"/>
        <c:grouping val="clustered"/>
        <c:varyColors val="0"/>
        <c:ser>
          <c:idx val="0"/>
          <c:order val="0"/>
          <c:tx>
            <c:strRef>
              <c:f>Sheet1!$B$1</c:f>
              <c:strCache>
                <c:ptCount val="1"/>
                <c:pt idx="0">
                  <c:v>All Respondents</c:v>
                </c:pt>
              </c:strCache>
            </c:strRef>
          </c:tx>
          <c:spPr>
            <a:solidFill>
              <a:schemeClr val="accent2"/>
            </a:solidFill>
            <a:ln>
              <a:noFill/>
            </a:ln>
            <a:effectLst/>
          </c:spPr>
          <c:invertIfNegative val="0"/>
          <c:dLbls>
            <c:dLbl>
              <c:idx val="0"/>
              <c:layout>
                <c:manualLayout>
                  <c:x val="-5.2484092916862497E-3"/>
                  <c:y val="0"/>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charset="0"/>
                      <a:ea typeface="Century Gothic" charset="0"/>
                      <a:cs typeface="Century Gothic"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C0-4F34-89B7-0DAA1B95694D}"/>
                </c:ext>
              </c:extLst>
            </c:dLbl>
            <c:dLbl>
              <c:idx val="1"/>
              <c:layout>
                <c:manualLayout>
                  <c:x val="-1.13858827038926E-2"/>
                  <c:y val="-9.4652047527884799E-17"/>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charset="0"/>
                      <a:ea typeface="Century Gothic" charset="0"/>
                      <a:cs typeface="Century Gothic"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C0-4F34-89B7-0DAA1B9569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Organization Does Not Capture SDOH</c:v>
                </c:pt>
                <c:pt idx="1">
                  <c:v>Other</c:v>
                </c:pt>
                <c:pt idx="2">
                  <c:v>Food Insecurity</c:v>
                </c:pt>
                <c:pt idx="3">
                  <c:v>Education</c:v>
                </c:pt>
                <c:pt idx="4">
                  <c:v>Health Literacy</c:v>
                </c:pt>
                <c:pt idx="5">
                  <c:v>Housing</c:v>
                </c:pt>
                <c:pt idx="6">
                  <c:v>Income</c:v>
                </c:pt>
                <c:pt idx="7">
                  <c:v>Transportation</c:v>
                </c:pt>
                <c:pt idx="8">
                  <c:v>Employment/Unemployment</c:v>
                </c:pt>
                <c:pt idx="9">
                  <c:v>Other Controlled Substance Usage</c:v>
                </c:pt>
                <c:pt idx="10">
                  <c:v>Alcohol Usage</c:v>
                </c:pt>
                <c:pt idx="11">
                  <c:v>Language or Communication Barriers</c:v>
                </c:pt>
                <c:pt idx="12">
                  <c:v>Tobacco/Vaping Usage</c:v>
                </c:pt>
              </c:strCache>
            </c:strRef>
          </c:cat>
          <c:val>
            <c:numRef>
              <c:f>Sheet1!$B$2:$B$14</c:f>
              <c:numCache>
                <c:formatCode>0.0%</c:formatCode>
                <c:ptCount val="13"/>
                <c:pt idx="0">
                  <c:v>6.5600000000000006E-2</c:v>
                </c:pt>
                <c:pt idx="1">
                  <c:v>8.2000000000000003E-2</c:v>
                </c:pt>
                <c:pt idx="2">
                  <c:v>0.36070000000000002</c:v>
                </c:pt>
                <c:pt idx="3">
                  <c:v>0.36070000000000002</c:v>
                </c:pt>
                <c:pt idx="4">
                  <c:v>0.39340000000000003</c:v>
                </c:pt>
                <c:pt idx="5">
                  <c:v>0.44259999999999999</c:v>
                </c:pt>
                <c:pt idx="6">
                  <c:v>0.45900000000000002</c:v>
                </c:pt>
                <c:pt idx="7">
                  <c:v>0.45900000000000002</c:v>
                </c:pt>
                <c:pt idx="8">
                  <c:v>0.49180000000000001</c:v>
                </c:pt>
                <c:pt idx="9">
                  <c:v>0.52459999999999996</c:v>
                </c:pt>
                <c:pt idx="10">
                  <c:v>0.623</c:v>
                </c:pt>
                <c:pt idx="11">
                  <c:v>0.65569999999999995</c:v>
                </c:pt>
                <c:pt idx="12">
                  <c:v>0.67210000000000003</c:v>
                </c:pt>
              </c:numCache>
            </c:numRef>
          </c:val>
          <c:extLst>
            <c:ext xmlns:c16="http://schemas.microsoft.com/office/drawing/2014/chart" uri="{C3380CC4-5D6E-409C-BE32-E72D297353CC}">
              <c16:uniqueId val="{00000000-43EA-7245-9D83-DEFAEDD8B713}"/>
            </c:ext>
          </c:extLst>
        </c:ser>
        <c:dLbls>
          <c:showLegendKey val="0"/>
          <c:showVal val="0"/>
          <c:showCatName val="0"/>
          <c:showSerName val="0"/>
          <c:showPercent val="0"/>
          <c:showBubbleSize val="0"/>
        </c:dLbls>
        <c:gapWidth val="26"/>
        <c:axId val="-1273301040"/>
        <c:axId val="-1273298288"/>
      </c:barChart>
      <c:catAx>
        <c:axId val="-1273301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Century Gothic" charset="0"/>
                <a:ea typeface="Century Gothic" charset="0"/>
                <a:cs typeface="Century Gothic" charset="0"/>
              </a:defRPr>
            </a:pPr>
            <a:endParaRPr lang="en-US"/>
          </a:p>
        </c:txPr>
        <c:crossAx val="-1273298288"/>
        <c:crosses val="autoZero"/>
        <c:auto val="1"/>
        <c:lblAlgn val="ctr"/>
        <c:lblOffset val="100"/>
        <c:noMultiLvlLbl val="0"/>
      </c:catAx>
      <c:valAx>
        <c:axId val="-1273298288"/>
        <c:scaling>
          <c:orientation val="minMax"/>
        </c:scaling>
        <c:delete val="1"/>
        <c:axPos val="b"/>
        <c:numFmt formatCode="0.0%" sourceLinked="1"/>
        <c:majorTickMark val="none"/>
        <c:minorTickMark val="none"/>
        <c:tickLblPos val="nextTo"/>
        <c:crossAx val="-127330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95994013751401"/>
          <c:y val="6.8989334142594005E-2"/>
          <c:w val="0.71990969771336399"/>
          <c:h val="0.87896702188357601"/>
        </c:manualLayout>
      </c:layout>
      <c:barChart>
        <c:barDir val="bar"/>
        <c:grouping val="clustered"/>
        <c:varyColors val="0"/>
        <c:ser>
          <c:idx val="0"/>
          <c:order val="0"/>
          <c:tx>
            <c:strRef>
              <c:f>Sheet1!$B$1</c:f>
              <c:strCache>
                <c:ptCount val="1"/>
                <c:pt idx="0">
                  <c:v>All Respondents</c:v>
                </c:pt>
              </c:strCache>
            </c:strRef>
          </c:tx>
          <c:spPr>
            <a:solidFill>
              <a:schemeClr val="accent3"/>
            </a:solidFill>
            <a:ln>
              <a:noFill/>
            </a:ln>
            <a:effectLst/>
          </c:spPr>
          <c:invertIfNegative val="0"/>
          <c:dLbls>
            <c:dLbl>
              <c:idx val="0"/>
              <c:layout>
                <c:manualLayout>
                  <c:x val="-4.176124514723859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1-024E-AE42-F997531E84EA}"/>
                </c:ext>
              </c:extLst>
            </c:dLbl>
            <c:dLbl>
              <c:idx val="1"/>
              <c:layout>
                <c:manualLayout>
                  <c:x val="-2.5925316567587601E-3"/>
                  <c:y val="2.58144929881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A1-024E-AE42-F997531E84E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Organization Does Not Capture Social Determinants of Health</c:v>
                </c:pt>
                <c:pt idx="1">
                  <c:v>Other</c:v>
                </c:pt>
                <c:pt idx="2">
                  <c:v>Food Insecurity</c:v>
                </c:pt>
                <c:pt idx="3">
                  <c:v>Education</c:v>
                </c:pt>
                <c:pt idx="4">
                  <c:v>Health Literacy</c:v>
                </c:pt>
                <c:pt idx="5">
                  <c:v>Housing</c:v>
                </c:pt>
                <c:pt idx="6">
                  <c:v>Income</c:v>
                </c:pt>
                <c:pt idx="7">
                  <c:v>Transportation</c:v>
                </c:pt>
                <c:pt idx="8">
                  <c:v>Employment/Unemployment</c:v>
                </c:pt>
                <c:pt idx="9">
                  <c:v>Other Controlled Substance Usage</c:v>
                </c:pt>
                <c:pt idx="10">
                  <c:v>Alcohol Usage</c:v>
                </c:pt>
                <c:pt idx="11">
                  <c:v>Language or Communicaiton Barriers</c:v>
                </c:pt>
                <c:pt idx="12">
                  <c:v>Tobacco/Vaping Usage</c:v>
                </c:pt>
              </c:strCache>
            </c:strRef>
          </c:cat>
          <c:val>
            <c:numRef>
              <c:f>Sheet1!$B$2:$B$14</c:f>
              <c:numCache>
                <c:formatCode>0.0%</c:formatCode>
                <c:ptCount val="13"/>
                <c:pt idx="0">
                  <c:v>5.0999999999999997E-2</c:v>
                </c:pt>
                <c:pt idx="1">
                  <c:v>7.1400000000000005E-2</c:v>
                </c:pt>
                <c:pt idx="2">
                  <c:v>0.24490000000000001</c:v>
                </c:pt>
                <c:pt idx="3">
                  <c:v>0.22450000000000001</c:v>
                </c:pt>
                <c:pt idx="4">
                  <c:v>0.2959</c:v>
                </c:pt>
                <c:pt idx="5">
                  <c:v>0.36730000000000002</c:v>
                </c:pt>
                <c:pt idx="6">
                  <c:v>0.26529999999999998</c:v>
                </c:pt>
                <c:pt idx="7">
                  <c:v>0.40820000000000001</c:v>
                </c:pt>
                <c:pt idx="8">
                  <c:v>0.56120000000000003</c:v>
                </c:pt>
                <c:pt idx="9">
                  <c:v>0.71430000000000005</c:v>
                </c:pt>
                <c:pt idx="10">
                  <c:v>0.74490000000000001</c:v>
                </c:pt>
                <c:pt idx="11">
                  <c:v>0.78569999999999995</c:v>
                </c:pt>
                <c:pt idx="12">
                  <c:v>0.77549999999999997</c:v>
                </c:pt>
              </c:numCache>
            </c:numRef>
          </c:val>
          <c:extLst>
            <c:ext xmlns:c16="http://schemas.microsoft.com/office/drawing/2014/chart" uri="{C3380CC4-5D6E-409C-BE32-E72D297353CC}">
              <c16:uniqueId val="{00000000-67A1-024E-AE42-F997531E84EA}"/>
            </c:ext>
          </c:extLst>
        </c:ser>
        <c:dLbls>
          <c:showLegendKey val="0"/>
          <c:showVal val="0"/>
          <c:showCatName val="0"/>
          <c:showSerName val="0"/>
          <c:showPercent val="0"/>
          <c:showBubbleSize val="0"/>
        </c:dLbls>
        <c:gapWidth val="26"/>
        <c:axId val="-1273271280"/>
        <c:axId val="-1273268528"/>
      </c:barChart>
      <c:catAx>
        <c:axId val="-1273271280"/>
        <c:scaling>
          <c:orientation val="minMax"/>
        </c:scaling>
        <c:delete val="1"/>
        <c:axPos val="l"/>
        <c:numFmt formatCode="General" sourceLinked="1"/>
        <c:majorTickMark val="none"/>
        <c:minorTickMark val="none"/>
        <c:tickLblPos val="nextTo"/>
        <c:crossAx val="-1273268528"/>
        <c:crosses val="autoZero"/>
        <c:auto val="1"/>
        <c:lblAlgn val="ctr"/>
        <c:lblOffset val="100"/>
        <c:noMultiLvlLbl val="0"/>
      </c:catAx>
      <c:valAx>
        <c:axId val="-1273268528"/>
        <c:scaling>
          <c:orientation val="minMax"/>
        </c:scaling>
        <c:delete val="1"/>
        <c:axPos val="b"/>
        <c:numFmt formatCode="0.0%" sourceLinked="1"/>
        <c:majorTickMark val="none"/>
        <c:minorTickMark val="none"/>
        <c:tickLblPos val="nextTo"/>
        <c:crossAx val="-1273271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35E4E60-7E27-CD4E-8270-6CF61EB73A7F}" type="datetimeFigureOut">
              <a:rPr lang="en-US" smtClean="0"/>
              <a:pPr/>
              <a:t>2/11/2020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76DACB96-E8D8-E844-8A69-88AC50610E61}" type="slidenum">
              <a:rPr lang="en-US" smtClean="0"/>
              <a:pPr/>
              <a:t>‹#›</a:t>
            </a:fld>
            <a:endParaRPr lang="en-US" dirty="0"/>
          </a:p>
        </p:txBody>
      </p:sp>
    </p:spTree>
    <p:extLst>
      <p:ext uri="{BB962C8B-B14F-4D97-AF65-F5344CB8AC3E}">
        <p14:creationId xmlns:p14="http://schemas.microsoft.com/office/powerpoint/2010/main" val="114566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lue">
    <p:bg>
      <p:bgPr>
        <a:solidFill>
          <a:schemeClr val="accent1">
            <a:lumMod val="75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5638795"/>
            <a:ext cx="12192000" cy="1219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pitchFamily="34" charset="0"/>
            </a:endParaRPr>
          </a:p>
        </p:txBody>
      </p:sp>
      <p:sp>
        <p:nvSpPr>
          <p:cNvPr id="11" name="Text Placeholder 22"/>
          <p:cNvSpPr>
            <a:spLocks noGrp="1"/>
          </p:cNvSpPr>
          <p:nvPr>
            <p:ph type="body" sz="quarter" idx="12" hasCustomPrompt="1"/>
          </p:nvPr>
        </p:nvSpPr>
        <p:spPr bwMode="gray">
          <a:xfrm>
            <a:off x="676655" y="3590903"/>
            <a:ext cx="10731663" cy="495300"/>
          </a:xfrm>
          <a:prstGeom prst="rect">
            <a:avLst/>
          </a:prstGeom>
        </p:spPr>
        <p:txBody>
          <a:bodyPr>
            <a:noAutofit/>
          </a:bodyPr>
          <a:lstStyle>
            <a:lvl1pPr>
              <a:spcBef>
                <a:spcPts val="300"/>
              </a:spcBef>
              <a:spcAft>
                <a:spcPts val="600"/>
              </a:spcAft>
              <a:buFontTx/>
              <a:buNone/>
              <a:defRPr sz="2000" baseline="0">
                <a:solidFill>
                  <a:schemeClr val="bg1"/>
                </a:solidFill>
              </a:defRPr>
            </a:lvl1pPr>
          </a:lstStyle>
          <a:p>
            <a:pPr lvl="0"/>
            <a:r>
              <a:rPr lang="en-US" dirty="0"/>
              <a:t>The sub-headline would go here </a:t>
            </a:r>
          </a:p>
        </p:txBody>
      </p:sp>
      <p:sp>
        <p:nvSpPr>
          <p:cNvPr id="12" name="Text Placeholder 7"/>
          <p:cNvSpPr>
            <a:spLocks noGrp="1"/>
          </p:cNvSpPr>
          <p:nvPr>
            <p:ph type="body" sz="quarter" idx="13" hasCustomPrompt="1"/>
          </p:nvPr>
        </p:nvSpPr>
        <p:spPr bwMode="gray">
          <a:xfrm>
            <a:off x="889193" y="5226009"/>
            <a:ext cx="1562181" cy="203200"/>
          </a:xfrm>
          <a:prstGeom prst="rect">
            <a:avLst/>
          </a:prstGeom>
          <a:ln>
            <a:noFill/>
          </a:ln>
        </p:spPr>
        <p:txBody>
          <a:bodyPr anchor="ctr" anchorCtr="0"/>
          <a:lstStyle>
            <a:lvl1pPr algn="ctr">
              <a:buFontTx/>
              <a:buNone/>
              <a:defRPr sz="1200" b="1" i="0" baseline="0">
                <a:solidFill>
                  <a:schemeClr val="bg1"/>
                </a:solidFill>
                <a:latin typeface="Century Gothic" charset="0"/>
                <a:ea typeface="Century Gothic" charset="0"/>
                <a:cs typeface="Century Gothic" charset="0"/>
              </a:defRPr>
            </a:lvl1pPr>
          </a:lstStyle>
          <a:p>
            <a:pPr lvl="0"/>
            <a:r>
              <a:rPr lang="en-US" dirty="0"/>
              <a:t>MM.DD.YYYY</a:t>
            </a:r>
          </a:p>
        </p:txBody>
      </p:sp>
      <p:sp>
        <p:nvSpPr>
          <p:cNvPr id="13" name="Title 1"/>
          <p:cNvSpPr>
            <a:spLocks noGrp="1"/>
          </p:cNvSpPr>
          <p:nvPr>
            <p:ph type="title" hasCustomPrompt="1"/>
          </p:nvPr>
        </p:nvSpPr>
        <p:spPr bwMode="gray">
          <a:xfrm>
            <a:off x="689652" y="1998290"/>
            <a:ext cx="10718215" cy="1468861"/>
          </a:xfrm>
        </p:spPr>
        <p:txBody>
          <a:bodyPr anchor="ctr"/>
          <a:lstStyle>
            <a:lvl1pPr>
              <a:defRPr sz="5000" cap="all" baseline="0">
                <a:solidFill>
                  <a:schemeClr val="bg1"/>
                </a:solidFill>
              </a:defRPr>
            </a:lvl1pPr>
          </a:lstStyle>
          <a:p>
            <a:pPr lvl="0"/>
            <a:r>
              <a:rPr lang="en-US" dirty="0"/>
              <a:t>This Is The Title Of The Presentation</a:t>
            </a:r>
          </a:p>
        </p:txBody>
      </p:sp>
      <p:cxnSp>
        <p:nvCxnSpPr>
          <p:cNvPr id="15" name="Straight Connector 14"/>
          <p:cNvCxnSpPr/>
          <p:nvPr userDrawn="1"/>
        </p:nvCxnSpPr>
        <p:spPr>
          <a:xfrm>
            <a:off x="2496802" y="5324763"/>
            <a:ext cx="9445796" cy="30907"/>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55857" y="5329454"/>
            <a:ext cx="61103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9DEF0BD-EED1-704F-94E5-9E660EB864B2}"/>
              </a:ext>
            </a:extLst>
          </p:cNvPr>
          <p:cNvSpPr txBox="1"/>
          <p:nvPr userDrawn="1"/>
        </p:nvSpPr>
        <p:spPr>
          <a:xfrm>
            <a:off x="164163" y="6494812"/>
            <a:ext cx="5957859" cy="215444"/>
          </a:xfrm>
          <a:prstGeom prst="rect">
            <a:avLst/>
          </a:prstGeom>
          <a:noFill/>
        </p:spPr>
        <p:txBody>
          <a:bodyPr wrap="square" rtlCol="0">
            <a:spAutoFit/>
          </a:bodyPr>
          <a:lstStyle/>
          <a:p>
            <a:r>
              <a:rPr lang="en-US" sz="800" kern="1200" dirty="0">
                <a:solidFill>
                  <a:schemeClr val="tx1"/>
                </a:solidFill>
                <a:effectLst/>
                <a:latin typeface="Century Gothic" panose="020B0502020202020204" pitchFamily="34" charset="0"/>
                <a:ea typeface="+mn-ea"/>
                <a:cs typeface="+mn-cs"/>
              </a:rPr>
              <a:t>© 2020 Change Healthcare LLC and/or one of its subsidiaries.  All Rights Reserved.</a:t>
            </a:r>
          </a:p>
        </p:txBody>
      </p:sp>
      <p:cxnSp>
        <p:nvCxnSpPr>
          <p:cNvPr id="30" name="Straight Connector 29"/>
          <p:cNvCxnSpPr/>
          <p:nvPr userDrawn="1"/>
        </p:nvCxnSpPr>
        <p:spPr>
          <a:xfrm flipH="1">
            <a:off x="243462" y="249189"/>
            <a:ext cx="11699136" cy="5"/>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1948538" y="249189"/>
            <a:ext cx="0" cy="5106481"/>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243461" y="249193"/>
            <a:ext cx="1" cy="507557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11073460" y="6468287"/>
            <a:ext cx="869138"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0094" y="6061405"/>
            <a:ext cx="1058255" cy="324254"/>
          </a:xfrm>
          <a:prstGeom prst="rect">
            <a:avLst/>
          </a:prstGeom>
        </p:spPr>
      </p:pic>
      <p:pic>
        <p:nvPicPr>
          <p:cNvPr id="16" name="Picture 15"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3007" y="6061405"/>
            <a:ext cx="1515746" cy="231608"/>
          </a:xfrm>
          <a:prstGeom prst="rect">
            <a:avLst/>
          </a:prstGeom>
        </p:spPr>
      </p:pic>
      <p:pic>
        <p:nvPicPr>
          <p:cNvPr id="17" name="Picture 16"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9303383" y="6006461"/>
            <a:ext cx="693655" cy="379198"/>
          </a:xfrm>
          <a:prstGeom prst="rect">
            <a:avLst/>
          </a:prstGeom>
        </p:spPr>
      </p:pic>
    </p:spTree>
    <p:extLst>
      <p:ext uri="{BB962C8B-B14F-4D97-AF65-F5344CB8AC3E}">
        <p14:creationId xmlns:p14="http://schemas.microsoft.com/office/powerpoint/2010/main" val="74240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243462" y="1706134"/>
            <a:ext cx="11699136" cy="3499954"/>
            <a:chOff x="414338" y="1706134"/>
            <a:chExt cx="8343434" cy="3499954"/>
          </a:xfrm>
        </p:grpSpPr>
        <p:cxnSp>
          <p:nvCxnSpPr>
            <p:cNvPr id="8" name="Straight Connector 7"/>
            <p:cNvCxnSpPr/>
            <p:nvPr userDrawn="1"/>
          </p:nvCxnSpPr>
          <p:spPr>
            <a:xfrm>
              <a:off x="1896150" y="1706137"/>
              <a:ext cx="6861622"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14338" y="5206088"/>
              <a:ext cx="8343434"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14338" y="1706137"/>
              <a:ext cx="0" cy="3489321"/>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8757772" y="1706134"/>
              <a:ext cx="0" cy="3489321"/>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338" y="1706134"/>
              <a:ext cx="440484"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txBox="1">
            <a:spLocks/>
          </p:cNvSpPr>
          <p:nvPr userDrawn="1"/>
        </p:nvSpPr>
        <p:spPr>
          <a:xfrm>
            <a:off x="11228750" y="6518679"/>
            <a:ext cx="471645" cy="36512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b="0" smtClean="0">
                <a:solidFill>
                  <a:schemeClr val="bg1"/>
                </a:solidFill>
              </a:rPr>
              <a:pPr/>
              <a:t>‹#›</a:t>
            </a:fld>
            <a:endParaRPr lang="en-US" b="0" dirty="0">
              <a:solidFill>
                <a:schemeClr val="bg1"/>
              </a:solidFill>
            </a:endParaRPr>
          </a:p>
        </p:txBody>
      </p:sp>
      <p:sp>
        <p:nvSpPr>
          <p:cNvPr id="14" name="Title 2"/>
          <p:cNvSpPr>
            <a:spLocks noGrp="1"/>
          </p:cNvSpPr>
          <p:nvPr>
            <p:ph type="title" hasCustomPrompt="1"/>
          </p:nvPr>
        </p:nvSpPr>
        <p:spPr bwMode="gray">
          <a:xfrm>
            <a:off x="532263" y="2680019"/>
            <a:ext cx="11068334" cy="1528187"/>
          </a:xfrm>
        </p:spPr>
        <p:txBody>
          <a:bodyPr/>
          <a:lstStyle>
            <a:lvl1pPr>
              <a:lnSpc>
                <a:spcPct val="100000"/>
              </a:lnSpc>
              <a:defRPr sz="5000">
                <a:solidFill>
                  <a:schemeClr val="tx1"/>
                </a:solidFill>
              </a:defRPr>
            </a:lvl1pPr>
          </a:lstStyle>
          <a:p>
            <a:r>
              <a:rPr lang="en-US" dirty="0"/>
              <a:t>SECTION TITLE</a:t>
            </a:r>
          </a:p>
        </p:txBody>
      </p:sp>
      <p:sp>
        <p:nvSpPr>
          <p:cNvPr id="17" name="Text Placeholder 7"/>
          <p:cNvSpPr>
            <a:spLocks noGrp="1"/>
          </p:cNvSpPr>
          <p:nvPr>
            <p:ph type="body" sz="quarter" idx="13" hasCustomPrompt="1"/>
          </p:nvPr>
        </p:nvSpPr>
        <p:spPr bwMode="gray">
          <a:xfrm>
            <a:off x="889088" y="1636852"/>
            <a:ext cx="1414885" cy="219243"/>
          </a:xfrm>
          <a:ln>
            <a:noFill/>
          </a:ln>
        </p:spPr>
        <p:txBody>
          <a:bodyPr anchor="ctr" anchorCtr="0"/>
          <a:lstStyle>
            <a:lvl1pPr algn="ctr">
              <a:buFontTx/>
              <a:buNone/>
              <a:defRPr sz="1200" b="1" i="0" baseline="0">
                <a:solidFill>
                  <a:schemeClr val="tx1"/>
                </a:solidFill>
                <a:latin typeface="Century Gothic" charset="0"/>
                <a:ea typeface="Century Gothic" charset="0"/>
                <a:cs typeface="Century Gothic" charset="0"/>
              </a:defRPr>
            </a:lvl1pPr>
          </a:lstStyle>
          <a:p>
            <a:pPr lvl="0"/>
            <a:r>
              <a:rPr lang="en-US" dirty="0"/>
              <a:t>Section 1.0</a:t>
            </a:r>
          </a:p>
        </p:txBody>
      </p:sp>
      <p:sp>
        <p:nvSpPr>
          <p:cNvPr id="15" name="Slide Number Placeholder 5">
            <a:extLst>
              <a:ext uri="{FF2B5EF4-FFF2-40B4-BE49-F238E27FC236}">
                <a16:creationId xmlns:a16="http://schemas.microsoft.com/office/drawing/2014/main" id="{7B2DB37D-5EE0-1F4C-8FDB-2169179F036D}"/>
              </a:ext>
            </a:extLst>
          </p:cNvPr>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8EC4198-BC34-B148-AE5D-B60C14016A4A}" type="slidenum">
              <a:rPr lang="en-US" sz="900" b="0" smtClean="0"/>
              <a:pPr algn="r"/>
              <a:t>‹#›</a:t>
            </a:fld>
            <a:endParaRPr lang="en-US" sz="900" b="0" dirty="0"/>
          </a:p>
        </p:txBody>
      </p:sp>
      <p:pic>
        <p:nvPicPr>
          <p:cNvPr id="18" name="Picture 17">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3054" y="6250918"/>
            <a:ext cx="1058255" cy="324254"/>
          </a:xfrm>
          <a:prstGeom prst="rect">
            <a:avLst/>
          </a:prstGeom>
        </p:spPr>
      </p:pic>
      <p:pic>
        <p:nvPicPr>
          <p:cNvPr id="19" name="Picture 18"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20" name="Picture 19"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8856343" y="6195974"/>
            <a:ext cx="693655" cy="37919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hem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2501" y="2652725"/>
            <a:ext cx="5066999" cy="1552551"/>
          </a:xfrm>
          <a:prstGeom prst="rect">
            <a:avLst/>
          </a:prstGeom>
        </p:spPr>
      </p:pic>
      <p:grpSp>
        <p:nvGrpSpPr>
          <p:cNvPr id="11" name="Group 10">
            <a:extLst>
              <a:ext uri="{FF2B5EF4-FFF2-40B4-BE49-F238E27FC236}">
                <a16:creationId xmlns:a16="http://schemas.microsoft.com/office/drawing/2014/main" id="{49CBC580-6F5A-3646-AF96-D30BC9776C42}"/>
              </a:ext>
            </a:extLst>
          </p:cNvPr>
          <p:cNvGrpSpPr/>
          <p:nvPr userDrawn="1"/>
        </p:nvGrpSpPr>
        <p:grpSpPr>
          <a:xfrm flipH="1" flipV="1">
            <a:off x="243461" y="249190"/>
            <a:ext cx="11705077" cy="6110235"/>
            <a:chOff x="414338" y="1760654"/>
            <a:chExt cx="8343434" cy="3434804"/>
          </a:xfrm>
        </p:grpSpPr>
        <p:cxnSp>
          <p:nvCxnSpPr>
            <p:cNvPr id="14" name="Straight Connector 13">
              <a:extLst>
                <a:ext uri="{FF2B5EF4-FFF2-40B4-BE49-F238E27FC236}">
                  <a16:creationId xmlns:a16="http://schemas.microsoft.com/office/drawing/2014/main" id="{A27EDCCF-CFDB-F44D-9C11-46D873EE5BA9}"/>
                </a:ext>
              </a:extLst>
            </p:cNvPr>
            <p:cNvCxnSpPr>
              <a:cxnSpLocks/>
            </p:cNvCxnSpPr>
            <p:nvPr userDrawn="1"/>
          </p:nvCxnSpPr>
          <p:spPr>
            <a:xfrm flipV="1">
              <a:off x="3702519" y="1760658"/>
              <a:ext cx="50552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433825-D399-2A46-8D4B-670BEAA32E9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412C24-662F-1846-96AE-3370BD42D3A0}"/>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2FB2B2-A59C-DB48-8C61-47C123A5E6F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73C626-6E19-A54E-9CEB-2AFF5A37690B}"/>
                </a:ext>
              </a:extLst>
            </p:cNvPr>
            <p:cNvCxnSpPr/>
            <p:nvPr userDrawn="1"/>
          </p:nvCxnSpPr>
          <p:spPr>
            <a:xfrm flipV="1">
              <a:off x="418572" y="1760654"/>
              <a:ext cx="34908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3054" y="6250918"/>
            <a:ext cx="1058255" cy="324254"/>
          </a:xfrm>
          <a:prstGeom prst="rect">
            <a:avLst/>
          </a:prstGeom>
        </p:spPr>
      </p:pic>
      <p:pic>
        <p:nvPicPr>
          <p:cNvPr id="27" name="Picture 26"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28" name="Picture 27"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8856343" y="6195974"/>
            <a:ext cx="693655" cy="379198"/>
          </a:xfrm>
          <a:prstGeom prst="rect">
            <a:avLst/>
          </a:prstGeom>
        </p:spPr>
      </p:pic>
    </p:spTree>
    <p:extLst>
      <p:ext uri="{BB962C8B-B14F-4D97-AF65-F5344CB8AC3E}">
        <p14:creationId xmlns:p14="http://schemas.microsoft.com/office/powerpoint/2010/main" val="8886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Text Placeholder 22"/>
          <p:cNvSpPr>
            <a:spLocks noGrp="1"/>
          </p:cNvSpPr>
          <p:nvPr>
            <p:ph type="body" sz="quarter" idx="12" hasCustomPrompt="1"/>
          </p:nvPr>
        </p:nvSpPr>
        <p:spPr bwMode="gray">
          <a:xfrm>
            <a:off x="676655" y="3590903"/>
            <a:ext cx="10731663" cy="495300"/>
          </a:xfrm>
          <a:prstGeom prst="rect">
            <a:avLst/>
          </a:prstGeom>
        </p:spPr>
        <p:txBody>
          <a:bodyPr>
            <a:noAutofit/>
          </a:bodyPr>
          <a:lstStyle>
            <a:lvl1pPr>
              <a:spcBef>
                <a:spcPts val="300"/>
              </a:spcBef>
              <a:spcAft>
                <a:spcPts val="600"/>
              </a:spcAft>
              <a:buFontTx/>
              <a:buNone/>
              <a:defRPr sz="2000" baseline="0">
                <a:solidFill>
                  <a:schemeClr val="tx1"/>
                </a:solidFill>
              </a:defRPr>
            </a:lvl1pPr>
          </a:lstStyle>
          <a:p>
            <a:pPr lvl="0"/>
            <a:r>
              <a:rPr lang="en-US" dirty="0"/>
              <a:t>The sub-headline would go here </a:t>
            </a:r>
          </a:p>
        </p:txBody>
      </p:sp>
      <p:sp>
        <p:nvSpPr>
          <p:cNvPr id="25" name="Text Placeholder 7"/>
          <p:cNvSpPr>
            <a:spLocks noGrp="1"/>
          </p:cNvSpPr>
          <p:nvPr>
            <p:ph type="body" sz="quarter" idx="13" hasCustomPrompt="1"/>
          </p:nvPr>
        </p:nvSpPr>
        <p:spPr bwMode="gray">
          <a:xfrm>
            <a:off x="889193" y="5226009"/>
            <a:ext cx="1562181" cy="203200"/>
          </a:xfrm>
          <a:prstGeom prst="rect">
            <a:avLst/>
          </a:prstGeom>
          <a:ln>
            <a:noFill/>
          </a:ln>
        </p:spPr>
        <p:txBody>
          <a:bodyPr anchor="ctr" anchorCtr="0"/>
          <a:lstStyle>
            <a:lvl1pPr algn="ctr">
              <a:buFontTx/>
              <a:buNone/>
              <a:defRPr sz="1200" b="1" i="0" baseline="0">
                <a:solidFill>
                  <a:schemeClr val="tx1"/>
                </a:solidFill>
                <a:latin typeface="Century Gothic" charset="0"/>
                <a:ea typeface="Century Gothic" charset="0"/>
                <a:cs typeface="Century Gothic" charset="0"/>
              </a:defRPr>
            </a:lvl1pPr>
          </a:lstStyle>
          <a:p>
            <a:pPr lvl="0"/>
            <a:r>
              <a:rPr lang="en-US" dirty="0"/>
              <a:t>MM.DD.YYYY</a:t>
            </a:r>
          </a:p>
        </p:txBody>
      </p:sp>
      <p:sp>
        <p:nvSpPr>
          <p:cNvPr id="26" name="Title 1"/>
          <p:cNvSpPr>
            <a:spLocks noGrp="1"/>
          </p:cNvSpPr>
          <p:nvPr>
            <p:ph type="title" hasCustomPrompt="1"/>
          </p:nvPr>
        </p:nvSpPr>
        <p:spPr bwMode="gray">
          <a:xfrm>
            <a:off x="689652" y="1998290"/>
            <a:ext cx="10718215" cy="1468861"/>
          </a:xfrm>
        </p:spPr>
        <p:txBody>
          <a:bodyPr/>
          <a:lstStyle>
            <a:lvl1pPr>
              <a:defRPr sz="5000" cap="all" baseline="0">
                <a:solidFill>
                  <a:schemeClr val="tx1"/>
                </a:solidFill>
              </a:defRPr>
            </a:lvl1pPr>
          </a:lstStyle>
          <a:p>
            <a:pPr lvl="0"/>
            <a:r>
              <a:rPr lang="en-US" dirty="0"/>
              <a:t>This Is The Title Of The Presentation</a:t>
            </a:r>
          </a:p>
        </p:txBody>
      </p:sp>
      <p:cxnSp>
        <p:nvCxnSpPr>
          <p:cNvPr id="27" name="Straight Connector 26"/>
          <p:cNvCxnSpPr/>
          <p:nvPr userDrawn="1"/>
        </p:nvCxnSpPr>
        <p:spPr>
          <a:xfrm>
            <a:off x="2496802" y="5324763"/>
            <a:ext cx="9445796" cy="30907"/>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255857" y="5329454"/>
            <a:ext cx="611031"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243462" y="249189"/>
            <a:ext cx="11699136" cy="5"/>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243461" y="249189"/>
            <a:ext cx="11705077" cy="5106481"/>
            <a:chOff x="243461" y="249189"/>
            <a:chExt cx="11705077" cy="6207217"/>
          </a:xfrm>
        </p:grpSpPr>
        <p:cxnSp>
          <p:nvCxnSpPr>
            <p:cNvPr id="15" name="Straight Connector 14"/>
            <p:cNvCxnSpPr/>
            <p:nvPr userDrawn="1"/>
          </p:nvCxnSpPr>
          <p:spPr>
            <a:xfrm>
              <a:off x="11948538" y="249189"/>
              <a:ext cx="0" cy="6207217"/>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43461" y="249194"/>
              <a:ext cx="1" cy="616964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0094" y="6061405"/>
            <a:ext cx="1058255" cy="324254"/>
          </a:xfrm>
          <a:prstGeom prst="rect">
            <a:avLst/>
          </a:prstGeom>
        </p:spPr>
      </p:pic>
      <p:pic>
        <p:nvPicPr>
          <p:cNvPr id="18" name="Picture 17"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3007" y="6061405"/>
            <a:ext cx="1515746" cy="231608"/>
          </a:xfrm>
          <a:prstGeom prst="rect">
            <a:avLst/>
          </a:prstGeom>
        </p:spPr>
      </p:pic>
      <p:pic>
        <p:nvPicPr>
          <p:cNvPr id="19" name="Picture 18"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9303383" y="6006461"/>
            <a:ext cx="693655" cy="379198"/>
          </a:xfrm>
          <a:prstGeom prst="rect">
            <a:avLst/>
          </a:prstGeom>
        </p:spPr>
      </p:pic>
    </p:spTree>
    <p:extLst>
      <p:ext uri="{BB962C8B-B14F-4D97-AF65-F5344CB8AC3E}">
        <p14:creationId xmlns:p14="http://schemas.microsoft.com/office/powerpoint/2010/main" val="103694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26720" y="1825625"/>
            <a:ext cx="11338559" cy="42903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grpSp>
        <p:nvGrpSpPr>
          <p:cNvPr id="13" name="Group 12">
            <a:extLst>
              <a:ext uri="{FF2B5EF4-FFF2-40B4-BE49-F238E27FC236}">
                <a16:creationId xmlns:a16="http://schemas.microsoft.com/office/drawing/2014/main" id="{49CBC580-6F5A-3646-AF96-D30BC9776C42}"/>
              </a:ext>
            </a:extLst>
          </p:cNvPr>
          <p:cNvGrpSpPr/>
          <p:nvPr userDrawn="1"/>
        </p:nvGrpSpPr>
        <p:grpSpPr>
          <a:xfrm flipH="1" flipV="1">
            <a:off x="243461" y="249190"/>
            <a:ext cx="11705077" cy="6110235"/>
            <a:chOff x="414338" y="1760654"/>
            <a:chExt cx="8343434" cy="3434804"/>
          </a:xfrm>
        </p:grpSpPr>
        <p:cxnSp>
          <p:nvCxnSpPr>
            <p:cNvPr id="14" name="Straight Connector 13">
              <a:extLst>
                <a:ext uri="{FF2B5EF4-FFF2-40B4-BE49-F238E27FC236}">
                  <a16:creationId xmlns:a16="http://schemas.microsoft.com/office/drawing/2014/main" id="{A27EDCCF-CFDB-F44D-9C11-46D873EE5BA9}"/>
                </a:ext>
              </a:extLst>
            </p:cNvPr>
            <p:cNvCxnSpPr>
              <a:cxnSpLocks/>
            </p:cNvCxnSpPr>
            <p:nvPr userDrawn="1"/>
          </p:nvCxnSpPr>
          <p:spPr>
            <a:xfrm flipV="1">
              <a:off x="3702519" y="1760658"/>
              <a:ext cx="50552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433825-D399-2A46-8D4B-670BEAA32E9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412C24-662F-1846-96AE-3370BD42D3A0}"/>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2FB2B2-A59C-DB48-8C61-47C123A5E6F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73C626-6E19-A54E-9CEB-2AFF5A37690B}"/>
                </a:ext>
              </a:extLst>
            </p:cNvPr>
            <p:cNvCxnSpPr/>
            <p:nvPr userDrawn="1"/>
          </p:nvCxnSpPr>
          <p:spPr>
            <a:xfrm flipV="1">
              <a:off x="418572" y="1760654"/>
              <a:ext cx="34908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7" name="Slide Number Placeholder 5">
            <a:extLst>
              <a:ext uri="{FF2B5EF4-FFF2-40B4-BE49-F238E27FC236}">
                <a16:creationId xmlns:a16="http://schemas.microsoft.com/office/drawing/2014/main" id="{2B72BF7A-2B1E-CA49-8505-970BA71201B3}"/>
              </a:ext>
            </a:extLst>
          </p:cNvPr>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pic>
        <p:nvPicPr>
          <p:cNvPr id="16" name="Picture 15">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3054" y="6250918"/>
            <a:ext cx="1058255" cy="324254"/>
          </a:xfrm>
          <a:prstGeom prst="rect">
            <a:avLst/>
          </a:prstGeom>
        </p:spPr>
      </p:pic>
      <p:pic>
        <p:nvPicPr>
          <p:cNvPr id="18" name="Picture 17"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19" name="Picture 18"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8856343" y="6195974"/>
            <a:ext cx="693655" cy="379198"/>
          </a:xfrm>
          <a:prstGeom prst="rect">
            <a:avLst/>
          </a:prstGeom>
        </p:spPr>
      </p:pic>
    </p:spTree>
    <p:extLst>
      <p:ext uri="{BB962C8B-B14F-4D97-AF65-F5344CB8AC3E}">
        <p14:creationId xmlns:p14="http://schemas.microsoft.com/office/powerpoint/2010/main" val="77130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14"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grpSp>
        <p:nvGrpSpPr>
          <p:cNvPr id="16" name="Group 15">
            <a:extLst>
              <a:ext uri="{FF2B5EF4-FFF2-40B4-BE49-F238E27FC236}">
                <a16:creationId xmlns:a16="http://schemas.microsoft.com/office/drawing/2014/main" id="{49CBC580-6F5A-3646-AF96-D30BC9776C42}"/>
              </a:ext>
            </a:extLst>
          </p:cNvPr>
          <p:cNvGrpSpPr/>
          <p:nvPr userDrawn="1"/>
        </p:nvGrpSpPr>
        <p:grpSpPr>
          <a:xfrm flipH="1" flipV="1">
            <a:off x="243461" y="249190"/>
            <a:ext cx="11705077" cy="6110235"/>
            <a:chOff x="414338" y="1760654"/>
            <a:chExt cx="8343434" cy="3434804"/>
          </a:xfrm>
        </p:grpSpPr>
        <p:cxnSp>
          <p:nvCxnSpPr>
            <p:cNvPr id="17" name="Straight Connector 16">
              <a:extLst>
                <a:ext uri="{FF2B5EF4-FFF2-40B4-BE49-F238E27FC236}">
                  <a16:creationId xmlns:a16="http://schemas.microsoft.com/office/drawing/2014/main" id="{A27EDCCF-CFDB-F44D-9C11-46D873EE5BA9}"/>
                </a:ext>
              </a:extLst>
            </p:cNvPr>
            <p:cNvCxnSpPr>
              <a:cxnSpLocks/>
            </p:cNvCxnSpPr>
            <p:nvPr userDrawn="1"/>
          </p:nvCxnSpPr>
          <p:spPr>
            <a:xfrm flipV="1">
              <a:off x="3702519" y="1760658"/>
              <a:ext cx="50552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433825-D399-2A46-8D4B-670BEAA32E9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412C24-662F-1846-96AE-3370BD42D3A0}"/>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2FB2B2-A59C-DB48-8C61-47C123A5E6F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73C626-6E19-A54E-9CEB-2AFF5A37690B}"/>
                </a:ext>
              </a:extLst>
            </p:cNvPr>
            <p:cNvCxnSpPr/>
            <p:nvPr userDrawn="1"/>
          </p:nvCxnSpPr>
          <p:spPr>
            <a:xfrm flipV="1">
              <a:off x="418572" y="1760654"/>
              <a:ext cx="34908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3054" y="6250918"/>
            <a:ext cx="1058255" cy="324254"/>
          </a:xfrm>
          <a:prstGeom prst="rect">
            <a:avLst/>
          </a:prstGeom>
        </p:spPr>
      </p:pic>
      <p:pic>
        <p:nvPicPr>
          <p:cNvPr id="27" name="Picture 26"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28" name="Picture 27"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8856343" y="6195974"/>
            <a:ext cx="693655" cy="37919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Content Slide+Bullets">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endParaRPr lang="en-US" dirty="0"/>
          </a:p>
        </p:txBody>
      </p:sp>
      <p:sp>
        <p:nvSpPr>
          <p:cNvPr id="3" name="Content Placeholder 2"/>
          <p:cNvSpPr>
            <a:spLocks noGrp="1"/>
          </p:cNvSpPr>
          <p:nvPr>
            <p:ph idx="1" hasCustomPrompt="1"/>
          </p:nvPr>
        </p:nvSpPr>
        <p:spPr>
          <a:xfrm>
            <a:off x="426720" y="1825624"/>
            <a:ext cx="11338559" cy="4306824"/>
          </a:xfrm>
        </p:spPr>
        <p:txBody>
          <a:bodyPr/>
          <a:lstStyle>
            <a:lvl1pPr marL="285750" indent="-285750">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Bullet 1</a:t>
            </a:r>
          </a:p>
          <a:p>
            <a:pPr lvl="1"/>
            <a:r>
              <a:rPr lang="en-US" dirty="0"/>
              <a:t>Bullet 2</a:t>
            </a:r>
          </a:p>
          <a:p>
            <a:pPr lvl="2"/>
            <a:r>
              <a:rPr lang="en-US" dirty="0"/>
              <a:t>Bullet 3</a:t>
            </a:r>
          </a:p>
          <a:p>
            <a:pPr lvl="3"/>
            <a:r>
              <a:rPr lang="en-US" dirty="0"/>
              <a:t>Bullet 4</a:t>
            </a:r>
          </a:p>
          <a:p>
            <a:pPr lvl="4"/>
            <a:r>
              <a:rPr lang="en-US" dirty="0"/>
              <a:t>Bullet 5</a:t>
            </a:r>
          </a:p>
        </p:txBody>
      </p:sp>
      <p:sp>
        <p:nvSpPr>
          <p:cNvPr id="14"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grpSp>
        <p:nvGrpSpPr>
          <p:cNvPr id="16" name="Group 15">
            <a:extLst>
              <a:ext uri="{FF2B5EF4-FFF2-40B4-BE49-F238E27FC236}">
                <a16:creationId xmlns:a16="http://schemas.microsoft.com/office/drawing/2014/main" id="{49CBC580-6F5A-3646-AF96-D30BC9776C42}"/>
              </a:ext>
            </a:extLst>
          </p:cNvPr>
          <p:cNvGrpSpPr/>
          <p:nvPr userDrawn="1"/>
        </p:nvGrpSpPr>
        <p:grpSpPr>
          <a:xfrm flipH="1" flipV="1">
            <a:off x="243461" y="249190"/>
            <a:ext cx="11705077" cy="6110235"/>
            <a:chOff x="414338" y="1760654"/>
            <a:chExt cx="8343434" cy="3434804"/>
          </a:xfrm>
        </p:grpSpPr>
        <p:cxnSp>
          <p:nvCxnSpPr>
            <p:cNvPr id="17" name="Straight Connector 16">
              <a:extLst>
                <a:ext uri="{FF2B5EF4-FFF2-40B4-BE49-F238E27FC236}">
                  <a16:creationId xmlns:a16="http://schemas.microsoft.com/office/drawing/2014/main" id="{A27EDCCF-CFDB-F44D-9C11-46D873EE5BA9}"/>
                </a:ext>
              </a:extLst>
            </p:cNvPr>
            <p:cNvCxnSpPr>
              <a:cxnSpLocks/>
            </p:cNvCxnSpPr>
            <p:nvPr userDrawn="1"/>
          </p:nvCxnSpPr>
          <p:spPr>
            <a:xfrm flipV="1">
              <a:off x="3702519" y="1760658"/>
              <a:ext cx="50552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433825-D399-2A46-8D4B-670BEAA32E9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412C24-662F-1846-96AE-3370BD42D3A0}"/>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2FB2B2-A59C-DB48-8C61-47C123A5E6F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73C626-6E19-A54E-9CEB-2AFF5A37690B}"/>
                </a:ext>
              </a:extLst>
            </p:cNvPr>
            <p:cNvCxnSpPr/>
            <p:nvPr userDrawn="1"/>
          </p:nvCxnSpPr>
          <p:spPr>
            <a:xfrm flipV="1">
              <a:off x="418572" y="1760654"/>
              <a:ext cx="34908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3054" y="6250918"/>
            <a:ext cx="1058255" cy="324254"/>
          </a:xfrm>
          <a:prstGeom prst="rect">
            <a:avLst/>
          </a:prstGeom>
        </p:spPr>
      </p:pic>
      <p:pic>
        <p:nvPicPr>
          <p:cNvPr id="28" name="Picture 27"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29" name="Picture 28"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8856343" y="6195974"/>
            <a:ext cx="693655" cy="37919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4"/>
            <a:ext cx="5414210" cy="430682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6890" y="1825624"/>
            <a:ext cx="5428388" cy="4306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sp>
        <p:nvSpPr>
          <p:cNvPr id="19"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grpSp>
        <p:nvGrpSpPr>
          <p:cNvPr id="18" name="Group 17">
            <a:extLst>
              <a:ext uri="{FF2B5EF4-FFF2-40B4-BE49-F238E27FC236}">
                <a16:creationId xmlns:a16="http://schemas.microsoft.com/office/drawing/2014/main" id="{49CBC580-6F5A-3646-AF96-D30BC9776C42}"/>
              </a:ext>
            </a:extLst>
          </p:cNvPr>
          <p:cNvGrpSpPr/>
          <p:nvPr userDrawn="1"/>
        </p:nvGrpSpPr>
        <p:grpSpPr>
          <a:xfrm flipH="1" flipV="1">
            <a:off x="243461" y="249190"/>
            <a:ext cx="11705077" cy="6110235"/>
            <a:chOff x="414338" y="1760654"/>
            <a:chExt cx="8343434" cy="3434804"/>
          </a:xfrm>
        </p:grpSpPr>
        <p:cxnSp>
          <p:nvCxnSpPr>
            <p:cNvPr id="20" name="Straight Connector 19">
              <a:extLst>
                <a:ext uri="{FF2B5EF4-FFF2-40B4-BE49-F238E27FC236}">
                  <a16:creationId xmlns:a16="http://schemas.microsoft.com/office/drawing/2014/main" id="{A27EDCCF-CFDB-F44D-9C11-46D873EE5BA9}"/>
                </a:ext>
              </a:extLst>
            </p:cNvPr>
            <p:cNvCxnSpPr>
              <a:cxnSpLocks/>
            </p:cNvCxnSpPr>
            <p:nvPr userDrawn="1"/>
          </p:nvCxnSpPr>
          <p:spPr>
            <a:xfrm flipV="1">
              <a:off x="3702519" y="1760658"/>
              <a:ext cx="50552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433825-D399-2A46-8D4B-670BEAA32E9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412C24-662F-1846-96AE-3370BD42D3A0}"/>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2FB2B2-A59C-DB48-8C61-47C123A5E6F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573C626-6E19-A54E-9CEB-2AFF5A37690B}"/>
                </a:ext>
              </a:extLst>
            </p:cNvPr>
            <p:cNvCxnSpPr/>
            <p:nvPr userDrawn="1"/>
          </p:nvCxnSpPr>
          <p:spPr>
            <a:xfrm flipV="1">
              <a:off x="418572" y="1760654"/>
              <a:ext cx="34908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3054" y="6250918"/>
            <a:ext cx="1058255" cy="324254"/>
          </a:xfrm>
          <a:prstGeom prst="rect">
            <a:avLst/>
          </a:prstGeom>
        </p:spPr>
      </p:pic>
      <p:pic>
        <p:nvPicPr>
          <p:cNvPr id="30" name="Picture 29"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31" name="Picture 30"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8856343" y="6195974"/>
            <a:ext cx="693655" cy="379198"/>
          </a:xfrm>
          <a:prstGeom prst="rect">
            <a:avLst/>
          </a:prstGeom>
        </p:spPr>
      </p:pic>
    </p:spTree>
    <p:extLst>
      <p:ext uri="{BB962C8B-B14F-4D97-AF65-F5344CB8AC3E}">
        <p14:creationId xmlns:p14="http://schemas.microsoft.com/office/powerpoint/2010/main" val="118408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Square Graphic">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sp>
        <p:nvSpPr>
          <p:cNvPr id="19"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5" name="Picture Placeholder 4"/>
          <p:cNvSpPr>
            <a:spLocks noGrp="1"/>
          </p:cNvSpPr>
          <p:nvPr>
            <p:ph type="pic" sz="quarter" idx="10" hasCustomPrompt="1"/>
          </p:nvPr>
        </p:nvSpPr>
        <p:spPr>
          <a:xfrm>
            <a:off x="6336890" y="1825625"/>
            <a:ext cx="5428072" cy="4309343"/>
          </a:xfrm>
        </p:spPr>
        <p:txBody>
          <a:bodyPr/>
          <a:lstStyle/>
          <a:p>
            <a:r>
              <a:rPr lang="en-US" dirty="0"/>
              <a:t>Insert Graphic</a:t>
            </a:r>
          </a:p>
        </p:txBody>
      </p:sp>
      <p:sp>
        <p:nvSpPr>
          <p:cNvPr id="13" name="Content Placeholder 2"/>
          <p:cNvSpPr>
            <a:spLocks noGrp="1"/>
          </p:cNvSpPr>
          <p:nvPr>
            <p:ph sz="half" idx="1"/>
          </p:nvPr>
        </p:nvSpPr>
        <p:spPr>
          <a:xfrm>
            <a:off x="426720" y="1825625"/>
            <a:ext cx="5414210" cy="43093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grpSp>
        <p:nvGrpSpPr>
          <p:cNvPr id="24" name="Group 23">
            <a:extLst>
              <a:ext uri="{FF2B5EF4-FFF2-40B4-BE49-F238E27FC236}">
                <a16:creationId xmlns:a16="http://schemas.microsoft.com/office/drawing/2014/main" id="{49CBC580-6F5A-3646-AF96-D30BC9776C42}"/>
              </a:ext>
            </a:extLst>
          </p:cNvPr>
          <p:cNvGrpSpPr/>
          <p:nvPr userDrawn="1"/>
        </p:nvGrpSpPr>
        <p:grpSpPr>
          <a:xfrm flipH="1" flipV="1">
            <a:off x="243461" y="249190"/>
            <a:ext cx="11705077" cy="6110235"/>
            <a:chOff x="414338" y="1760654"/>
            <a:chExt cx="8343434" cy="3434804"/>
          </a:xfrm>
        </p:grpSpPr>
        <p:cxnSp>
          <p:nvCxnSpPr>
            <p:cNvPr id="25" name="Straight Connector 24">
              <a:extLst>
                <a:ext uri="{FF2B5EF4-FFF2-40B4-BE49-F238E27FC236}">
                  <a16:creationId xmlns:a16="http://schemas.microsoft.com/office/drawing/2014/main" id="{A27EDCCF-CFDB-F44D-9C11-46D873EE5BA9}"/>
                </a:ext>
              </a:extLst>
            </p:cNvPr>
            <p:cNvCxnSpPr>
              <a:cxnSpLocks/>
            </p:cNvCxnSpPr>
            <p:nvPr userDrawn="1"/>
          </p:nvCxnSpPr>
          <p:spPr>
            <a:xfrm flipV="1">
              <a:off x="3702519" y="1760658"/>
              <a:ext cx="50552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433825-D399-2A46-8D4B-670BEAA32E9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3412C24-662F-1846-96AE-3370BD42D3A0}"/>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2FB2B2-A59C-DB48-8C61-47C123A5E6F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73C626-6E19-A54E-9CEB-2AFF5A37690B}"/>
                </a:ext>
              </a:extLst>
            </p:cNvPr>
            <p:cNvCxnSpPr/>
            <p:nvPr userDrawn="1"/>
          </p:nvCxnSpPr>
          <p:spPr>
            <a:xfrm flipV="1">
              <a:off x="418572" y="1760654"/>
              <a:ext cx="34908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3054" y="6250918"/>
            <a:ext cx="1058255" cy="324254"/>
          </a:xfrm>
          <a:prstGeom prst="rect">
            <a:avLst/>
          </a:prstGeom>
        </p:spPr>
      </p:pic>
      <p:pic>
        <p:nvPicPr>
          <p:cNvPr id="31" name="Picture 30"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32" name="Picture 31"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8856343" y="6195974"/>
            <a:ext cx="693655" cy="37919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Vertical Graphic">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1" y="1825625"/>
            <a:ext cx="6569501" cy="4306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levelzz</a:t>
            </a:r>
            <a:endParaRPr lang="en-US" dirty="0"/>
          </a:p>
        </p:txBody>
      </p:sp>
      <p:sp>
        <p:nvSpPr>
          <p:cNvPr id="16" name="Slide Number Placeholder 5"/>
          <p:cNvSpPr txBox="1">
            <a:spLocks/>
          </p:cNvSpPr>
          <p:nvPr userDrawn="1"/>
        </p:nvSpPr>
        <p:spPr>
          <a:xfrm>
            <a:off x="11567160"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sp>
        <p:nvSpPr>
          <p:cNvPr id="19" name="Title 1"/>
          <p:cNvSpPr>
            <a:spLocks noGrp="1"/>
          </p:cNvSpPr>
          <p:nvPr>
            <p:ph type="title"/>
          </p:nvPr>
        </p:nvSpPr>
        <p:spPr>
          <a:xfrm>
            <a:off x="426721" y="365129"/>
            <a:ext cx="6583680" cy="1325563"/>
          </a:xfrm>
        </p:spPr>
        <p:txBody>
          <a:bodyPr/>
          <a:lstStyle>
            <a:lvl1pPr>
              <a:defRPr>
                <a:solidFill>
                  <a:schemeClr val="tx1"/>
                </a:solidFill>
              </a:defRPr>
            </a:lvl1pPr>
          </a:lstStyle>
          <a:p>
            <a:r>
              <a:rPr lang="en-US" dirty="0"/>
              <a:t>Click to edit Master title style</a:t>
            </a:r>
          </a:p>
        </p:txBody>
      </p:sp>
      <p:sp>
        <p:nvSpPr>
          <p:cNvPr id="5" name="Picture Placeholder 4"/>
          <p:cNvSpPr>
            <a:spLocks noGrp="1"/>
          </p:cNvSpPr>
          <p:nvPr>
            <p:ph type="pic" sz="quarter" idx="10" hasCustomPrompt="1"/>
          </p:nvPr>
        </p:nvSpPr>
        <p:spPr>
          <a:xfrm>
            <a:off x="7315200" y="365129"/>
            <a:ext cx="4449762" cy="5767300"/>
          </a:xfrm>
        </p:spPr>
        <p:txBody>
          <a:bodyPr/>
          <a:lstStyle/>
          <a:p>
            <a:r>
              <a:rPr lang="en-US" dirty="0"/>
              <a:t>Insert Graphic</a:t>
            </a:r>
          </a:p>
        </p:txBody>
      </p:sp>
      <p:grpSp>
        <p:nvGrpSpPr>
          <p:cNvPr id="23" name="Group 22">
            <a:extLst>
              <a:ext uri="{FF2B5EF4-FFF2-40B4-BE49-F238E27FC236}">
                <a16:creationId xmlns:a16="http://schemas.microsoft.com/office/drawing/2014/main" id="{49CBC580-6F5A-3646-AF96-D30BC9776C42}"/>
              </a:ext>
            </a:extLst>
          </p:cNvPr>
          <p:cNvGrpSpPr/>
          <p:nvPr userDrawn="1"/>
        </p:nvGrpSpPr>
        <p:grpSpPr>
          <a:xfrm flipH="1" flipV="1">
            <a:off x="243461" y="249190"/>
            <a:ext cx="11705077" cy="6110235"/>
            <a:chOff x="414338" y="1760654"/>
            <a:chExt cx="8343434" cy="3434804"/>
          </a:xfrm>
        </p:grpSpPr>
        <p:cxnSp>
          <p:nvCxnSpPr>
            <p:cNvPr id="24" name="Straight Connector 23">
              <a:extLst>
                <a:ext uri="{FF2B5EF4-FFF2-40B4-BE49-F238E27FC236}">
                  <a16:creationId xmlns:a16="http://schemas.microsoft.com/office/drawing/2014/main" id="{A27EDCCF-CFDB-F44D-9C11-46D873EE5BA9}"/>
                </a:ext>
              </a:extLst>
            </p:cNvPr>
            <p:cNvCxnSpPr>
              <a:cxnSpLocks/>
            </p:cNvCxnSpPr>
            <p:nvPr userDrawn="1"/>
          </p:nvCxnSpPr>
          <p:spPr>
            <a:xfrm flipV="1">
              <a:off x="3702519" y="1760658"/>
              <a:ext cx="50552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433825-D399-2A46-8D4B-670BEAA32E9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412C24-662F-1846-96AE-3370BD42D3A0}"/>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2FB2B2-A59C-DB48-8C61-47C123A5E6F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3C626-6E19-A54E-9CEB-2AFF5A37690B}"/>
                </a:ext>
              </a:extLst>
            </p:cNvPr>
            <p:cNvCxnSpPr/>
            <p:nvPr userDrawn="1"/>
          </p:nvCxnSpPr>
          <p:spPr>
            <a:xfrm flipV="1">
              <a:off x="418572" y="1760654"/>
              <a:ext cx="34908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3054" y="6250918"/>
            <a:ext cx="1058255" cy="324254"/>
          </a:xfrm>
          <a:prstGeom prst="rect">
            <a:avLst/>
          </a:prstGeom>
        </p:spPr>
      </p:pic>
      <p:pic>
        <p:nvPicPr>
          <p:cNvPr id="30" name="Picture 29" descr="wordmark transp smal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31" name="Picture 30"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4"/>
          <a:stretch>
            <a:fillRect/>
          </a:stretch>
        </p:blipFill>
        <p:spPr>
          <a:xfrm>
            <a:off x="8856343" y="6195974"/>
            <a:ext cx="693655" cy="37919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lumMod val="75000"/>
          </a:schemeClr>
        </a:solid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bwMode="gray">
          <a:xfrm>
            <a:off x="532263" y="2680019"/>
            <a:ext cx="11068334" cy="1528187"/>
          </a:xfrm>
        </p:spPr>
        <p:txBody>
          <a:bodyPr/>
          <a:lstStyle>
            <a:lvl1pPr>
              <a:lnSpc>
                <a:spcPct val="100000"/>
              </a:lnSpc>
              <a:defRPr sz="5000">
                <a:solidFill>
                  <a:schemeClr val="bg1"/>
                </a:solidFill>
              </a:defRPr>
            </a:lvl1pPr>
          </a:lstStyle>
          <a:p>
            <a:r>
              <a:rPr lang="en-US" dirty="0"/>
              <a:t>SECTION TITLE</a:t>
            </a:r>
          </a:p>
        </p:txBody>
      </p:sp>
      <p:sp>
        <p:nvSpPr>
          <p:cNvPr id="17" name="Text Placeholder 7"/>
          <p:cNvSpPr>
            <a:spLocks noGrp="1"/>
          </p:cNvSpPr>
          <p:nvPr>
            <p:ph type="body" sz="quarter" idx="13" hasCustomPrompt="1"/>
          </p:nvPr>
        </p:nvSpPr>
        <p:spPr bwMode="gray">
          <a:xfrm>
            <a:off x="889088" y="1636852"/>
            <a:ext cx="1414885" cy="219243"/>
          </a:xfrm>
          <a:ln>
            <a:noFill/>
          </a:ln>
        </p:spPr>
        <p:txBody>
          <a:bodyPr anchor="ctr" anchorCtr="0"/>
          <a:lstStyle>
            <a:lvl1pPr algn="ctr">
              <a:buFontTx/>
              <a:buNone/>
              <a:defRPr sz="1200" b="1" i="0" baseline="0">
                <a:solidFill>
                  <a:schemeClr val="bg1"/>
                </a:solidFill>
                <a:latin typeface="Century Gothic" charset="0"/>
                <a:ea typeface="Century Gothic" charset="0"/>
                <a:cs typeface="Century Gothic" charset="0"/>
              </a:defRPr>
            </a:lvl1pPr>
          </a:lstStyle>
          <a:p>
            <a:pPr lvl="0"/>
            <a:r>
              <a:rPr lang="en-US" dirty="0"/>
              <a:t>Section 1.0</a:t>
            </a:r>
          </a:p>
        </p:txBody>
      </p:sp>
      <p:sp>
        <p:nvSpPr>
          <p:cNvPr id="20" name="TextBox 19">
            <a:extLst>
              <a:ext uri="{FF2B5EF4-FFF2-40B4-BE49-F238E27FC236}">
                <a16:creationId xmlns:a16="http://schemas.microsoft.com/office/drawing/2014/main" id="{D13448CD-E08B-AA49-B411-5441D7E752E9}"/>
              </a:ext>
            </a:extLst>
          </p:cNvPr>
          <p:cNvSpPr txBox="1"/>
          <p:nvPr userDrawn="1"/>
        </p:nvSpPr>
        <p:spPr>
          <a:xfrm>
            <a:off x="164163" y="6494812"/>
            <a:ext cx="5957859" cy="215444"/>
          </a:xfrm>
          <a:prstGeom prst="rect">
            <a:avLst/>
          </a:prstGeom>
          <a:noFill/>
        </p:spPr>
        <p:txBody>
          <a:bodyPr wrap="square" rtlCol="0">
            <a:spAutoFit/>
          </a:bodyPr>
          <a:lstStyle/>
          <a:p>
            <a:r>
              <a:rPr lang="en-US" sz="800" kern="1200" dirty="0">
                <a:solidFill>
                  <a:schemeClr val="bg1"/>
                </a:solidFill>
                <a:effectLst/>
                <a:latin typeface="Century Gothic" panose="020B0502020202020204" pitchFamily="34" charset="0"/>
                <a:ea typeface="+mn-ea"/>
                <a:cs typeface="+mn-cs"/>
              </a:rPr>
              <a:t>© 2020 Change Healthcare LLC and/or one of its subsidiaries.  All Rights Reserved.</a:t>
            </a:r>
          </a:p>
        </p:txBody>
      </p:sp>
      <p:grpSp>
        <p:nvGrpSpPr>
          <p:cNvPr id="16" name="Group 15"/>
          <p:cNvGrpSpPr/>
          <p:nvPr userDrawn="1"/>
        </p:nvGrpSpPr>
        <p:grpSpPr>
          <a:xfrm>
            <a:off x="243462" y="1706134"/>
            <a:ext cx="11699136" cy="3499954"/>
            <a:chOff x="414338" y="1706134"/>
            <a:chExt cx="8343434" cy="3499954"/>
          </a:xfrm>
        </p:grpSpPr>
        <p:cxnSp>
          <p:nvCxnSpPr>
            <p:cNvPr id="18" name="Straight Connector 17"/>
            <p:cNvCxnSpPr/>
            <p:nvPr userDrawn="1"/>
          </p:nvCxnSpPr>
          <p:spPr>
            <a:xfrm>
              <a:off x="1896150" y="1706137"/>
              <a:ext cx="6861622"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14338" y="5206088"/>
              <a:ext cx="8343434"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414338" y="1706137"/>
              <a:ext cx="0" cy="3489321"/>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757772" y="1706134"/>
              <a:ext cx="0" cy="3489321"/>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14338" y="1706134"/>
              <a:ext cx="440484"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19" name="Slide Number Placeholder 5">
            <a:extLst>
              <a:ext uri="{FF2B5EF4-FFF2-40B4-BE49-F238E27FC236}">
                <a16:creationId xmlns:a16="http://schemas.microsoft.com/office/drawing/2014/main" id="{B76431C0-91A7-D843-A309-38E1742B7F12}"/>
              </a:ext>
            </a:extLst>
          </p:cNvPr>
          <p:cNvSpPr txBox="1">
            <a:spLocks/>
          </p:cNvSpPr>
          <p:nvPr userDrawn="1"/>
        </p:nvSpPr>
        <p:spPr>
          <a:xfrm>
            <a:off x="11567160"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solidFill>
                  <a:schemeClr val="bg1"/>
                </a:solidFill>
              </a:rPr>
              <a:pPr/>
              <a:t>‹#›</a:t>
            </a:fld>
            <a:endParaRPr lang="en-US" sz="900" b="0" dirty="0">
              <a:solidFill>
                <a:schemeClr val="bg1"/>
              </a:solidFill>
            </a:endParaRPr>
          </a:p>
        </p:txBody>
      </p:sp>
      <p:pic>
        <p:nvPicPr>
          <p:cNvPr id="27" name="Picture 26" descr="wordmark transp smal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5967" y="6250918"/>
            <a:ext cx="1515746" cy="231608"/>
          </a:xfrm>
          <a:prstGeom prst="rect">
            <a:avLst/>
          </a:prstGeom>
        </p:spPr>
      </p:pic>
      <p:pic>
        <p:nvPicPr>
          <p:cNvPr id="28" name="Picture 27" descr="A picture containing food, drawing&#10;&#10;Description automatically generated">
            <a:extLst>
              <a:ext uri="{FF2B5EF4-FFF2-40B4-BE49-F238E27FC236}">
                <a16:creationId xmlns:a16="http://schemas.microsoft.com/office/drawing/2014/main" id="{93FE5B51-7908-824E-8AEC-9352415013EA}"/>
              </a:ext>
            </a:extLst>
          </p:cNvPr>
          <p:cNvPicPr>
            <a:picLocks noChangeAspect="1"/>
          </p:cNvPicPr>
          <p:nvPr userDrawn="1"/>
        </p:nvPicPr>
        <p:blipFill>
          <a:blip r:embed="rId3"/>
          <a:stretch>
            <a:fillRect/>
          </a:stretch>
        </p:blipFill>
        <p:spPr>
          <a:xfrm>
            <a:off x="8886823" y="6195974"/>
            <a:ext cx="693655" cy="379198"/>
          </a:xfrm>
          <a:prstGeom prst="rect">
            <a:avLst/>
          </a:prstGeom>
        </p:spPr>
      </p:pic>
      <p:pic>
        <p:nvPicPr>
          <p:cNvPr id="30" name="Picture 2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38134" y="6232067"/>
            <a:ext cx="1058255" cy="324229"/>
          </a:xfrm>
          <a:prstGeom prst="rect">
            <a:avLst/>
          </a:prstGeom>
        </p:spPr>
      </p:pic>
    </p:spTree>
    <p:extLst>
      <p:ext uri="{BB962C8B-B14F-4D97-AF65-F5344CB8AC3E}">
        <p14:creationId xmlns:p14="http://schemas.microsoft.com/office/powerpoint/2010/main" val="55454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3CD6A7E6-36E2-E247-8100-F758F8D9FEF9}"/>
              </a:ext>
            </a:extLst>
          </p:cNvPr>
          <p:cNvSpPr txBox="1"/>
          <p:nvPr userDrawn="1"/>
        </p:nvSpPr>
        <p:spPr>
          <a:xfrm>
            <a:off x="164163" y="6494812"/>
            <a:ext cx="5957859" cy="215444"/>
          </a:xfrm>
          <a:prstGeom prst="rect">
            <a:avLst/>
          </a:prstGeom>
          <a:noFill/>
        </p:spPr>
        <p:txBody>
          <a:bodyPr wrap="square" rtlCol="0">
            <a:spAutoFit/>
          </a:bodyPr>
          <a:lstStyle/>
          <a:p>
            <a:r>
              <a:rPr lang="en-US" sz="800" kern="1200" dirty="0">
                <a:solidFill>
                  <a:schemeClr val="tx1"/>
                </a:solidFill>
                <a:effectLst/>
                <a:latin typeface="Century Gothic" panose="020B0502020202020204" pitchFamily="34" charset="0"/>
                <a:ea typeface="+mn-ea"/>
                <a:cs typeface="+mn-cs"/>
              </a:rPr>
              <a:t>© 2020 Change Healthcare LLC and/or one of its subsidiaries.  All Rights Reserved.</a:t>
            </a:r>
          </a:p>
        </p:txBody>
      </p:sp>
    </p:spTree>
    <p:extLst>
      <p:ext uri="{BB962C8B-B14F-4D97-AF65-F5344CB8AC3E}">
        <p14:creationId xmlns:p14="http://schemas.microsoft.com/office/powerpoint/2010/main" val="63418240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4" r:id="rId4"/>
    <p:sldLayoutId id="2147483663" r:id="rId5"/>
    <p:sldLayoutId id="2147483652" r:id="rId6"/>
    <p:sldLayoutId id="2147483660" r:id="rId7"/>
    <p:sldLayoutId id="2147483662" r:id="rId8"/>
    <p:sldLayoutId id="2147483654" r:id="rId9"/>
    <p:sldLayoutId id="2147483661" r:id="rId10"/>
    <p:sldLayoutId id="2147483655" r:id="rId11"/>
  </p:sldLayoutIdLst>
  <p:txStyles>
    <p:titleStyle>
      <a:lvl1pPr algn="l" defTabSz="914334" rtl="0" eaLnBrk="1" latinLnBrk="0" hangingPunct="1">
        <a:lnSpc>
          <a:spcPct val="90000"/>
        </a:lnSpc>
        <a:spcBef>
          <a:spcPct val="0"/>
        </a:spcBef>
        <a:buNone/>
        <a:defRPr sz="3200" b="1" kern="1200">
          <a:solidFill>
            <a:schemeClr val="tx1"/>
          </a:solidFill>
          <a:latin typeface="Century Gothic" charset="0"/>
          <a:ea typeface="Century Gothic" charset="0"/>
          <a:cs typeface="Century Gothic" charset="0"/>
        </a:defRPr>
      </a:lvl1pPr>
    </p:titleStyle>
    <p:bodyStyle>
      <a:lvl1pPr marL="228584" indent="-228584" algn="l" defTabSz="914334" rtl="0" eaLnBrk="1" latinLnBrk="0" hangingPunct="1">
        <a:lnSpc>
          <a:spcPct val="9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34" rtl="0" eaLnBrk="1" latinLnBrk="0" hangingPunct="1">
        <a:defRPr sz="1800" kern="1200">
          <a:solidFill>
            <a:schemeClr val="tx1"/>
          </a:solidFill>
          <a:latin typeface="+mn-lt"/>
          <a:ea typeface="+mn-ea"/>
          <a:cs typeface="+mn-cs"/>
        </a:defRPr>
      </a:lvl1pPr>
      <a:lvl2pPr marL="457167" algn="l" defTabSz="914334" rtl="0" eaLnBrk="1" latinLnBrk="0" hangingPunct="1">
        <a:defRPr sz="1800" kern="1200">
          <a:solidFill>
            <a:schemeClr val="tx1"/>
          </a:solidFill>
          <a:latin typeface="+mn-lt"/>
          <a:ea typeface="+mn-ea"/>
          <a:cs typeface="+mn-cs"/>
        </a:defRPr>
      </a:lvl2pPr>
      <a:lvl3pPr marL="914334" algn="l" defTabSz="914334" rtl="0" eaLnBrk="1" latinLnBrk="0" hangingPunct="1">
        <a:defRPr sz="1800" kern="1200">
          <a:solidFill>
            <a:schemeClr val="tx1"/>
          </a:solidFill>
          <a:latin typeface="+mn-lt"/>
          <a:ea typeface="+mn-ea"/>
          <a:cs typeface="+mn-cs"/>
        </a:defRPr>
      </a:lvl3pPr>
      <a:lvl4pPr marL="1371500" algn="l" defTabSz="914334" rtl="0" eaLnBrk="1" latinLnBrk="0" hangingPunct="1">
        <a:defRPr sz="1800" kern="1200">
          <a:solidFill>
            <a:schemeClr val="tx1"/>
          </a:solidFill>
          <a:latin typeface="+mn-lt"/>
          <a:ea typeface="+mn-ea"/>
          <a:cs typeface="+mn-cs"/>
        </a:defRPr>
      </a:lvl4pPr>
      <a:lvl5pPr marL="1828668" algn="l" defTabSz="914334" rtl="0" eaLnBrk="1" latinLnBrk="0" hangingPunct="1">
        <a:defRPr sz="1800" kern="1200">
          <a:solidFill>
            <a:schemeClr val="tx1"/>
          </a:solidFill>
          <a:latin typeface="+mn-lt"/>
          <a:ea typeface="+mn-ea"/>
          <a:cs typeface="+mn-cs"/>
        </a:defRPr>
      </a:lvl5pPr>
      <a:lvl6pPr marL="2285835" algn="l" defTabSz="914334" rtl="0" eaLnBrk="1" latinLnBrk="0" hangingPunct="1">
        <a:defRPr sz="1800" kern="1200">
          <a:solidFill>
            <a:schemeClr val="tx1"/>
          </a:solidFill>
          <a:latin typeface="+mn-lt"/>
          <a:ea typeface="+mn-ea"/>
          <a:cs typeface="+mn-cs"/>
        </a:defRPr>
      </a:lvl6pPr>
      <a:lvl7pPr marL="2743002" algn="l" defTabSz="914334" rtl="0" eaLnBrk="1" latinLnBrk="0" hangingPunct="1">
        <a:defRPr sz="1800" kern="1200">
          <a:solidFill>
            <a:schemeClr val="tx1"/>
          </a:solidFill>
          <a:latin typeface="+mn-lt"/>
          <a:ea typeface="+mn-ea"/>
          <a:cs typeface="+mn-cs"/>
        </a:defRPr>
      </a:lvl7pPr>
      <a:lvl8pPr marL="3200169" algn="l" defTabSz="914334" rtl="0" eaLnBrk="1" latinLnBrk="0" hangingPunct="1">
        <a:defRPr sz="1800" kern="1200">
          <a:solidFill>
            <a:schemeClr val="tx1"/>
          </a:solidFill>
          <a:latin typeface="+mn-lt"/>
          <a:ea typeface="+mn-ea"/>
          <a:cs typeface="+mn-cs"/>
        </a:defRPr>
      </a:lvl8pPr>
      <a:lvl9pPr marL="3657335" algn="l" defTabSz="9143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hceg.org/" TargetMode="External"/><Relationship Id="rId2" Type="http://schemas.openxmlformats.org/officeDocument/2006/relationships/hyperlink" Target="https://www.changehealthcare.com/" TargetMode="External"/><Relationship Id="rId1" Type="http://schemas.openxmlformats.org/officeDocument/2006/relationships/slideLayout" Target="../slideLayouts/slideLayout3.xml"/><Relationship Id="rId4" Type="http://schemas.openxmlformats.org/officeDocument/2006/relationships/hyperlink" Target="https://www.insightdynamo.com/"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xml"/><Relationship Id="rId5" Type="http://schemas.openxmlformats.org/officeDocument/2006/relationships/chart" Target="../charts/chart35.xml"/><Relationship Id="rId4" Type="http://schemas.openxmlformats.org/officeDocument/2006/relationships/chart" Target="../charts/chart34.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3.xml"/><Relationship Id="rId5" Type="http://schemas.openxmlformats.org/officeDocument/2006/relationships/chart" Target="../charts/chart43.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xml"/><Relationship Id="rId5" Type="http://schemas.openxmlformats.org/officeDocument/2006/relationships/chart" Target="../charts/chart47.xml"/><Relationship Id="rId4" Type="http://schemas.openxmlformats.org/officeDocument/2006/relationships/chart" Target="../charts/char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ft@hceg.org" TargetMode="External"/><Relationship Id="rId2" Type="http://schemas.openxmlformats.org/officeDocument/2006/relationships/hyperlink" Target="mailto:dgallegos@changehealthcare.co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hceg.org/hceg-top-te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ft@hceg.org" TargetMode="External"/><Relationship Id="rId2" Type="http://schemas.openxmlformats.org/officeDocument/2006/relationships/hyperlink" Target="mailto:dgallegos@changehealthcare.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E146E-0172-4E8F-821F-C990436A27E2}"/>
              </a:ext>
            </a:extLst>
          </p:cNvPr>
          <p:cNvSpPr>
            <a:spLocks noGrp="1"/>
          </p:cNvSpPr>
          <p:nvPr>
            <p:ph type="body" sz="quarter" idx="12"/>
          </p:nvPr>
        </p:nvSpPr>
        <p:spPr/>
        <p:txBody>
          <a:bodyPr/>
          <a:lstStyle/>
          <a:p>
            <a:r>
              <a:rPr lang="en-US" i="1" dirty="0"/>
              <a:t>Celebrating 10 years of taking and reporting the pulse of the healthcare industry</a:t>
            </a:r>
          </a:p>
        </p:txBody>
      </p:sp>
      <p:sp>
        <p:nvSpPr>
          <p:cNvPr id="13" name="Text Placeholder 12">
            <a:extLst>
              <a:ext uri="{FF2B5EF4-FFF2-40B4-BE49-F238E27FC236}">
                <a16:creationId xmlns:a16="http://schemas.microsoft.com/office/drawing/2014/main" id="{CC20FC70-46DC-124E-A485-26E331AD9B0B}"/>
              </a:ext>
            </a:extLst>
          </p:cNvPr>
          <p:cNvSpPr>
            <a:spLocks noGrp="1"/>
          </p:cNvSpPr>
          <p:nvPr>
            <p:ph type="body" sz="quarter" idx="13"/>
          </p:nvPr>
        </p:nvSpPr>
        <p:spPr/>
        <p:txBody>
          <a:bodyPr>
            <a:normAutofit fontScale="85000" lnSpcReduction="20000"/>
          </a:bodyPr>
          <a:lstStyle/>
          <a:p>
            <a:r>
              <a:rPr lang="en-US" dirty="0"/>
              <a:t>10</a:t>
            </a:r>
            <a:r>
              <a:rPr lang="en-US" baseline="30000" dirty="0"/>
              <a:t>th</a:t>
            </a:r>
            <a:r>
              <a:rPr lang="en-US" dirty="0"/>
              <a:t> annual : Feb. 2020</a:t>
            </a:r>
          </a:p>
        </p:txBody>
      </p:sp>
      <p:sp>
        <p:nvSpPr>
          <p:cNvPr id="11" name="Title 10">
            <a:extLst>
              <a:ext uri="{FF2B5EF4-FFF2-40B4-BE49-F238E27FC236}">
                <a16:creationId xmlns:a16="http://schemas.microsoft.com/office/drawing/2014/main" id="{7940C433-6912-DA40-A6F2-A1F3ACB66F34}"/>
              </a:ext>
            </a:extLst>
          </p:cNvPr>
          <p:cNvSpPr>
            <a:spLocks noGrp="1"/>
          </p:cNvSpPr>
          <p:nvPr>
            <p:ph type="title"/>
          </p:nvPr>
        </p:nvSpPr>
        <p:spPr/>
        <p:txBody>
          <a:bodyPr>
            <a:normAutofit/>
          </a:bodyPr>
          <a:lstStyle/>
          <a:p>
            <a:r>
              <a:rPr lang="en-US" dirty="0"/>
              <a:t>The 2020 industry Pulse report</a:t>
            </a:r>
          </a:p>
        </p:txBody>
      </p:sp>
    </p:spTree>
    <p:extLst>
      <p:ext uri="{BB962C8B-B14F-4D97-AF65-F5344CB8AC3E}">
        <p14:creationId xmlns:p14="http://schemas.microsoft.com/office/powerpoint/2010/main" val="388994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Respondents</a:t>
            </a:r>
          </a:p>
        </p:txBody>
      </p:sp>
      <p:sp>
        <p:nvSpPr>
          <p:cNvPr id="3" name="Content Placeholder 2"/>
          <p:cNvSpPr>
            <a:spLocks noGrp="1"/>
          </p:cNvSpPr>
          <p:nvPr>
            <p:ph idx="1"/>
          </p:nvPr>
        </p:nvSpPr>
        <p:spPr>
          <a:xfrm>
            <a:off x="426720" y="1825625"/>
            <a:ext cx="11338559" cy="1149223"/>
          </a:xfrm>
        </p:spPr>
        <p:txBody>
          <a:bodyPr/>
          <a:lstStyle/>
          <a:p>
            <a:r>
              <a:rPr lang="en-US" dirty="0"/>
              <a:t>The 2020 Industry Pulse survey gathered responses from senior executives across the healthcare landscape—with nearly ¼ of respondents within the C-Suite.</a:t>
            </a:r>
          </a:p>
          <a:p>
            <a:endParaRPr lang="en-US" dirty="0"/>
          </a:p>
        </p:txBody>
      </p:sp>
      <p:graphicFrame>
        <p:nvGraphicFramePr>
          <p:cNvPr id="4" name="Chart 3">
            <a:extLst>
              <a:ext uri="{FF2B5EF4-FFF2-40B4-BE49-F238E27FC236}">
                <a16:creationId xmlns:a16="http://schemas.microsoft.com/office/drawing/2014/main" id="{5B24E085-3B49-E142-ADCC-D738D6401069}"/>
              </a:ext>
            </a:extLst>
          </p:cNvPr>
          <p:cNvGraphicFramePr/>
          <p:nvPr>
            <p:extLst>
              <p:ext uri="{D42A27DB-BD31-4B8C-83A1-F6EECF244321}">
                <p14:modId xmlns:p14="http://schemas.microsoft.com/office/powerpoint/2010/main" val="239221677"/>
              </p:ext>
            </p:extLst>
          </p:nvPr>
        </p:nvGraphicFramePr>
        <p:xfrm>
          <a:off x="2755390" y="2974848"/>
          <a:ext cx="7107937" cy="29616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886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B24E085-3B49-E142-ADCC-D738D6401069}"/>
              </a:ext>
            </a:extLst>
          </p:cNvPr>
          <p:cNvGraphicFramePr/>
          <p:nvPr>
            <p:extLst>
              <p:ext uri="{D42A27DB-BD31-4B8C-83A1-F6EECF244321}">
                <p14:modId xmlns:p14="http://schemas.microsoft.com/office/powerpoint/2010/main" val="510094155"/>
              </p:ext>
            </p:extLst>
          </p:nvPr>
        </p:nvGraphicFramePr>
        <p:xfrm>
          <a:off x="4523232" y="1675325"/>
          <a:ext cx="7400544" cy="43552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Respondents</a:t>
            </a:r>
          </a:p>
        </p:txBody>
      </p:sp>
      <p:sp>
        <p:nvSpPr>
          <p:cNvPr id="3" name="Content Placeholder 2"/>
          <p:cNvSpPr>
            <a:spLocks noGrp="1"/>
          </p:cNvSpPr>
          <p:nvPr>
            <p:ph idx="1"/>
          </p:nvPr>
        </p:nvSpPr>
        <p:spPr>
          <a:xfrm>
            <a:off x="426721" y="1825625"/>
            <a:ext cx="3852671" cy="2697607"/>
          </a:xfrm>
        </p:spPr>
        <p:txBody>
          <a:bodyPr>
            <a:normAutofit/>
          </a:bodyPr>
          <a:lstStyle/>
          <a:p>
            <a:pPr>
              <a:lnSpc>
                <a:spcPct val="110000"/>
              </a:lnSpc>
            </a:pPr>
            <a:r>
              <a:rPr lang="en-US" dirty="0"/>
              <a:t>30% of respondents were within provider organizations, and just under 20% of respondents were employed by payers.</a:t>
            </a:r>
          </a:p>
        </p:txBody>
      </p:sp>
    </p:spTree>
    <p:extLst>
      <p:ext uri="{BB962C8B-B14F-4D97-AF65-F5344CB8AC3E}">
        <p14:creationId xmlns:p14="http://schemas.microsoft.com/office/powerpoint/2010/main" val="52857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Consumer-Centricity Continuum</a:t>
            </a:r>
          </a:p>
        </p:txBody>
      </p:sp>
      <p:sp>
        <p:nvSpPr>
          <p:cNvPr id="3" name="Content Placeholder 2"/>
          <p:cNvSpPr>
            <a:spLocks noGrp="1"/>
          </p:cNvSpPr>
          <p:nvPr>
            <p:ph idx="1"/>
          </p:nvPr>
        </p:nvSpPr>
        <p:spPr>
          <a:xfrm>
            <a:off x="426720" y="1825625"/>
            <a:ext cx="2889809" cy="2874080"/>
          </a:xfrm>
        </p:spPr>
        <p:txBody>
          <a:bodyPr>
            <a:normAutofit/>
          </a:bodyPr>
          <a:lstStyle/>
          <a:p>
            <a:pPr>
              <a:lnSpc>
                <a:spcPct val="100000"/>
              </a:lnSpc>
            </a:pPr>
            <a:r>
              <a:rPr lang="en-US" sz="1800" dirty="0"/>
              <a:t>In order to understand the current state of consumer-centric efforts across the healthcare industry, respondents were asked to indicate their firms’ current consumer-centric status.</a:t>
            </a:r>
          </a:p>
        </p:txBody>
      </p:sp>
      <p:sp>
        <p:nvSpPr>
          <p:cNvPr id="4" name="Freeform 3">
            <a:extLst>
              <a:ext uri="{FF2B5EF4-FFF2-40B4-BE49-F238E27FC236}">
                <a16:creationId xmlns:a16="http://schemas.microsoft.com/office/drawing/2014/main" id="{8E0E6297-FB2C-A04E-A15F-51702FB217FC}"/>
              </a:ext>
            </a:extLst>
          </p:cNvPr>
          <p:cNvSpPr/>
          <p:nvPr/>
        </p:nvSpPr>
        <p:spPr>
          <a:xfrm>
            <a:off x="3586387" y="1825625"/>
            <a:ext cx="3903009" cy="1964805"/>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9E240641-1C95-444C-BECB-66E9F071166D}"/>
              </a:ext>
            </a:extLst>
          </p:cNvPr>
          <p:cNvSpPr/>
          <p:nvPr/>
        </p:nvSpPr>
        <p:spPr>
          <a:xfrm>
            <a:off x="7547141" y="1825625"/>
            <a:ext cx="4020220" cy="1964805"/>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A0D23151-B27B-E341-A34D-2062534E3817}"/>
              </a:ext>
            </a:extLst>
          </p:cNvPr>
          <p:cNvSpPr/>
          <p:nvPr/>
        </p:nvSpPr>
        <p:spPr>
          <a:xfrm>
            <a:off x="3586387" y="3829907"/>
            <a:ext cx="3903009" cy="1837920"/>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7907B8E5-8D58-7941-81CF-C9F838709574}"/>
              </a:ext>
            </a:extLst>
          </p:cNvPr>
          <p:cNvSpPr/>
          <p:nvPr/>
        </p:nvSpPr>
        <p:spPr>
          <a:xfrm>
            <a:off x="7547141" y="3829907"/>
            <a:ext cx="4020220" cy="1837920"/>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90E8B5B2-FA16-274A-999E-3C2C33297F86}"/>
              </a:ext>
            </a:extLst>
          </p:cNvPr>
          <p:cNvSpPr/>
          <p:nvPr/>
        </p:nvSpPr>
        <p:spPr>
          <a:xfrm>
            <a:off x="4080510" y="1969849"/>
            <a:ext cx="6831330" cy="3676571"/>
          </a:xfrm>
          <a:custGeom>
            <a:avLst/>
            <a:gdLst>
              <a:gd name="connsiteX0" fmla="*/ 0 w 8590208"/>
              <a:gd name="connsiteY0" fmla="*/ 3009259 h 3047896"/>
              <a:gd name="connsiteX1" fmla="*/ 3412901 w 8590208"/>
              <a:gd name="connsiteY1" fmla="*/ 317575 h 3047896"/>
              <a:gd name="connsiteX2" fmla="*/ 5009881 w 8590208"/>
              <a:gd name="connsiteY2" fmla="*/ 356211 h 3047896"/>
              <a:gd name="connsiteX3" fmla="*/ 8590208 w 8590208"/>
              <a:gd name="connsiteY3" fmla="*/ 3047896 h 3047896"/>
              <a:gd name="connsiteX4" fmla="*/ 8590208 w 8590208"/>
              <a:gd name="connsiteY4" fmla="*/ 3047896 h 3047896"/>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125459 h 3125459"/>
              <a:gd name="connsiteX1" fmla="*/ 3515931 w 8654602"/>
              <a:gd name="connsiteY1" fmla="*/ 292107 h 3125459"/>
              <a:gd name="connsiteX2" fmla="*/ 5074275 w 8654602"/>
              <a:gd name="connsiteY2" fmla="*/ 408016 h 3125459"/>
              <a:gd name="connsiteX3" fmla="*/ 8654602 w 8654602"/>
              <a:gd name="connsiteY3" fmla="*/ 3099701 h 3125459"/>
              <a:gd name="connsiteX4" fmla="*/ 8654602 w 8654602"/>
              <a:gd name="connsiteY4" fmla="*/ 3099701 h 3125459"/>
              <a:gd name="connsiteX0" fmla="*/ 0 w 8654602"/>
              <a:gd name="connsiteY0" fmla="*/ 3306688 h 3306688"/>
              <a:gd name="connsiteX1" fmla="*/ 3515931 w 8654602"/>
              <a:gd name="connsiteY1" fmla="*/ 473336 h 3306688"/>
              <a:gd name="connsiteX2" fmla="*/ 5074275 w 8654602"/>
              <a:gd name="connsiteY2" fmla="*/ 589245 h 3306688"/>
              <a:gd name="connsiteX3" fmla="*/ 8654602 w 8654602"/>
              <a:gd name="connsiteY3" fmla="*/ 3280930 h 3306688"/>
              <a:gd name="connsiteX4" fmla="*/ 8654602 w 8654602"/>
              <a:gd name="connsiteY4" fmla="*/ 3280930 h 3306688"/>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151521 h 3151521"/>
              <a:gd name="connsiteX1" fmla="*/ 3515931 w 8654602"/>
              <a:gd name="connsiteY1" fmla="*/ 318169 h 3151521"/>
              <a:gd name="connsiteX2" fmla="*/ 5125791 w 8654602"/>
              <a:gd name="connsiteY2" fmla="*/ 434078 h 3151521"/>
              <a:gd name="connsiteX3" fmla="*/ 8654602 w 8654602"/>
              <a:gd name="connsiteY3" fmla="*/ 3125763 h 3151521"/>
              <a:gd name="connsiteX0" fmla="*/ 0 w 8654602"/>
              <a:gd name="connsiteY0" fmla="*/ 3217436 h 3217436"/>
              <a:gd name="connsiteX1" fmla="*/ 3515931 w 8654602"/>
              <a:gd name="connsiteY1" fmla="*/ 384084 h 3217436"/>
              <a:gd name="connsiteX2" fmla="*/ 5125791 w 8654602"/>
              <a:gd name="connsiteY2" fmla="*/ 499993 h 3217436"/>
              <a:gd name="connsiteX3" fmla="*/ 8654602 w 8654602"/>
              <a:gd name="connsiteY3" fmla="*/ 3191678 h 3217436"/>
              <a:gd name="connsiteX0" fmla="*/ 0 w 8654602"/>
              <a:gd name="connsiteY0" fmla="*/ 3217436 h 3217436"/>
              <a:gd name="connsiteX1" fmla="*/ 3515931 w 8654602"/>
              <a:gd name="connsiteY1" fmla="*/ 384084 h 3217436"/>
              <a:gd name="connsiteX2" fmla="*/ 5061397 w 8654602"/>
              <a:gd name="connsiteY2" fmla="*/ 499993 h 3217436"/>
              <a:gd name="connsiteX3" fmla="*/ 8654602 w 8654602"/>
              <a:gd name="connsiteY3" fmla="*/ 3191678 h 3217436"/>
              <a:gd name="connsiteX0" fmla="*/ 0 w 8654602"/>
              <a:gd name="connsiteY0" fmla="*/ 3316953 h 3316953"/>
              <a:gd name="connsiteX1" fmla="*/ 3515931 w 8654602"/>
              <a:gd name="connsiteY1" fmla="*/ 483601 h 3316953"/>
              <a:gd name="connsiteX2" fmla="*/ 5061397 w 8654602"/>
              <a:gd name="connsiteY2" fmla="*/ 599510 h 3316953"/>
              <a:gd name="connsiteX3" fmla="*/ 8654602 w 8654602"/>
              <a:gd name="connsiteY3" fmla="*/ 3291195 h 3316953"/>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203953 h 3203953"/>
              <a:gd name="connsiteX1" fmla="*/ 3515931 w 8654602"/>
              <a:gd name="connsiteY1" fmla="*/ 383305 h 3203953"/>
              <a:gd name="connsiteX2" fmla="*/ 5061397 w 8654602"/>
              <a:gd name="connsiteY2" fmla="*/ 499214 h 3203953"/>
              <a:gd name="connsiteX3" fmla="*/ 8654602 w 8654602"/>
              <a:gd name="connsiteY3" fmla="*/ 3190899 h 3203953"/>
              <a:gd name="connsiteX0" fmla="*/ 0 w 8677462"/>
              <a:gd name="connsiteY0" fmla="*/ 3203953 h 3203953"/>
              <a:gd name="connsiteX1" fmla="*/ 3538791 w 8677462"/>
              <a:gd name="connsiteY1" fmla="*/ 383305 h 3203953"/>
              <a:gd name="connsiteX2" fmla="*/ 5084257 w 8677462"/>
              <a:gd name="connsiteY2" fmla="*/ 499214 h 3203953"/>
              <a:gd name="connsiteX3" fmla="*/ 8677462 w 8677462"/>
              <a:gd name="connsiteY3" fmla="*/ 3190899 h 3203953"/>
              <a:gd name="connsiteX0" fmla="*/ 0 w 8624122"/>
              <a:gd name="connsiteY0" fmla="*/ 3111882 h 3111882"/>
              <a:gd name="connsiteX1" fmla="*/ 3538791 w 8624122"/>
              <a:gd name="connsiteY1" fmla="*/ 291234 h 3111882"/>
              <a:gd name="connsiteX2" fmla="*/ 5084257 w 8624122"/>
              <a:gd name="connsiteY2" fmla="*/ 407143 h 3111882"/>
              <a:gd name="connsiteX3" fmla="*/ 8624122 w 8624122"/>
              <a:gd name="connsiteY3" fmla="*/ 3098828 h 3111882"/>
              <a:gd name="connsiteX0" fmla="*/ 0 w 8624122"/>
              <a:gd name="connsiteY0" fmla="*/ 3154305 h 3154305"/>
              <a:gd name="connsiteX1" fmla="*/ 3538791 w 8624122"/>
              <a:gd name="connsiteY1" fmla="*/ 333657 h 3154305"/>
              <a:gd name="connsiteX2" fmla="*/ 5084257 w 8624122"/>
              <a:gd name="connsiteY2" fmla="*/ 449566 h 3154305"/>
              <a:gd name="connsiteX3" fmla="*/ 8624122 w 8624122"/>
              <a:gd name="connsiteY3" fmla="*/ 3141251 h 3154305"/>
              <a:gd name="connsiteX0" fmla="*/ 0 w 8624122"/>
              <a:gd name="connsiteY0" fmla="*/ 3220268 h 3220268"/>
              <a:gd name="connsiteX1" fmla="*/ 3538791 w 8624122"/>
              <a:gd name="connsiteY1" fmla="*/ 399620 h 3220268"/>
              <a:gd name="connsiteX2" fmla="*/ 5084257 w 8624122"/>
              <a:gd name="connsiteY2" fmla="*/ 515529 h 3220268"/>
              <a:gd name="connsiteX3" fmla="*/ 8624122 w 8624122"/>
              <a:gd name="connsiteY3" fmla="*/ 3207214 h 3220268"/>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03357 h 3203357"/>
              <a:gd name="connsiteX1" fmla="*/ 3538791 w 8624122"/>
              <a:gd name="connsiteY1" fmla="*/ 382709 h 3203357"/>
              <a:gd name="connsiteX2" fmla="*/ 5084257 w 8624122"/>
              <a:gd name="connsiteY2" fmla="*/ 498618 h 3203357"/>
              <a:gd name="connsiteX3" fmla="*/ 8624122 w 8624122"/>
              <a:gd name="connsiteY3" fmla="*/ 3190303 h 3203357"/>
              <a:gd name="connsiteX0" fmla="*/ 0 w 8624122"/>
              <a:gd name="connsiteY0" fmla="*/ 3229933 h 3229933"/>
              <a:gd name="connsiteX1" fmla="*/ 3538791 w 8624122"/>
              <a:gd name="connsiteY1" fmla="*/ 409285 h 3229933"/>
              <a:gd name="connsiteX2" fmla="*/ 5084257 w 8624122"/>
              <a:gd name="connsiteY2" fmla="*/ 525194 h 3229933"/>
              <a:gd name="connsiteX3" fmla="*/ 8624122 w 8624122"/>
              <a:gd name="connsiteY3" fmla="*/ 3216879 h 3229933"/>
              <a:gd name="connsiteX0" fmla="*/ 0 w 8624122"/>
              <a:gd name="connsiteY0" fmla="*/ 3234393 h 3234393"/>
              <a:gd name="connsiteX1" fmla="*/ 3538791 w 8624122"/>
              <a:gd name="connsiteY1" fmla="*/ 413745 h 3234393"/>
              <a:gd name="connsiteX2" fmla="*/ 5084257 w 8624122"/>
              <a:gd name="connsiteY2" fmla="*/ 529654 h 3234393"/>
              <a:gd name="connsiteX3" fmla="*/ 8624122 w 8624122"/>
              <a:gd name="connsiteY3" fmla="*/ 3221339 h 3234393"/>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6930 h 3256930"/>
              <a:gd name="connsiteX1" fmla="*/ 3538791 w 8624122"/>
              <a:gd name="connsiteY1" fmla="*/ 436282 h 3256930"/>
              <a:gd name="connsiteX2" fmla="*/ 5084257 w 8624122"/>
              <a:gd name="connsiteY2" fmla="*/ 552191 h 3256930"/>
              <a:gd name="connsiteX3" fmla="*/ 8624122 w 8624122"/>
              <a:gd name="connsiteY3" fmla="*/ 3243876 h 3256930"/>
              <a:gd name="connsiteX0" fmla="*/ 0 w 8624122"/>
              <a:gd name="connsiteY0" fmla="*/ 3261481 h 3261481"/>
              <a:gd name="connsiteX1" fmla="*/ 3538791 w 8624122"/>
              <a:gd name="connsiteY1" fmla="*/ 440833 h 3261481"/>
              <a:gd name="connsiteX2" fmla="*/ 5084257 w 8624122"/>
              <a:gd name="connsiteY2" fmla="*/ 556742 h 3261481"/>
              <a:gd name="connsiteX3" fmla="*/ 8624122 w 8624122"/>
              <a:gd name="connsiteY3" fmla="*/ 3248427 h 3261481"/>
              <a:gd name="connsiteX0" fmla="*/ 0 w 8624122"/>
              <a:gd name="connsiteY0" fmla="*/ 3273587 h 3273587"/>
              <a:gd name="connsiteX1" fmla="*/ 3538791 w 8624122"/>
              <a:gd name="connsiteY1" fmla="*/ 452939 h 3273587"/>
              <a:gd name="connsiteX2" fmla="*/ 5084257 w 8624122"/>
              <a:gd name="connsiteY2" fmla="*/ 568848 h 3273587"/>
              <a:gd name="connsiteX3" fmla="*/ 8624122 w 8624122"/>
              <a:gd name="connsiteY3" fmla="*/ 3260533 h 3273587"/>
              <a:gd name="connsiteX0" fmla="*/ 0 w 8624122"/>
              <a:gd name="connsiteY0" fmla="*/ 3282811 h 3282811"/>
              <a:gd name="connsiteX1" fmla="*/ 3538791 w 8624122"/>
              <a:gd name="connsiteY1" fmla="*/ 462163 h 3282811"/>
              <a:gd name="connsiteX2" fmla="*/ 5084257 w 8624122"/>
              <a:gd name="connsiteY2" fmla="*/ 578072 h 3282811"/>
              <a:gd name="connsiteX3" fmla="*/ 8624122 w 8624122"/>
              <a:gd name="connsiteY3" fmla="*/ 3269757 h 3282811"/>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Lst>
            <a:ahLst/>
            <a:cxnLst>
              <a:cxn ang="0">
                <a:pos x="connsiteX0" y="connsiteY0"/>
              </a:cxn>
              <a:cxn ang="0">
                <a:pos x="connsiteX1" y="connsiteY1"/>
              </a:cxn>
              <a:cxn ang="0">
                <a:pos x="connsiteX2" y="connsiteY2"/>
              </a:cxn>
              <a:cxn ang="0">
                <a:pos x="connsiteX3" y="connsiteY3"/>
              </a:cxn>
            </a:cxnLst>
            <a:rect l="l" t="t" r="r" b="b"/>
            <a:pathLst>
              <a:path w="8624122" h="3278186">
                <a:moveTo>
                  <a:pt x="0" y="3278186"/>
                </a:moveTo>
                <a:cubicBezTo>
                  <a:pt x="2357907" y="3106468"/>
                  <a:pt x="2970900" y="1124406"/>
                  <a:pt x="3538791" y="457538"/>
                </a:cubicBezTo>
                <a:cubicBezTo>
                  <a:pt x="4077543" y="-175112"/>
                  <a:pt x="4554712" y="-165683"/>
                  <a:pt x="5084257" y="573447"/>
                </a:cubicBezTo>
                <a:cubicBezTo>
                  <a:pt x="5678745" y="1283413"/>
                  <a:pt x="6147086" y="3344552"/>
                  <a:pt x="8624122" y="3265132"/>
                </a:cubicBezTo>
              </a:path>
            </a:pathLst>
          </a:cu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8E8C97C2-F705-5449-9B0A-E3507A1E225E}"/>
              </a:ext>
            </a:extLst>
          </p:cNvPr>
          <p:cNvGrpSpPr/>
          <p:nvPr/>
        </p:nvGrpSpPr>
        <p:grpSpPr>
          <a:xfrm>
            <a:off x="6371957" y="2747010"/>
            <a:ext cx="415290" cy="415290"/>
            <a:chOff x="2459760" y="4585856"/>
            <a:chExt cx="443344" cy="443344"/>
          </a:xfrm>
        </p:grpSpPr>
        <p:sp>
          <p:nvSpPr>
            <p:cNvPr id="13" name="Oval 12">
              <a:extLst>
                <a:ext uri="{FF2B5EF4-FFF2-40B4-BE49-F238E27FC236}">
                  <a16:creationId xmlns:a16="http://schemas.microsoft.com/office/drawing/2014/main" id="{892C4CB4-0E34-BA4A-A6B5-9F139F80264D}"/>
                </a:ext>
              </a:extLst>
            </p:cNvPr>
            <p:cNvSpPr/>
            <p:nvPr/>
          </p:nvSpPr>
          <p:spPr>
            <a:xfrm>
              <a:off x="2459760"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F818F93-DF2B-E14D-9E9F-4E7E4B7456D9}"/>
                </a:ext>
              </a:extLst>
            </p:cNvPr>
            <p:cNvSpPr/>
            <p:nvPr/>
          </p:nvSpPr>
          <p:spPr>
            <a:xfrm>
              <a:off x="2529032"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6619F3C3-8537-B14E-888A-38F88EB557DD}"/>
              </a:ext>
            </a:extLst>
          </p:cNvPr>
          <p:cNvGrpSpPr/>
          <p:nvPr/>
        </p:nvGrpSpPr>
        <p:grpSpPr>
          <a:xfrm>
            <a:off x="8116295" y="2734637"/>
            <a:ext cx="415290" cy="415290"/>
            <a:chOff x="2459760" y="4585856"/>
            <a:chExt cx="443344" cy="443344"/>
          </a:xfrm>
        </p:grpSpPr>
        <p:sp>
          <p:nvSpPr>
            <p:cNvPr id="16" name="Oval 15">
              <a:extLst>
                <a:ext uri="{FF2B5EF4-FFF2-40B4-BE49-F238E27FC236}">
                  <a16:creationId xmlns:a16="http://schemas.microsoft.com/office/drawing/2014/main" id="{50F153FC-00CB-6344-8F44-2B06CF867CCE}"/>
                </a:ext>
              </a:extLst>
            </p:cNvPr>
            <p:cNvSpPr/>
            <p:nvPr/>
          </p:nvSpPr>
          <p:spPr>
            <a:xfrm>
              <a:off x="2459760"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9B819746-160F-6346-BF75-BF25255C9920}"/>
                </a:ext>
              </a:extLst>
            </p:cNvPr>
            <p:cNvSpPr/>
            <p:nvPr/>
          </p:nvSpPr>
          <p:spPr>
            <a:xfrm>
              <a:off x="2529032"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1" name="Rectangle 20">
            <a:extLst>
              <a:ext uri="{FF2B5EF4-FFF2-40B4-BE49-F238E27FC236}">
                <a16:creationId xmlns:a16="http://schemas.microsoft.com/office/drawing/2014/main" id="{7178683D-9F45-3D49-A8CE-CA2BC2BFFE52}"/>
              </a:ext>
            </a:extLst>
          </p:cNvPr>
          <p:cNvSpPr/>
          <p:nvPr/>
        </p:nvSpPr>
        <p:spPr>
          <a:xfrm>
            <a:off x="3458432" y="5625007"/>
            <a:ext cx="8138160" cy="4572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01303490-631C-A849-86FA-AC93D3C21C0A}"/>
              </a:ext>
            </a:extLst>
          </p:cNvPr>
          <p:cNvGrpSpPr/>
          <p:nvPr/>
        </p:nvGrpSpPr>
        <p:grpSpPr>
          <a:xfrm flipH="1">
            <a:off x="3692772" y="1962694"/>
            <a:ext cx="3376736" cy="952484"/>
            <a:chOff x="5799889" y="1235794"/>
            <a:chExt cx="3245017" cy="690522"/>
          </a:xfrm>
        </p:grpSpPr>
        <p:sp>
          <p:nvSpPr>
            <p:cNvPr id="23" name="Rectangle 22">
              <a:extLst>
                <a:ext uri="{FF2B5EF4-FFF2-40B4-BE49-F238E27FC236}">
                  <a16:creationId xmlns:a16="http://schemas.microsoft.com/office/drawing/2014/main" id="{15938A87-F8D4-C642-9025-F0B4F3C07581}"/>
                </a:ext>
              </a:extLst>
            </p:cNvPr>
            <p:cNvSpPr/>
            <p:nvPr/>
          </p:nvSpPr>
          <p:spPr>
            <a:xfrm flipH="1">
              <a:off x="5799889" y="1235794"/>
              <a:ext cx="3245017" cy="223129"/>
            </a:xfrm>
            <a:prstGeom prst="rect">
              <a:avLst/>
            </a:prstGeom>
          </p:spPr>
          <p:txBody>
            <a:bodyPr wrap="square">
              <a:spAutoFit/>
            </a:bodyPr>
            <a:lstStyle/>
            <a:p>
              <a:r>
                <a:rPr lang="en-US" sz="1400" b="1" dirty="0">
                  <a:latin typeface="Century Gothic" charset="0"/>
                  <a:ea typeface="Century Gothic" charset="0"/>
                  <a:cs typeface="Century Gothic" charset="0"/>
                </a:rPr>
                <a:t>Nascent Consumer-Centric Strategy</a:t>
              </a:r>
            </a:p>
          </p:txBody>
        </p:sp>
        <p:sp>
          <p:nvSpPr>
            <p:cNvPr id="24" name="Rectangle 23">
              <a:extLst>
                <a:ext uri="{FF2B5EF4-FFF2-40B4-BE49-F238E27FC236}">
                  <a16:creationId xmlns:a16="http://schemas.microsoft.com/office/drawing/2014/main" id="{0DE6BF2E-CEA2-A14E-84E8-15786DFA2C1E}"/>
                </a:ext>
              </a:extLst>
            </p:cNvPr>
            <p:cNvSpPr/>
            <p:nvPr/>
          </p:nvSpPr>
          <p:spPr>
            <a:xfrm flipH="1">
              <a:off x="6494496" y="1413121"/>
              <a:ext cx="2549578" cy="513195"/>
            </a:xfrm>
            <a:prstGeom prst="rect">
              <a:avLst/>
            </a:prstGeom>
          </p:spPr>
          <p:txBody>
            <a:bodyPr wrap="square" anchor="t">
              <a:spAutoFit/>
            </a:bodyPr>
            <a:lstStyle/>
            <a:p>
              <a:r>
                <a:rPr lang="en-US" sz="1000" dirty="0">
                  <a:latin typeface="Century Gothic" charset="0"/>
                  <a:ea typeface="Century Gothic" charset="0"/>
                  <a:cs typeface="Century Gothic" charset="0"/>
                </a:rPr>
                <a:t>Firms in this quadrant have begun to target single-point consumer-centric strategies, but do not have a unified strategy across their organizations.</a:t>
              </a:r>
              <a:endParaRPr lang="en-US" sz="900" dirty="0">
                <a:latin typeface="Century Gothic" charset="0"/>
                <a:ea typeface="Century Gothic" charset="0"/>
                <a:cs typeface="Century Gothic" charset="0"/>
              </a:endParaRPr>
            </a:p>
          </p:txBody>
        </p:sp>
      </p:grpSp>
      <p:grpSp>
        <p:nvGrpSpPr>
          <p:cNvPr id="25" name="Group 24">
            <a:extLst>
              <a:ext uri="{FF2B5EF4-FFF2-40B4-BE49-F238E27FC236}">
                <a16:creationId xmlns:a16="http://schemas.microsoft.com/office/drawing/2014/main" id="{8DFE74FF-897D-6344-895E-72D21B894785}"/>
              </a:ext>
            </a:extLst>
          </p:cNvPr>
          <p:cNvGrpSpPr/>
          <p:nvPr/>
        </p:nvGrpSpPr>
        <p:grpSpPr>
          <a:xfrm flipH="1">
            <a:off x="3709815" y="3911986"/>
            <a:ext cx="2760775" cy="1203009"/>
            <a:chOff x="5968046" y="1347436"/>
            <a:chExt cx="2335695" cy="720088"/>
          </a:xfrm>
        </p:grpSpPr>
        <p:sp>
          <p:nvSpPr>
            <p:cNvPr id="26" name="Rectangle 25">
              <a:extLst>
                <a:ext uri="{FF2B5EF4-FFF2-40B4-BE49-F238E27FC236}">
                  <a16:creationId xmlns:a16="http://schemas.microsoft.com/office/drawing/2014/main" id="{532660EB-8066-9C46-A75C-EBA1B5881689}"/>
                </a:ext>
              </a:extLst>
            </p:cNvPr>
            <p:cNvSpPr/>
            <p:nvPr/>
          </p:nvSpPr>
          <p:spPr>
            <a:xfrm flipH="1">
              <a:off x="5968046" y="1347436"/>
              <a:ext cx="2325406" cy="313185"/>
            </a:xfrm>
            <a:prstGeom prst="rect">
              <a:avLst/>
            </a:prstGeom>
          </p:spPr>
          <p:txBody>
            <a:bodyPr wrap="square">
              <a:spAutoFit/>
            </a:bodyPr>
            <a:lstStyle/>
            <a:p>
              <a:r>
                <a:rPr lang="en-US" sz="1400" b="1" dirty="0">
                  <a:latin typeface="Century Gothic" charset="0"/>
                  <a:ea typeface="Century Gothic" charset="0"/>
                  <a:cs typeface="Century Gothic" charset="0"/>
                </a:rPr>
                <a:t>No Consumer-</a:t>
              </a:r>
              <a:br>
                <a:rPr lang="en-US" sz="1400" b="1" dirty="0">
                  <a:latin typeface="Century Gothic" charset="0"/>
                  <a:ea typeface="Century Gothic" charset="0"/>
                  <a:cs typeface="Century Gothic" charset="0"/>
                </a:rPr>
              </a:br>
              <a:r>
                <a:rPr lang="en-US" sz="1400" b="1" dirty="0">
                  <a:latin typeface="Century Gothic" charset="0"/>
                  <a:ea typeface="Century Gothic" charset="0"/>
                  <a:cs typeface="Century Gothic" charset="0"/>
                </a:rPr>
                <a:t>Centric Strategy</a:t>
              </a:r>
            </a:p>
          </p:txBody>
        </p:sp>
        <p:sp>
          <p:nvSpPr>
            <p:cNvPr id="27" name="Rectangle 26">
              <a:extLst>
                <a:ext uri="{FF2B5EF4-FFF2-40B4-BE49-F238E27FC236}">
                  <a16:creationId xmlns:a16="http://schemas.microsoft.com/office/drawing/2014/main" id="{0A775609-A70D-284D-8885-4D7DAAEFE958}"/>
                </a:ext>
              </a:extLst>
            </p:cNvPr>
            <p:cNvSpPr/>
            <p:nvPr/>
          </p:nvSpPr>
          <p:spPr>
            <a:xfrm flipH="1">
              <a:off x="6557181" y="1643803"/>
              <a:ext cx="1746560" cy="423721"/>
            </a:xfrm>
            <a:prstGeom prst="rect">
              <a:avLst/>
            </a:prstGeom>
          </p:spPr>
          <p:txBody>
            <a:bodyPr wrap="square" anchor="t">
              <a:spAutoFit/>
            </a:bodyPr>
            <a:lstStyle/>
            <a:p>
              <a:r>
                <a:rPr lang="en-US" sz="1000" dirty="0">
                  <a:latin typeface="Century Gothic" charset="0"/>
                  <a:ea typeface="Century Gothic" charset="0"/>
                  <a:cs typeface="Century Gothic" charset="0"/>
                </a:rPr>
                <a:t>Firms in this quadrant are </a:t>
              </a:r>
              <a:br>
                <a:rPr lang="en-US" sz="1000" dirty="0">
                  <a:latin typeface="Century Gothic" charset="0"/>
                  <a:ea typeface="Century Gothic" charset="0"/>
                  <a:cs typeface="Century Gothic" charset="0"/>
                </a:rPr>
              </a:br>
              <a:r>
                <a:rPr lang="en-US" sz="1000" dirty="0">
                  <a:latin typeface="Century Gothic" charset="0"/>
                  <a:ea typeface="Century Gothic" charset="0"/>
                  <a:cs typeface="Century Gothic" charset="0"/>
                </a:rPr>
                <a:t>not currently working on </a:t>
              </a:r>
              <a:br>
                <a:rPr lang="en-US" sz="1000" dirty="0">
                  <a:latin typeface="Century Gothic" charset="0"/>
                  <a:ea typeface="Century Gothic" charset="0"/>
                  <a:cs typeface="Century Gothic" charset="0"/>
                </a:rPr>
              </a:br>
              <a:r>
                <a:rPr lang="en-US" sz="1000" dirty="0">
                  <a:latin typeface="Century Gothic" charset="0"/>
                  <a:ea typeface="Century Gothic" charset="0"/>
                  <a:cs typeface="Century Gothic" charset="0"/>
                </a:rPr>
                <a:t>any consumer-centric</a:t>
              </a:r>
              <a:br>
                <a:rPr lang="en-US" sz="1000" dirty="0">
                  <a:latin typeface="Century Gothic" charset="0"/>
                  <a:ea typeface="Century Gothic" charset="0"/>
                  <a:cs typeface="Century Gothic" charset="0"/>
                </a:rPr>
              </a:br>
              <a:r>
                <a:rPr lang="en-US" sz="1000" dirty="0">
                  <a:latin typeface="Century Gothic" charset="0"/>
                  <a:ea typeface="Century Gothic" charset="0"/>
                  <a:cs typeface="Century Gothic" charset="0"/>
                </a:rPr>
                <a:t>strategies.</a:t>
              </a:r>
              <a:endParaRPr lang="en-US" sz="900" dirty="0">
                <a:latin typeface="Century Gothic" charset="0"/>
                <a:ea typeface="Century Gothic" charset="0"/>
                <a:cs typeface="Century Gothic" charset="0"/>
              </a:endParaRPr>
            </a:p>
          </p:txBody>
        </p:sp>
      </p:grpSp>
      <p:grpSp>
        <p:nvGrpSpPr>
          <p:cNvPr id="28" name="Group 27">
            <a:extLst>
              <a:ext uri="{FF2B5EF4-FFF2-40B4-BE49-F238E27FC236}">
                <a16:creationId xmlns:a16="http://schemas.microsoft.com/office/drawing/2014/main" id="{C9EFDB0D-2B6F-B547-B197-EF61A7F16F93}"/>
              </a:ext>
            </a:extLst>
          </p:cNvPr>
          <p:cNvGrpSpPr/>
          <p:nvPr/>
        </p:nvGrpSpPr>
        <p:grpSpPr>
          <a:xfrm flipH="1">
            <a:off x="8997696" y="3898511"/>
            <a:ext cx="2525533" cy="1475299"/>
            <a:chOff x="6819571" y="1355254"/>
            <a:chExt cx="2242412" cy="673887"/>
          </a:xfrm>
        </p:grpSpPr>
        <p:sp>
          <p:nvSpPr>
            <p:cNvPr id="29" name="Rectangle 28">
              <a:extLst>
                <a:ext uri="{FF2B5EF4-FFF2-40B4-BE49-F238E27FC236}">
                  <a16:creationId xmlns:a16="http://schemas.microsoft.com/office/drawing/2014/main" id="{569B22F9-32B2-9343-B3DD-604346AF8CF4}"/>
                </a:ext>
              </a:extLst>
            </p:cNvPr>
            <p:cNvSpPr/>
            <p:nvPr/>
          </p:nvSpPr>
          <p:spPr>
            <a:xfrm flipH="1">
              <a:off x="6834228" y="1355254"/>
              <a:ext cx="1544180" cy="238996"/>
            </a:xfrm>
            <a:prstGeom prst="rect">
              <a:avLst/>
            </a:prstGeom>
          </p:spPr>
          <p:txBody>
            <a:bodyPr wrap="square">
              <a:spAutoFit/>
            </a:bodyPr>
            <a:lstStyle/>
            <a:p>
              <a:pPr algn="r"/>
              <a:r>
                <a:rPr lang="en-US" sz="1400" b="1" dirty="0">
                  <a:latin typeface="Century Gothic" charset="0"/>
                  <a:ea typeface="Century Gothic" charset="0"/>
                  <a:cs typeface="Century Gothic" charset="0"/>
                </a:rPr>
                <a:t>Full Consumer-Centric Strategy</a:t>
              </a:r>
            </a:p>
          </p:txBody>
        </p:sp>
        <p:sp>
          <p:nvSpPr>
            <p:cNvPr id="30" name="Rectangle 29">
              <a:extLst>
                <a:ext uri="{FF2B5EF4-FFF2-40B4-BE49-F238E27FC236}">
                  <a16:creationId xmlns:a16="http://schemas.microsoft.com/office/drawing/2014/main" id="{A9A55F72-5E5B-6C44-863E-EBCCEC34E0D7}"/>
                </a:ext>
              </a:extLst>
            </p:cNvPr>
            <p:cNvSpPr/>
            <p:nvPr/>
          </p:nvSpPr>
          <p:spPr>
            <a:xfrm flipH="1">
              <a:off x="6819571" y="1565206"/>
              <a:ext cx="2242412" cy="463935"/>
            </a:xfrm>
            <a:prstGeom prst="rect">
              <a:avLst/>
            </a:prstGeom>
          </p:spPr>
          <p:txBody>
            <a:bodyPr wrap="square" anchor="t">
              <a:spAutoFit/>
            </a:bodyPr>
            <a:lstStyle/>
            <a:p>
              <a:pPr algn="r"/>
              <a:r>
                <a:rPr lang="en-US" sz="1000" dirty="0">
                  <a:latin typeface="Century Gothic" charset="0"/>
                  <a:ea typeface="Century Gothic" charset="0"/>
                  <a:cs typeface="Century Gothic" charset="0"/>
                </a:rPr>
                <a:t>Firms in this quadrant have fully implemented tools and technologies to achieve consumer-centric outcomes, and have effectively </a:t>
              </a:r>
            </a:p>
            <a:p>
              <a:pPr algn="r"/>
              <a:r>
                <a:rPr lang="en-US" sz="1000" dirty="0">
                  <a:latin typeface="Century Gothic" charset="0"/>
                  <a:ea typeface="Century Gothic" charset="0"/>
                  <a:cs typeface="Century Gothic" charset="0"/>
                </a:rPr>
                <a:t>measured improvements  </a:t>
              </a:r>
            </a:p>
            <a:p>
              <a:pPr algn="r"/>
              <a:r>
                <a:rPr lang="en-US" sz="1000" dirty="0">
                  <a:latin typeface="Century Gothic" charset="0"/>
                  <a:ea typeface="Century Gothic" charset="0"/>
                  <a:cs typeface="Century Gothic" charset="0"/>
                </a:rPr>
                <a:t>related to these efforts.</a:t>
              </a:r>
              <a:endParaRPr lang="en-US" sz="900" dirty="0">
                <a:latin typeface="Century Gothic" charset="0"/>
                <a:ea typeface="Century Gothic" charset="0"/>
                <a:cs typeface="Century Gothic" charset="0"/>
              </a:endParaRPr>
            </a:p>
          </p:txBody>
        </p:sp>
      </p:grpSp>
      <p:grpSp>
        <p:nvGrpSpPr>
          <p:cNvPr id="31" name="Group 30">
            <a:extLst>
              <a:ext uri="{FF2B5EF4-FFF2-40B4-BE49-F238E27FC236}">
                <a16:creationId xmlns:a16="http://schemas.microsoft.com/office/drawing/2014/main" id="{CFAA2C2F-FA66-724E-B2E6-1E1CF5D0FEAA}"/>
              </a:ext>
            </a:extLst>
          </p:cNvPr>
          <p:cNvGrpSpPr/>
          <p:nvPr/>
        </p:nvGrpSpPr>
        <p:grpSpPr>
          <a:xfrm flipH="1">
            <a:off x="7790685" y="1958385"/>
            <a:ext cx="3703844" cy="1119098"/>
            <a:chOff x="6081550" y="1316559"/>
            <a:chExt cx="3577512" cy="811312"/>
          </a:xfrm>
        </p:grpSpPr>
        <p:sp>
          <p:nvSpPr>
            <p:cNvPr id="32" name="Rectangle 31">
              <a:extLst>
                <a:ext uri="{FF2B5EF4-FFF2-40B4-BE49-F238E27FC236}">
                  <a16:creationId xmlns:a16="http://schemas.microsoft.com/office/drawing/2014/main" id="{78F9820E-9D1F-7743-9DE6-F71608FC7D0A}"/>
                </a:ext>
              </a:extLst>
            </p:cNvPr>
            <p:cNvSpPr/>
            <p:nvPr/>
          </p:nvSpPr>
          <p:spPr>
            <a:xfrm flipH="1">
              <a:off x="6081550" y="1316559"/>
              <a:ext cx="3577512" cy="223129"/>
            </a:xfrm>
            <a:prstGeom prst="rect">
              <a:avLst/>
            </a:prstGeom>
          </p:spPr>
          <p:txBody>
            <a:bodyPr wrap="square">
              <a:spAutoFit/>
            </a:bodyPr>
            <a:lstStyle/>
            <a:p>
              <a:pPr algn="r"/>
              <a:r>
                <a:rPr lang="en-US" sz="1400" b="1" dirty="0">
                  <a:latin typeface="Century Gothic" charset="0"/>
                  <a:ea typeface="Century Gothic" charset="0"/>
                  <a:cs typeface="Century Gothic" charset="0"/>
                </a:rPr>
                <a:t>Intermediate Consumer-Centric Strategy</a:t>
              </a:r>
            </a:p>
          </p:txBody>
        </p:sp>
        <p:sp>
          <p:nvSpPr>
            <p:cNvPr id="33" name="Rectangle 32">
              <a:extLst>
                <a:ext uri="{FF2B5EF4-FFF2-40B4-BE49-F238E27FC236}">
                  <a16:creationId xmlns:a16="http://schemas.microsoft.com/office/drawing/2014/main" id="{89668C8A-E684-2D4C-9663-A80B10205F33}"/>
                </a:ext>
              </a:extLst>
            </p:cNvPr>
            <p:cNvSpPr/>
            <p:nvPr/>
          </p:nvSpPr>
          <p:spPr>
            <a:xfrm flipH="1">
              <a:off x="6081552" y="1503111"/>
              <a:ext cx="2877455" cy="624760"/>
            </a:xfrm>
            <a:prstGeom prst="rect">
              <a:avLst/>
            </a:prstGeom>
          </p:spPr>
          <p:txBody>
            <a:bodyPr wrap="square" anchor="t">
              <a:spAutoFit/>
            </a:bodyPr>
            <a:lstStyle/>
            <a:p>
              <a:pPr algn="r"/>
              <a:r>
                <a:rPr lang="en-US" sz="1000" dirty="0">
                  <a:latin typeface="Century Gothic" charset="0"/>
                  <a:ea typeface="Century Gothic" charset="0"/>
                  <a:cs typeface="Century Gothic" charset="0"/>
                </a:rPr>
                <a:t>Firms in this quadrant have a consumer-centric philosophy and are actively investing in tools and technologies, but have not yet measured company-wide impact or benefits.</a:t>
              </a:r>
              <a:endParaRPr lang="en-US" sz="900" dirty="0">
                <a:latin typeface="Century Gothic" charset="0"/>
                <a:ea typeface="Century Gothic" charset="0"/>
                <a:cs typeface="Century Gothic" charset="0"/>
              </a:endParaRPr>
            </a:p>
          </p:txBody>
        </p:sp>
      </p:grpSp>
      <p:grpSp>
        <p:nvGrpSpPr>
          <p:cNvPr id="34" name="Group 33">
            <a:extLst>
              <a:ext uri="{FF2B5EF4-FFF2-40B4-BE49-F238E27FC236}">
                <a16:creationId xmlns:a16="http://schemas.microsoft.com/office/drawing/2014/main" id="{9CBF5DDB-CDEB-6B4F-89E3-9EDEB2F4873C}"/>
              </a:ext>
            </a:extLst>
          </p:cNvPr>
          <p:cNvGrpSpPr/>
          <p:nvPr/>
        </p:nvGrpSpPr>
        <p:grpSpPr>
          <a:xfrm>
            <a:off x="8741211" y="4185715"/>
            <a:ext cx="415290" cy="415290"/>
            <a:chOff x="2429256" y="4585856"/>
            <a:chExt cx="443344" cy="443344"/>
          </a:xfrm>
        </p:grpSpPr>
        <p:sp>
          <p:nvSpPr>
            <p:cNvPr id="35" name="Oval 34">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9CBF5DDB-CDEB-6B4F-89E3-9EDEB2F4873C}"/>
              </a:ext>
            </a:extLst>
          </p:cNvPr>
          <p:cNvGrpSpPr/>
          <p:nvPr/>
        </p:nvGrpSpPr>
        <p:grpSpPr>
          <a:xfrm>
            <a:off x="5735190" y="4185715"/>
            <a:ext cx="415290" cy="415290"/>
            <a:chOff x="2429256" y="4585856"/>
            <a:chExt cx="443344" cy="443344"/>
          </a:xfrm>
        </p:grpSpPr>
        <p:sp>
          <p:nvSpPr>
            <p:cNvPr id="38" name="Oval 37">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0" name="Content Placeholder 2">
            <a:extLst>
              <a:ext uri="{FF2B5EF4-FFF2-40B4-BE49-F238E27FC236}">
                <a16:creationId xmlns:a16="http://schemas.microsoft.com/office/drawing/2014/main" id="{5F34C1A4-EB1C-8D42-9E82-F1AF82DF4E8E}"/>
              </a:ext>
            </a:extLst>
          </p:cNvPr>
          <p:cNvSpPr txBox="1">
            <a:spLocks/>
          </p:cNvSpPr>
          <p:nvPr/>
        </p:nvSpPr>
        <p:spPr>
          <a:xfrm>
            <a:off x="430556" y="4342046"/>
            <a:ext cx="2779588" cy="1325782"/>
          </a:xfrm>
          <a:prstGeom prst="rect">
            <a:avLst/>
          </a:prstGeom>
          <a:solidFill>
            <a:srgbClr val="F2F2F2"/>
          </a:solidFill>
        </p:spPr>
        <p:txBody>
          <a:bodyPr vert="horz" lIns="91440" tIns="45720" rIns="91440" bIns="45720" rtlCol="0" anchor="ctr">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a:lnSpc>
                <a:spcPct val="100000"/>
              </a:lnSpc>
            </a:pPr>
            <a:r>
              <a:rPr lang="en-US" sz="1100" i="1" dirty="0"/>
              <a:t>Integrating with our members’ primary care provider to present a unified service to the consumer/patient is an important focus for us in 2020. - Payer</a:t>
            </a:r>
          </a:p>
        </p:txBody>
      </p:sp>
      <p:sp>
        <p:nvSpPr>
          <p:cNvPr id="9" name="Rectangle 8">
            <a:extLst>
              <a:ext uri="{FF2B5EF4-FFF2-40B4-BE49-F238E27FC236}">
                <a16:creationId xmlns:a16="http://schemas.microsoft.com/office/drawing/2014/main" id="{13950AB0-79E7-4270-AD1D-265BE62CF780}"/>
              </a:ext>
            </a:extLst>
          </p:cNvPr>
          <p:cNvSpPr/>
          <p:nvPr/>
        </p:nvSpPr>
        <p:spPr>
          <a:xfrm>
            <a:off x="353273" y="4049240"/>
            <a:ext cx="49404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10" name="Rectangle 9">
            <a:extLst>
              <a:ext uri="{FF2B5EF4-FFF2-40B4-BE49-F238E27FC236}">
                <a16:creationId xmlns:a16="http://schemas.microsoft.com/office/drawing/2014/main" id="{08078EE7-29C1-4911-94EF-1AACC5DDC5F1}"/>
              </a:ext>
            </a:extLst>
          </p:cNvPr>
          <p:cNvSpPr/>
          <p:nvPr/>
        </p:nvSpPr>
        <p:spPr>
          <a:xfrm>
            <a:off x="2803075" y="5373810"/>
            <a:ext cx="49244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118117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Consumer-Centricity Among Payers</a:t>
            </a:r>
          </a:p>
        </p:txBody>
      </p:sp>
      <p:sp>
        <p:nvSpPr>
          <p:cNvPr id="3" name="Content Placeholder 2"/>
          <p:cNvSpPr>
            <a:spLocks noGrp="1"/>
          </p:cNvSpPr>
          <p:nvPr>
            <p:ph idx="1"/>
          </p:nvPr>
        </p:nvSpPr>
        <p:spPr>
          <a:xfrm>
            <a:off x="426720" y="1574003"/>
            <a:ext cx="11338559" cy="1051687"/>
          </a:xfrm>
        </p:spPr>
        <p:txBody>
          <a:bodyPr>
            <a:normAutofit/>
          </a:bodyPr>
          <a:lstStyle/>
          <a:p>
            <a:pPr>
              <a:lnSpc>
                <a:spcPct val="100000"/>
              </a:lnSpc>
            </a:pPr>
            <a:r>
              <a:rPr lang="en-US" sz="2000" dirty="0"/>
              <a:t>100% of payer firms have some formal consumer-centric strategy. Payer C-Suite respondents indicated that just over 70% of their firms were either working on nascent or intermediate consumer-centric strategies, with 24% having full consumer-centric strategies. </a:t>
            </a:r>
          </a:p>
        </p:txBody>
      </p:sp>
      <p:sp>
        <p:nvSpPr>
          <p:cNvPr id="33" name="TextBox 32">
            <a:extLst>
              <a:ext uri="{FF2B5EF4-FFF2-40B4-BE49-F238E27FC236}">
                <a16:creationId xmlns:a16="http://schemas.microsoft.com/office/drawing/2014/main" id="{1963D155-B792-3B4A-B043-8EACC1FF7380}"/>
              </a:ext>
            </a:extLst>
          </p:cNvPr>
          <p:cNvSpPr txBox="1"/>
          <p:nvPr/>
        </p:nvSpPr>
        <p:spPr>
          <a:xfrm>
            <a:off x="5240311" y="5869220"/>
            <a:ext cx="3780282"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Payer C-Suite Respondents</a:t>
            </a:r>
          </a:p>
        </p:txBody>
      </p:sp>
      <p:sp>
        <p:nvSpPr>
          <p:cNvPr id="4" name="Freeform 3">
            <a:extLst>
              <a:ext uri="{FF2B5EF4-FFF2-40B4-BE49-F238E27FC236}">
                <a16:creationId xmlns:a16="http://schemas.microsoft.com/office/drawing/2014/main" id="{4C261A90-E072-6346-ADBA-4291903CACA6}"/>
              </a:ext>
            </a:extLst>
          </p:cNvPr>
          <p:cNvSpPr/>
          <p:nvPr/>
        </p:nvSpPr>
        <p:spPr>
          <a:xfrm>
            <a:off x="3161598" y="2899567"/>
            <a:ext cx="3883513" cy="2383392"/>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5C8FED72-8C5C-3446-A90F-3F17D966FC9C}"/>
              </a:ext>
            </a:extLst>
          </p:cNvPr>
          <p:cNvSpPr/>
          <p:nvPr/>
        </p:nvSpPr>
        <p:spPr>
          <a:xfrm>
            <a:off x="7109175" y="2899566"/>
            <a:ext cx="3892619" cy="1776774"/>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6015BB16-73D4-9344-9563-E12CC6026519}"/>
              </a:ext>
            </a:extLst>
          </p:cNvPr>
          <p:cNvSpPr/>
          <p:nvPr/>
        </p:nvSpPr>
        <p:spPr>
          <a:xfrm>
            <a:off x="3171573" y="5347846"/>
            <a:ext cx="3883513" cy="477822"/>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FF779A2B-9F15-984F-8568-5AA9448F9C01}"/>
              </a:ext>
            </a:extLst>
          </p:cNvPr>
          <p:cNvSpPr/>
          <p:nvPr/>
        </p:nvSpPr>
        <p:spPr>
          <a:xfrm>
            <a:off x="7109175" y="4741228"/>
            <a:ext cx="3892619" cy="1084440"/>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A7DC4D40-95C8-7141-9E03-E385CC5ECD63}"/>
              </a:ext>
            </a:extLst>
          </p:cNvPr>
          <p:cNvSpPr/>
          <p:nvPr/>
        </p:nvSpPr>
        <p:spPr>
          <a:xfrm>
            <a:off x="3169607" y="3009925"/>
            <a:ext cx="7832187" cy="2804068"/>
          </a:xfrm>
          <a:custGeom>
            <a:avLst/>
            <a:gdLst>
              <a:gd name="connsiteX0" fmla="*/ 0 w 8590208"/>
              <a:gd name="connsiteY0" fmla="*/ 3009259 h 3047896"/>
              <a:gd name="connsiteX1" fmla="*/ 3412901 w 8590208"/>
              <a:gd name="connsiteY1" fmla="*/ 317575 h 3047896"/>
              <a:gd name="connsiteX2" fmla="*/ 5009881 w 8590208"/>
              <a:gd name="connsiteY2" fmla="*/ 356211 h 3047896"/>
              <a:gd name="connsiteX3" fmla="*/ 8590208 w 8590208"/>
              <a:gd name="connsiteY3" fmla="*/ 3047896 h 3047896"/>
              <a:gd name="connsiteX4" fmla="*/ 8590208 w 8590208"/>
              <a:gd name="connsiteY4" fmla="*/ 3047896 h 3047896"/>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125459 h 3125459"/>
              <a:gd name="connsiteX1" fmla="*/ 3515931 w 8654602"/>
              <a:gd name="connsiteY1" fmla="*/ 292107 h 3125459"/>
              <a:gd name="connsiteX2" fmla="*/ 5074275 w 8654602"/>
              <a:gd name="connsiteY2" fmla="*/ 408016 h 3125459"/>
              <a:gd name="connsiteX3" fmla="*/ 8654602 w 8654602"/>
              <a:gd name="connsiteY3" fmla="*/ 3099701 h 3125459"/>
              <a:gd name="connsiteX4" fmla="*/ 8654602 w 8654602"/>
              <a:gd name="connsiteY4" fmla="*/ 3099701 h 3125459"/>
              <a:gd name="connsiteX0" fmla="*/ 0 w 8654602"/>
              <a:gd name="connsiteY0" fmla="*/ 3306688 h 3306688"/>
              <a:gd name="connsiteX1" fmla="*/ 3515931 w 8654602"/>
              <a:gd name="connsiteY1" fmla="*/ 473336 h 3306688"/>
              <a:gd name="connsiteX2" fmla="*/ 5074275 w 8654602"/>
              <a:gd name="connsiteY2" fmla="*/ 589245 h 3306688"/>
              <a:gd name="connsiteX3" fmla="*/ 8654602 w 8654602"/>
              <a:gd name="connsiteY3" fmla="*/ 3280930 h 3306688"/>
              <a:gd name="connsiteX4" fmla="*/ 8654602 w 8654602"/>
              <a:gd name="connsiteY4" fmla="*/ 3280930 h 3306688"/>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151521 h 3151521"/>
              <a:gd name="connsiteX1" fmla="*/ 3515931 w 8654602"/>
              <a:gd name="connsiteY1" fmla="*/ 318169 h 3151521"/>
              <a:gd name="connsiteX2" fmla="*/ 5125791 w 8654602"/>
              <a:gd name="connsiteY2" fmla="*/ 434078 h 3151521"/>
              <a:gd name="connsiteX3" fmla="*/ 8654602 w 8654602"/>
              <a:gd name="connsiteY3" fmla="*/ 3125763 h 3151521"/>
              <a:gd name="connsiteX0" fmla="*/ 0 w 8654602"/>
              <a:gd name="connsiteY0" fmla="*/ 3217436 h 3217436"/>
              <a:gd name="connsiteX1" fmla="*/ 3515931 w 8654602"/>
              <a:gd name="connsiteY1" fmla="*/ 384084 h 3217436"/>
              <a:gd name="connsiteX2" fmla="*/ 5125791 w 8654602"/>
              <a:gd name="connsiteY2" fmla="*/ 499993 h 3217436"/>
              <a:gd name="connsiteX3" fmla="*/ 8654602 w 8654602"/>
              <a:gd name="connsiteY3" fmla="*/ 3191678 h 3217436"/>
              <a:gd name="connsiteX0" fmla="*/ 0 w 8654602"/>
              <a:gd name="connsiteY0" fmla="*/ 3217436 h 3217436"/>
              <a:gd name="connsiteX1" fmla="*/ 3515931 w 8654602"/>
              <a:gd name="connsiteY1" fmla="*/ 384084 h 3217436"/>
              <a:gd name="connsiteX2" fmla="*/ 5061397 w 8654602"/>
              <a:gd name="connsiteY2" fmla="*/ 499993 h 3217436"/>
              <a:gd name="connsiteX3" fmla="*/ 8654602 w 8654602"/>
              <a:gd name="connsiteY3" fmla="*/ 3191678 h 3217436"/>
              <a:gd name="connsiteX0" fmla="*/ 0 w 8654602"/>
              <a:gd name="connsiteY0" fmla="*/ 3316953 h 3316953"/>
              <a:gd name="connsiteX1" fmla="*/ 3515931 w 8654602"/>
              <a:gd name="connsiteY1" fmla="*/ 483601 h 3316953"/>
              <a:gd name="connsiteX2" fmla="*/ 5061397 w 8654602"/>
              <a:gd name="connsiteY2" fmla="*/ 599510 h 3316953"/>
              <a:gd name="connsiteX3" fmla="*/ 8654602 w 8654602"/>
              <a:gd name="connsiteY3" fmla="*/ 3291195 h 3316953"/>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203953 h 3203953"/>
              <a:gd name="connsiteX1" fmla="*/ 3515931 w 8654602"/>
              <a:gd name="connsiteY1" fmla="*/ 383305 h 3203953"/>
              <a:gd name="connsiteX2" fmla="*/ 5061397 w 8654602"/>
              <a:gd name="connsiteY2" fmla="*/ 499214 h 3203953"/>
              <a:gd name="connsiteX3" fmla="*/ 8654602 w 8654602"/>
              <a:gd name="connsiteY3" fmla="*/ 3190899 h 3203953"/>
              <a:gd name="connsiteX0" fmla="*/ 0 w 8677462"/>
              <a:gd name="connsiteY0" fmla="*/ 3203953 h 3203953"/>
              <a:gd name="connsiteX1" fmla="*/ 3538791 w 8677462"/>
              <a:gd name="connsiteY1" fmla="*/ 383305 h 3203953"/>
              <a:gd name="connsiteX2" fmla="*/ 5084257 w 8677462"/>
              <a:gd name="connsiteY2" fmla="*/ 499214 h 3203953"/>
              <a:gd name="connsiteX3" fmla="*/ 8677462 w 8677462"/>
              <a:gd name="connsiteY3" fmla="*/ 3190899 h 3203953"/>
              <a:gd name="connsiteX0" fmla="*/ 0 w 8624122"/>
              <a:gd name="connsiteY0" fmla="*/ 3111882 h 3111882"/>
              <a:gd name="connsiteX1" fmla="*/ 3538791 w 8624122"/>
              <a:gd name="connsiteY1" fmla="*/ 291234 h 3111882"/>
              <a:gd name="connsiteX2" fmla="*/ 5084257 w 8624122"/>
              <a:gd name="connsiteY2" fmla="*/ 407143 h 3111882"/>
              <a:gd name="connsiteX3" fmla="*/ 8624122 w 8624122"/>
              <a:gd name="connsiteY3" fmla="*/ 3098828 h 3111882"/>
              <a:gd name="connsiteX0" fmla="*/ 0 w 8624122"/>
              <a:gd name="connsiteY0" fmla="*/ 3154305 h 3154305"/>
              <a:gd name="connsiteX1" fmla="*/ 3538791 w 8624122"/>
              <a:gd name="connsiteY1" fmla="*/ 333657 h 3154305"/>
              <a:gd name="connsiteX2" fmla="*/ 5084257 w 8624122"/>
              <a:gd name="connsiteY2" fmla="*/ 449566 h 3154305"/>
              <a:gd name="connsiteX3" fmla="*/ 8624122 w 8624122"/>
              <a:gd name="connsiteY3" fmla="*/ 3141251 h 3154305"/>
              <a:gd name="connsiteX0" fmla="*/ 0 w 8624122"/>
              <a:gd name="connsiteY0" fmla="*/ 3220268 h 3220268"/>
              <a:gd name="connsiteX1" fmla="*/ 3538791 w 8624122"/>
              <a:gd name="connsiteY1" fmla="*/ 399620 h 3220268"/>
              <a:gd name="connsiteX2" fmla="*/ 5084257 w 8624122"/>
              <a:gd name="connsiteY2" fmla="*/ 515529 h 3220268"/>
              <a:gd name="connsiteX3" fmla="*/ 8624122 w 8624122"/>
              <a:gd name="connsiteY3" fmla="*/ 3207214 h 3220268"/>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03357 h 3203357"/>
              <a:gd name="connsiteX1" fmla="*/ 3538791 w 8624122"/>
              <a:gd name="connsiteY1" fmla="*/ 382709 h 3203357"/>
              <a:gd name="connsiteX2" fmla="*/ 5084257 w 8624122"/>
              <a:gd name="connsiteY2" fmla="*/ 498618 h 3203357"/>
              <a:gd name="connsiteX3" fmla="*/ 8624122 w 8624122"/>
              <a:gd name="connsiteY3" fmla="*/ 3190303 h 3203357"/>
              <a:gd name="connsiteX0" fmla="*/ 0 w 8624122"/>
              <a:gd name="connsiteY0" fmla="*/ 3229933 h 3229933"/>
              <a:gd name="connsiteX1" fmla="*/ 3538791 w 8624122"/>
              <a:gd name="connsiteY1" fmla="*/ 409285 h 3229933"/>
              <a:gd name="connsiteX2" fmla="*/ 5084257 w 8624122"/>
              <a:gd name="connsiteY2" fmla="*/ 525194 h 3229933"/>
              <a:gd name="connsiteX3" fmla="*/ 8624122 w 8624122"/>
              <a:gd name="connsiteY3" fmla="*/ 3216879 h 3229933"/>
              <a:gd name="connsiteX0" fmla="*/ 0 w 8624122"/>
              <a:gd name="connsiteY0" fmla="*/ 3234393 h 3234393"/>
              <a:gd name="connsiteX1" fmla="*/ 3538791 w 8624122"/>
              <a:gd name="connsiteY1" fmla="*/ 413745 h 3234393"/>
              <a:gd name="connsiteX2" fmla="*/ 5084257 w 8624122"/>
              <a:gd name="connsiteY2" fmla="*/ 529654 h 3234393"/>
              <a:gd name="connsiteX3" fmla="*/ 8624122 w 8624122"/>
              <a:gd name="connsiteY3" fmla="*/ 3221339 h 3234393"/>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6930 h 3256930"/>
              <a:gd name="connsiteX1" fmla="*/ 3538791 w 8624122"/>
              <a:gd name="connsiteY1" fmla="*/ 436282 h 3256930"/>
              <a:gd name="connsiteX2" fmla="*/ 5084257 w 8624122"/>
              <a:gd name="connsiteY2" fmla="*/ 552191 h 3256930"/>
              <a:gd name="connsiteX3" fmla="*/ 8624122 w 8624122"/>
              <a:gd name="connsiteY3" fmla="*/ 3243876 h 3256930"/>
              <a:gd name="connsiteX0" fmla="*/ 0 w 8624122"/>
              <a:gd name="connsiteY0" fmla="*/ 3261481 h 3261481"/>
              <a:gd name="connsiteX1" fmla="*/ 3538791 w 8624122"/>
              <a:gd name="connsiteY1" fmla="*/ 440833 h 3261481"/>
              <a:gd name="connsiteX2" fmla="*/ 5084257 w 8624122"/>
              <a:gd name="connsiteY2" fmla="*/ 556742 h 3261481"/>
              <a:gd name="connsiteX3" fmla="*/ 8624122 w 8624122"/>
              <a:gd name="connsiteY3" fmla="*/ 3248427 h 3261481"/>
              <a:gd name="connsiteX0" fmla="*/ 0 w 8624122"/>
              <a:gd name="connsiteY0" fmla="*/ 3273587 h 3273587"/>
              <a:gd name="connsiteX1" fmla="*/ 3538791 w 8624122"/>
              <a:gd name="connsiteY1" fmla="*/ 452939 h 3273587"/>
              <a:gd name="connsiteX2" fmla="*/ 5084257 w 8624122"/>
              <a:gd name="connsiteY2" fmla="*/ 568848 h 3273587"/>
              <a:gd name="connsiteX3" fmla="*/ 8624122 w 8624122"/>
              <a:gd name="connsiteY3" fmla="*/ 3260533 h 3273587"/>
              <a:gd name="connsiteX0" fmla="*/ 0 w 8624122"/>
              <a:gd name="connsiteY0" fmla="*/ 3282811 h 3282811"/>
              <a:gd name="connsiteX1" fmla="*/ 3538791 w 8624122"/>
              <a:gd name="connsiteY1" fmla="*/ 462163 h 3282811"/>
              <a:gd name="connsiteX2" fmla="*/ 5084257 w 8624122"/>
              <a:gd name="connsiteY2" fmla="*/ 578072 h 3282811"/>
              <a:gd name="connsiteX3" fmla="*/ 8624122 w 8624122"/>
              <a:gd name="connsiteY3" fmla="*/ 3269757 h 3282811"/>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Lst>
            <a:ahLst/>
            <a:cxnLst>
              <a:cxn ang="0">
                <a:pos x="connsiteX0" y="connsiteY0"/>
              </a:cxn>
              <a:cxn ang="0">
                <a:pos x="connsiteX1" y="connsiteY1"/>
              </a:cxn>
              <a:cxn ang="0">
                <a:pos x="connsiteX2" y="connsiteY2"/>
              </a:cxn>
              <a:cxn ang="0">
                <a:pos x="connsiteX3" y="connsiteY3"/>
              </a:cxn>
            </a:cxnLst>
            <a:rect l="l" t="t" r="r" b="b"/>
            <a:pathLst>
              <a:path w="8624122" h="3278186">
                <a:moveTo>
                  <a:pt x="0" y="3278186"/>
                </a:moveTo>
                <a:cubicBezTo>
                  <a:pt x="2357907" y="3106468"/>
                  <a:pt x="2970900" y="1124406"/>
                  <a:pt x="3538791" y="457538"/>
                </a:cubicBezTo>
                <a:cubicBezTo>
                  <a:pt x="4077543" y="-175112"/>
                  <a:pt x="4554712" y="-165683"/>
                  <a:pt x="5084257" y="573447"/>
                </a:cubicBezTo>
                <a:cubicBezTo>
                  <a:pt x="5678745" y="1283413"/>
                  <a:pt x="6147086" y="3344552"/>
                  <a:pt x="8624122" y="3265132"/>
                </a:cubicBezTo>
              </a:path>
            </a:pathLst>
          </a:cu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5BD765C-8D24-0B4C-9B83-67594BF92AE4}"/>
              </a:ext>
            </a:extLst>
          </p:cNvPr>
          <p:cNvSpPr/>
          <p:nvPr/>
        </p:nvSpPr>
        <p:spPr>
          <a:xfrm>
            <a:off x="3160828" y="5820562"/>
            <a:ext cx="8137982" cy="3739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DD5F73-EA9D-4B4F-BE11-D2C78C691025}"/>
              </a:ext>
            </a:extLst>
          </p:cNvPr>
          <p:cNvSpPr/>
          <p:nvPr/>
        </p:nvSpPr>
        <p:spPr>
          <a:xfrm>
            <a:off x="3314737" y="3044488"/>
            <a:ext cx="2389323" cy="604136"/>
          </a:xfrm>
          <a:prstGeom prst="rect">
            <a:avLst/>
          </a:prstGeom>
        </p:spPr>
        <p:txBody>
          <a:bodyPr wrap="square">
            <a:spAutoFit/>
          </a:bodyPr>
          <a:lstStyle/>
          <a:p>
            <a:r>
              <a:rPr lang="en-US" sz="1400" b="1" dirty="0">
                <a:latin typeface="Century Gothic" charset="0"/>
                <a:ea typeface="Century Gothic" charset="0"/>
                <a:cs typeface="Century Gothic" charset="0"/>
              </a:rPr>
              <a:t>Nascent </a:t>
            </a:r>
          </a:p>
          <a:p>
            <a:r>
              <a:rPr lang="en-US" sz="1400" b="1" dirty="0">
                <a:latin typeface="Century Gothic" charset="0"/>
                <a:ea typeface="Century Gothic" charset="0"/>
                <a:cs typeface="Century Gothic" charset="0"/>
              </a:rPr>
              <a:t>Consumer-Centric </a:t>
            </a:r>
          </a:p>
          <a:p>
            <a:r>
              <a:rPr lang="en-US" sz="1400" b="1" dirty="0">
                <a:latin typeface="Century Gothic" charset="0"/>
                <a:ea typeface="Century Gothic" charset="0"/>
                <a:cs typeface="Century Gothic" charset="0"/>
              </a:rPr>
              <a:t>Strategy</a:t>
            </a:r>
          </a:p>
        </p:txBody>
      </p:sp>
      <p:sp>
        <p:nvSpPr>
          <p:cNvPr id="11" name="Rectangle 10">
            <a:extLst>
              <a:ext uri="{FF2B5EF4-FFF2-40B4-BE49-F238E27FC236}">
                <a16:creationId xmlns:a16="http://schemas.microsoft.com/office/drawing/2014/main" id="{2A58CF14-553F-5C41-88EC-68E1AC511942}"/>
              </a:ext>
            </a:extLst>
          </p:cNvPr>
          <p:cNvSpPr/>
          <p:nvPr/>
        </p:nvSpPr>
        <p:spPr>
          <a:xfrm>
            <a:off x="4302718" y="5320363"/>
            <a:ext cx="2827734" cy="523220"/>
          </a:xfrm>
          <a:prstGeom prst="rect">
            <a:avLst/>
          </a:prstGeom>
        </p:spPr>
        <p:txBody>
          <a:bodyPr wrap="square">
            <a:spAutoFit/>
          </a:bodyPr>
          <a:lstStyle/>
          <a:p>
            <a:pPr algn="ctr"/>
            <a:r>
              <a:rPr lang="en-US" sz="1400" b="1" dirty="0">
                <a:latin typeface="Century Gothic" charset="0"/>
                <a:ea typeface="Century Gothic" charset="0"/>
                <a:cs typeface="Century Gothic" charset="0"/>
              </a:rPr>
              <a:t>No Formal </a:t>
            </a:r>
          </a:p>
          <a:p>
            <a:pPr algn="ctr"/>
            <a:r>
              <a:rPr lang="en-US" sz="1400" b="1" dirty="0">
                <a:latin typeface="Century Gothic" charset="0"/>
                <a:ea typeface="Century Gothic" charset="0"/>
                <a:cs typeface="Century Gothic" charset="0"/>
              </a:rPr>
              <a:t>Consumer-Centric Strategy</a:t>
            </a:r>
          </a:p>
        </p:txBody>
      </p:sp>
      <p:sp>
        <p:nvSpPr>
          <p:cNvPr id="12" name="Rectangle 11">
            <a:extLst>
              <a:ext uri="{FF2B5EF4-FFF2-40B4-BE49-F238E27FC236}">
                <a16:creationId xmlns:a16="http://schemas.microsoft.com/office/drawing/2014/main" id="{FC9FDD78-CF61-124D-9405-4159B8634D80}"/>
              </a:ext>
            </a:extLst>
          </p:cNvPr>
          <p:cNvSpPr/>
          <p:nvPr/>
        </p:nvSpPr>
        <p:spPr>
          <a:xfrm>
            <a:off x="9131003" y="3044488"/>
            <a:ext cx="1800005" cy="738664"/>
          </a:xfrm>
          <a:prstGeom prst="rect">
            <a:avLst/>
          </a:prstGeom>
        </p:spPr>
        <p:txBody>
          <a:bodyPr wrap="square">
            <a:spAutoFit/>
          </a:bodyPr>
          <a:lstStyle/>
          <a:p>
            <a:pPr algn="r"/>
            <a:r>
              <a:rPr lang="en-US" sz="1400" b="1" dirty="0">
                <a:latin typeface="Century Gothic" charset="0"/>
                <a:ea typeface="Century Gothic" charset="0"/>
                <a:cs typeface="Century Gothic" charset="0"/>
              </a:rPr>
              <a:t>Intermediate </a:t>
            </a:r>
          </a:p>
          <a:p>
            <a:pPr algn="r"/>
            <a:r>
              <a:rPr lang="en-US" sz="1400" b="1" dirty="0">
                <a:latin typeface="Century Gothic" charset="0"/>
                <a:ea typeface="Century Gothic" charset="0"/>
                <a:cs typeface="Century Gothic" charset="0"/>
              </a:rPr>
              <a:t>Consumer-Centric </a:t>
            </a:r>
          </a:p>
          <a:p>
            <a:pPr algn="r"/>
            <a:r>
              <a:rPr lang="en-US" sz="1400" b="1" dirty="0">
                <a:latin typeface="Century Gothic" charset="0"/>
                <a:ea typeface="Century Gothic" charset="0"/>
                <a:cs typeface="Century Gothic" charset="0"/>
              </a:rPr>
              <a:t>Strategy</a:t>
            </a:r>
          </a:p>
        </p:txBody>
      </p:sp>
      <p:sp>
        <p:nvSpPr>
          <p:cNvPr id="34" name="TextBox 33">
            <a:extLst>
              <a:ext uri="{FF2B5EF4-FFF2-40B4-BE49-F238E27FC236}">
                <a16:creationId xmlns:a16="http://schemas.microsoft.com/office/drawing/2014/main" id="{C129DD5B-72CA-43F9-B28F-A983F3F1B151}"/>
              </a:ext>
            </a:extLst>
          </p:cNvPr>
          <p:cNvSpPr txBox="1"/>
          <p:nvPr/>
        </p:nvSpPr>
        <p:spPr>
          <a:xfrm>
            <a:off x="8984698" y="4782350"/>
            <a:ext cx="1946310" cy="738664"/>
          </a:xfrm>
          <a:prstGeom prst="rect">
            <a:avLst/>
          </a:prstGeom>
          <a:noFill/>
        </p:spPr>
        <p:txBody>
          <a:bodyPr wrap="square" rtlCol="0">
            <a:spAutoFit/>
          </a:bodyPr>
          <a:lstStyle/>
          <a:p>
            <a:pPr algn="r"/>
            <a:r>
              <a:rPr lang="en-US" sz="1400" b="1" dirty="0">
                <a:latin typeface="Century Gothic" charset="0"/>
                <a:ea typeface="Century Gothic" charset="0"/>
                <a:cs typeface="Century Gothic" charset="0"/>
              </a:rPr>
              <a:t>Full Consumer-Centric </a:t>
            </a:r>
          </a:p>
          <a:p>
            <a:pPr algn="r"/>
            <a:r>
              <a:rPr lang="en-US" sz="1400" b="1" dirty="0">
                <a:latin typeface="Century Gothic" charset="0"/>
                <a:ea typeface="Century Gothic" charset="0"/>
                <a:cs typeface="Century Gothic" charset="0"/>
              </a:rPr>
              <a:t>Strategy</a:t>
            </a:r>
          </a:p>
        </p:txBody>
      </p:sp>
      <p:grpSp>
        <p:nvGrpSpPr>
          <p:cNvPr id="36" name="Group 35">
            <a:extLst>
              <a:ext uri="{FF2B5EF4-FFF2-40B4-BE49-F238E27FC236}">
                <a16:creationId xmlns:a16="http://schemas.microsoft.com/office/drawing/2014/main" id="{9CBF5DDB-CDEB-6B4F-89E3-9EDEB2F4873C}"/>
              </a:ext>
            </a:extLst>
          </p:cNvPr>
          <p:cNvGrpSpPr/>
          <p:nvPr/>
        </p:nvGrpSpPr>
        <p:grpSpPr>
          <a:xfrm>
            <a:off x="3876126" y="5388755"/>
            <a:ext cx="415290" cy="415290"/>
            <a:chOff x="2429256" y="4585856"/>
            <a:chExt cx="443344" cy="443344"/>
          </a:xfrm>
        </p:grpSpPr>
        <p:sp>
          <p:nvSpPr>
            <p:cNvPr id="37" name="Oval 36">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9CBF5DDB-CDEB-6B4F-89E3-9EDEB2F4873C}"/>
              </a:ext>
            </a:extLst>
          </p:cNvPr>
          <p:cNvGrpSpPr/>
          <p:nvPr/>
        </p:nvGrpSpPr>
        <p:grpSpPr>
          <a:xfrm>
            <a:off x="9481603" y="5388755"/>
            <a:ext cx="415290" cy="415290"/>
            <a:chOff x="2429256" y="4585856"/>
            <a:chExt cx="443344" cy="443344"/>
          </a:xfrm>
        </p:grpSpPr>
        <p:sp>
          <p:nvSpPr>
            <p:cNvPr id="40" name="Oval 39">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9CBF5DDB-CDEB-6B4F-89E3-9EDEB2F4873C}"/>
              </a:ext>
            </a:extLst>
          </p:cNvPr>
          <p:cNvGrpSpPr/>
          <p:nvPr/>
        </p:nvGrpSpPr>
        <p:grpSpPr>
          <a:xfrm>
            <a:off x="5903581" y="3598229"/>
            <a:ext cx="415290" cy="415290"/>
            <a:chOff x="2429256" y="4585856"/>
            <a:chExt cx="443344" cy="443344"/>
          </a:xfrm>
        </p:grpSpPr>
        <p:sp>
          <p:nvSpPr>
            <p:cNvPr id="43" name="Oval 42">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9CBF5DDB-CDEB-6B4F-89E3-9EDEB2F4873C}"/>
              </a:ext>
            </a:extLst>
          </p:cNvPr>
          <p:cNvGrpSpPr/>
          <p:nvPr/>
        </p:nvGrpSpPr>
        <p:grpSpPr>
          <a:xfrm>
            <a:off x="7792219" y="3598229"/>
            <a:ext cx="415290" cy="415290"/>
            <a:chOff x="2429256" y="4585856"/>
            <a:chExt cx="443344" cy="443344"/>
          </a:xfrm>
        </p:grpSpPr>
        <p:sp>
          <p:nvSpPr>
            <p:cNvPr id="46" name="Oval 45">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6BA1744B-9222-D448-8044-8E1941ADCAFF}"/>
              </a:ext>
            </a:extLst>
          </p:cNvPr>
          <p:cNvSpPr txBox="1"/>
          <p:nvPr/>
        </p:nvSpPr>
        <p:spPr>
          <a:xfrm>
            <a:off x="3763480" y="5449305"/>
            <a:ext cx="642036"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0%</a:t>
            </a:r>
          </a:p>
        </p:txBody>
      </p:sp>
      <p:sp>
        <p:nvSpPr>
          <p:cNvPr id="49" name="TextBox 48">
            <a:extLst>
              <a:ext uri="{FF2B5EF4-FFF2-40B4-BE49-F238E27FC236}">
                <a16:creationId xmlns:a16="http://schemas.microsoft.com/office/drawing/2014/main" id="{2271FA15-FB69-C14C-94CA-25B423BAC3CB}"/>
              </a:ext>
            </a:extLst>
          </p:cNvPr>
          <p:cNvSpPr txBox="1"/>
          <p:nvPr/>
        </p:nvSpPr>
        <p:spPr>
          <a:xfrm>
            <a:off x="5792748" y="3663612"/>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43%</a:t>
            </a:r>
          </a:p>
        </p:txBody>
      </p:sp>
      <p:sp>
        <p:nvSpPr>
          <p:cNvPr id="50" name="TextBox 49">
            <a:extLst>
              <a:ext uri="{FF2B5EF4-FFF2-40B4-BE49-F238E27FC236}">
                <a16:creationId xmlns:a16="http://schemas.microsoft.com/office/drawing/2014/main" id="{60A8DC85-84AC-514C-B5D7-FE42243A9932}"/>
              </a:ext>
            </a:extLst>
          </p:cNvPr>
          <p:cNvSpPr txBox="1"/>
          <p:nvPr/>
        </p:nvSpPr>
        <p:spPr>
          <a:xfrm>
            <a:off x="7676594" y="3660816"/>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33%</a:t>
            </a:r>
          </a:p>
        </p:txBody>
      </p:sp>
      <p:sp>
        <p:nvSpPr>
          <p:cNvPr id="51" name="TextBox 50">
            <a:extLst>
              <a:ext uri="{FF2B5EF4-FFF2-40B4-BE49-F238E27FC236}">
                <a16:creationId xmlns:a16="http://schemas.microsoft.com/office/drawing/2014/main" id="{81CAA6A5-AF3E-5343-ABD1-14B0026C2D43}"/>
              </a:ext>
            </a:extLst>
          </p:cNvPr>
          <p:cNvSpPr txBox="1"/>
          <p:nvPr/>
        </p:nvSpPr>
        <p:spPr>
          <a:xfrm>
            <a:off x="9368226" y="5467517"/>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24%</a:t>
            </a:r>
          </a:p>
        </p:txBody>
      </p:sp>
      <p:sp>
        <p:nvSpPr>
          <p:cNvPr id="31" name="Content Placeholder 2">
            <a:extLst>
              <a:ext uri="{FF2B5EF4-FFF2-40B4-BE49-F238E27FC236}">
                <a16:creationId xmlns:a16="http://schemas.microsoft.com/office/drawing/2014/main" id="{7A02D0AF-06A1-DC48-9D37-F7E5A27E5572}"/>
              </a:ext>
            </a:extLst>
          </p:cNvPr>
          <p:cNvSpPr txBox="1">
            <a:spLocks/>
          </p:cNvSpPr>
          <p:nvPr/>
        </p:nvSpPr>
        <p:spPr>
          <a:xfrm>
            <a:off x="430556" y="4513476"/>
            <a:ext cx="2434026" cy="1325782"/>
          </a:xfrm>
          <a:prstGeom prst="rect">
            <a:avLst/>
          </a:prstGeom>
          <a:solidFill>
            <a:srgbClr val="F2F2F2"/>
          </a:solidFill>
        </p:spPr>
        <p:txBody>
          <a:bodyPr vert="horz" lIns="91440" tIns="45720" rIns="91440" bIns="45720" rtlCol="0" anchor="ctr">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a:lnSpc>
                <a:spcPct val="120000"/>
              </a:lnSpc>
            </a:pPr>
            <a:r>
              <a:rPr lang="en-US" sz="1100" i="1" dirty="0"/>
              <a:t>Our challenge for 2020 and beyond is to continue to move toward patient-centered care, while not going bankrupt doing so. - Payer</a:t>
            </a:r>
          </a:p>
        </p:txBody>
      </p:sp>
      <p:sp>
        <p:nvSpPr>
          <p:cNvPr id="53" name="Rectangle 52">
            <a:extLst>
              <a:ext uri="{FF2B5EF4-FFF2-40B4-BE49-F238E27FC236}">
                <a16:creationId xmlns:a16="http://schemas.microsoft.com/office/drawing/2014/main" id="{D42C37CD-3FE1-48CC-BF04-13D0E0154B36}"/>
              </a:ext>
            </a:extLst>
          </p:cNvPr>
          <p:cNvSpPr/>
          <p:nvPr/>
        </p:nvSpPr>
        <p:spPr>
          <a:xfrm>
            <a:off x="326074" y="4196847"/>
            <a:ext cx="49404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54" name="Rectangle 53">
            <a:extLst>
              <a:ext uri="{FF2B5EF4-FFF2-40B4-BE49-F238E27FC236}">
                <a16:creationId xmlns:a16="http://schemas.microsoft.com/office/drawing/2014/main" id="{32717216-056E-42BF-AAAC-0592015AA342}"/>
              </a:ext>
            </a:extLst>
          </p:cNvPr>
          <p:cNvSpPr/>
          <p:nvPr/>
        </p:nvSpPr>
        <p:spPr>
          <a:xfrm>
            <a:off x="2476621" y="5525100"/>
            <a:ext cx="49244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57225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Consumer-Centricity Among Providers</a:t>
            </a:r>
          </a:p>
        </p:txBody>
      </p:sp>
      <p:sp>
        <p:nvSpPr>
          <p:cNvPr id="3" name="Content Placeholder 2"/>
          <p:cNvSpPr>
            <a:spLocks noGrp="1"/>
          </p:cNvSpPr>
          <p:nvPr>
            <p:ph idx="1"/>
          </p:nvPr>
        </p:nvSpPr>
        <p:spPr>
          <a:xfrm>
            <a:off x="426720" y="1574003"/>
            <a:ext cx="11338559" cy="1051687"/>
          </a:xfrm>
        </p:spPr>
        <p:txBody>
          <a:bodyPr>
            <a:normAutofit/>
          </a:bodyPr>
          <a:lstStyle/>
          <a:p>
            <a:pPr>
              <a:lnSpc>
                <a:spcPct val="100000"/>
              </a:lnSpc>
            </a:pPr>
            <a:r>
              <a:rPr lang="en-US" sz="2000" dirty="0"/>
              <a:t>14% of providers have no formal consumer-centric strategy. Provider C-Suite respondents indicated that nearly 70% of their firms were either working on nascent or intermediate consumer-centric strategies, with 18% having full consumer-centric strategies. </a:t>
            </a:r>
          </a:p>
        </p:txBody>
      </p:sp>
      <p:sp>
        <p:nvSpPr>
          <p:cNvPr id="33" name="TextBox 32">
            <a:extLst>
              <a:ext uri="{FF2B5EF4-FFF2-40B4-BE49-F238E27FC236}">
                <a16:creationId xmlns:a16="http://schemas.microsoft.com/office/drawing/2014/main" id="{1963D155-B792-3B4A-B043-8EACC1FF7380}"/>
              </a:ext>
            </a:extLst>
          </p:cNvPr>
          <p:cNvSpPr txBox="1"/>
          <p:nvPr/>
        </p:nvSpPr>
        <p:spPr>
          <a:xfrm>
            <a:off x="4114038" y="5869220"/>
            <a:ext cx="3780282"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Provider C-Suite Respondents</a:t>
            </a:r>
          </a:p>
        </p:txBody>
      </p:sp>
      <p:sp>
        <p:nvSpPr>
          <p:cNvPr id="4" name="Freeform 3">
            <a:extLst>
              <a:ext uri="{FF2B5EF4-FFF2-40B4-BE49-F238E27FC236}">
                <a16:creationId xmlns:a16="http://schemas.microsoft.com/office/drawing/2014/main" id="{4C261A90-E072-6346-ADBA-4291903CACA6}"/>
              </a:ext>
            </a:extLst>
          </p:cNvPr>
          <p:cNvSpPr/>
          <p:nvPr/>
        </p:nvSpPr>
        <p:spPr>
          <a:xfrm>
            <a:off x="2035325" y="2899567"/>
            <a:ext cx="3883513" cy="2383392"/>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5C8FED72-8C5C-3446-A90F-3F17D966FC9C}"/>
              </a:ext>
            </a:extLst>
          </p:cNvPr>
          <p:cNvSpPr/>
          <p:nvPr/>
        </p:nvSpPr>
        <p:spPr>
          <a:xfrm>
            <a:off x="5982902" y="2899566"/>
            <a:ext cx="3892619" cy="1776774"/>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6015BB16-73D4-9344-9563-E12CC6026519}"/>
              </a:ext>
            </a:extLst>
          </p:cNvPr>
          <p:cNvSpPr/>
          <p:nvPr/>
        </p:nvSpPr>
        <p:spPr>
          <a:xfrm>
            <a:off x="2045300" y="5347846"/>
            <a:ext cx="3883513" cy="477822"/>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FF779A2B-9F15-984F-8568-5AA9448F9C01}"/>
              </a:ext>
            </a:extLst>
          </p:cNvPr>
          <p:cNvSpPr/>
          <p:nvPr/>
        </p:nvSpPr>
        <p:spPr>
          <a:xfrm>
            <a:off x="5982902" y="4741228"/>
            <a:ext cx="3892619" cy="1084440"/>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A7DC4D40-95C8-7141-9E03-E385CC5ECD63}"/>
              </a:ext>
            </a:extLst>
          </p:cNvPr>
          <p:cNvSpPr/>
          <p:nvPr/>
        </p:nvSpPr>
        <p:spPr>
          <a:xfrm>
            <a:off x="2043334" y="3009925"/>
            <a:ext cx="7832187" cy="2804068"/>
          </a:xfrm>
          <a:custGeom>
            <a:avLst/>
            <a:gdLst>
              <a:gd name="connsiteX0" fmla="*/ 0 w 8590208"/>
              <a:gd name="connsiteY0" fmla="*/ 3009259 h 3047896"/>
              <a:gd name="connsiteX1" fmla="*/ 3412901 w 8590208"/>
              <a:gd name="connsiteY1" fmla="*/ 317575 h 3047896"/>
              <a:gd name="connsiteX2" fmla="*/ 5009881 w 8590208"/>
              <a:gd name="connsiteY2" fmla="*/ 356211 h 3047896"/>
              <a:gd name="connsiteX3" fmla="*/ 8590208 w 8590208"/>
              <a:gd name="connsiteY3" fmla="*/ 3047896 h 3047896"/>
              <a:gd name="connsiteX4" fmla="*/ 8590208 w 8590208"/>
              <a:gd name="connsiteY4" fmla="*/ 3047896 h 3047896"/>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125459 h 3125459"/>
              <a:gd name="connsiteX1" fmla="*/ 3515931 w 8654602"/>
              <a:gd name="connsiteY1" fmla="*/ 292107 h 3125459"/>
              <a:gd name="connsiteX2" fmla="*/ 5074275 w 8654602"/>
              <a:gd name="connsiteY2" fmla="*/ 408016 h 3125459"/>
              <a:gd name="connsiteX3" fmla="*/ 8654602 w 8654602"/>
              <a:gd name="connsiteY3" fmla="*/ 3099701 h 3125459"/>
              <a:gd name="connsiteX4" fmla="*/ 8654602 w 8654602"/>
              <a:gd name="connsiteY4" fmla="*/ 3099701 h 3125459"/>
              <a:gd name="connsiteX0" fmla="*/ 0 w 8654602"/>
              <a:gd name="connsiteY0" fmla="*/ 3306688 h 3306688"/>
              <a:gd name="connsiteX1" fmla="*/ 3515931 w 8654602"/>
              <a:gd name="connsiteY1" fmla="*/ 473336 h 3306688"/>
              <a:gd name="connsiteX2" fmla="*/ 5074275 w 8654602"/>
              <a:gd name="connsiteY2" fmla="*/ 589245 h 3306688"/>
              <a:gd name="connsiteX3" fmla="*/ 8654602 w 8654602"/>
              <a:gd name="connsiteY3" fmla="*/ 3280930 h 3306688"/>
              <a:gd name="connsiteX4" fmla="*/ 8654602 w 8654602"/>
              <a:gd name="connsiteY4" fmla="*/ 3280930 h 3306688"/>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151521 h 3151521"/>
              <a:gd name="connsiteX1" fmla="*/ 3515931 w 8654602"/>
              <a:gd name="connsiteY1" fmla="*/ 318169 h 3151521"/>
              <a:gd name="connsiteX2" fmla="*/ 5125791 w 8654602"/>
              <a:gd name="connsiteY2" fmla="*/ 434078 h 3151521"/>
              <a:gd name="connsiteX3" fmla="*/ 8654602 w 8654602"/>
              <a:gd name="connsiteY3" fmla="*/ 3125763 h 3151521"/>
              <a:gd name="connsiteX0" fmla="*/ 0 w 8654602"/>
              <a:gd name="connsiteY0" fmla="*/ 3217436 h 3217436"/>
              <a:gd name="connsiteX1" fmla="*/ 3515931 w 8654602"/>
              <a:gd name="connsiteY1" fmla="*/ 384084 h 3217436"/>
              <a:gd name="connsiteX2" fmla="*/ 5125791 w 8654602"/>
              <a:gd name="connsiteY2" fmla="*/ 499993 h 3217436"/>
              <a:gd name="connsiteX3" fmla="*/ 8654602 w 8654602"/>
              <a:gd name="connsiteY3" fmla="*/ 3191678 h 3217436"/>
              <a:gd name="connsiteX0" fmla="*/ 0 w 8654602"/>
              <a:gd name="connsiteY0" fmla="*/ 3217436 h 3217436"/>
              <a:gd name="connsiteX1" fmla="*/ 3515931 w 8654602"/>
              <a:gd name="connsiteY1" fmla="*/ 384084 h 3217436"/>
              <a:gd name="connsiteX2" fmla="*/ 5061397 w 8654602"/>
              <a:gd name="connsiteY2" fmla="*/ 499993 h 3217436"/>
              <a:gd name="connsiteX3" fmla="*/ 8654602 w 8654602"/>
              <a:gd name="connsiteY3" fmla="*/ 3191678 h 3217436"/>
              <a:gd name="connsiteX0" fmla="*/ 0 w 8654602"/>
              <a:gd name="connsiteY0" fmla="*/ 3316953 h 3316953"/>
              <a:gd name="connsiteX1" fmla="*/ 3515931 w 8654602"/>
              <a:gd name="connsiteY1" fmla="*/ 483601 h 3316953"/>
              <a:gd name="connsiteX2" fmla="*/ 5061397 w 8654602"/>
              <a:gd name="connsiteY2" fmla="*/ 599510 h 3316953"/>
              <a:gd name="connsiteX3" fmla="*/ 8654602 w 8654602"/>
              <a:gd name="connsiteY3" fmla="*/ 3291195 h 3316953"/>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203953 h 3203953"/>
              <a:gd name="connsiteX1" fmla="*/ 3515931 w 8654602"/>
              <a:gd name="connsiteY1" fmla="*/ 383305 h 3203953"/>
              <a:gd name="connsiteX2" fmla="*/ 5061397 w 8654602"/>
              <a:gd name="connsiteY2" fmla="*/ 499214 h 3203953"/>
              <a:gd name="connsiteX3" fmla="*/ 8654602 w 8654602"/>
              <a:gd name="connsiteY3" fmla="*/ 3190899 h 3203953"/>
              <a:gd name="connsiteX0" fmla="*/ 0 w 8677462"/>
              <a:gd name="connsiteY0" fmla="*/ 3203953 h 3203953"/>
              <a:gd name="connsiteX1" fmla="*/ 3538791 w 8677462"/>
              <a:gd name="connsiteY1" fmla="*/ 383305 h 3203953"/>
              <a:gd name="connsiteX2" fmla="*/ 5084257 w 8677462"/>
              <a:gd name="connsiteY2" fmla="*/ 499214 h 3203953"/>
              <a:gd name="connsiteX3" fmla="*/ 8677462 w 8677462"/>
              <a:gd name="connsiteY3" fmla="*/ 3190899 h 3203953"/>
              <a:gd name="connsiteX0" fmla="*/ 0 w 8624122"/>
              <a:gd name="connsiteY0" fmla="*/ 3111882 h 3111882"/>
              <a:gd name="connsiteX1" fmla="*/ 3538791 w 8624122"/>
              <a:gd name="connsiteY1" fmla="*/ 291234 h 3111882"/>
              <a:gd name="connsiteX2" fmla="*/ 5084257 w 8624122"/>
              <a:gd name="connsiteY2" fmla="*/ 407143 h 3111882"/>
              <a:gd name="connsiteX3" fmla="*/ 8624122 w 8624122"/>
              <a:gd name="connsiteY3" fmla="*/ 3098828 h 3111882"/>
              <a:gd name="connsiteX0" fmla="*/ 0 w 8624122"/>
              <a:gd name="connsiteY0" fmla="*/ 3154305 h 3154305"/>
              <a:gd name="connsiteX1" fmla="*/ 3538791 w 8624122"/>
              <a:gd name="connsiteY1" fmla="*/ 333657 h 3154305"/>
              <a:gd name="connsiteX2" fmla="*/ 5084257 w 8624122"/>
              <a:gd name="connsiteY2" fmla="*/ 449566 h 3154305"/>
              <a:gd name="connsiteX3" fmla="*/ 8624122 w 8624122"/>
              <a:gd name="connsiteY3" fmla="*/ 3141251 h 3154305"/>
              <a:gd name="connsiteX0" fmla="*/ 0 w 8624122"/>
              <a:gd name="connsiteY0" fmla="*/ 3220268 h 3220268"/>
              <a:gd name="connsiteX1" fmla="*/ 3538791 w 8624122"/>
              <a:gd name="connsiteY1" fmla="*/ 399620 h 3220268"/>
              <a:gd name="connsiteX2" fmla="*/ 5084257 w 8624122"/>
              <a:gd name="connsiteY2" fmla="*/ 515529 h 3220268"/>
              <a:gd name="connsiteX3" fmla="*/ 8624122 w 8624122"/>
              <a:gd name="connsiteY3" fmla="*/ 3207214 h 3220268"/>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03357 h 3203357"/>
              <a:gd name="connsiteX1" fmla="*/ 3538791 w 8624122"/>
              <a:gd name="connsiteY1" fmla="*/ 382709 h 3203357"/>
              <a:gd name="connsiteX2" fmla="*/ 5084257 w 8624122"/>
              <a:gd name="connsiteY2" fmla="*/ 498618 h 3203357"/>
              <a:gd name="connsiteX3" fmla="*/ 8624122 w 8624122"/>
              <a:gd name="connsiteY3" fmla="*/ 3190303 h 3203357"/>
              <a:gd name="connsiteX0" fmla="*/ 0 w 8624122"/>
              <a:gd name="connsiteY0" fmla="*/ 3229933 h 3229933"/>
              <a:gd name="connsiteX1" fmla="*/ 3538791 w 8624122"/>
              <a:gd name="connsiteY1" fmla="*/ 409285 h 3229933"/>
              <a:gd name="connsiteX2" fmla="*/ 5084257 w 8624122"/>
              <a:gd name="connsiteY2" fmla="*/ 525194 h 3229933"/>
              <a:gd name="connsiteX3" fmla="*/ 8624122 w 8624122"/>
              <a:gd name="connsiteY3" fmla="*/ 3216879 h 3229933"/>
              <a:gd name="connsiteX0" fmla="*/ 0 w 8624122"/>
              <a:gd name="connsiteY0" fmla="*/ 3234393 h 3234393"/>
              <a:gd name="connsiteX1" fmla="*/ 3538791 w 8624122"/>
              <a:gd name="connsiteY1" fmla="*/ 413745 h 3234393"/>
              <a:gd name="connsiteX2" fmla="*/ 5084257 w 8624122"/>
              <a:gd name="connsiteY2" fmla="*/ 529654 h 3234393"/>
              <a:gd name="connsiteX3" fmla="*/ 8624122 w 8624122"/>
              <a:gd name="connsiteY3" fmla="*/ 3221339 h 3234393"/>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6930 h 3256930"/>
              <a:gd name="connsiteX1" fmla="*/ 3538791 w 8624122"/>
              <a:gd name="connsiteY1" fmla="*/ 436282 h 3256930"/>
              <a:gd name="connsiteX2" fmla="*/ 5084257 w 8624122"/>
              <a:gd name="connsiteY2" fmla="*/ 552191 h 3256930"/>
              <a:gd name="connsiteX3" fmla="*/ 8624122 w 8624122"/>
              <a:gd name="connsiteY3" fmla="*/ 3243876 h 3256930"/>
              <a:gd name="connsiteX0" fmla="*/ 0 w 8624122"/>
              <a:gd name="connsiteY0" fmla="*/ 3261481 h 3261481"/>
              <a:gd name="connsiteX1" fmla="*/ 3538791 w 8624122"/>
              <a:gd name="connsiteY1" fmla="*/ 440833 h 3261481"/>
              <a:gd name="connsiteX2" fmla="*/ 5084257 w 8624122"/>
              <a:gd name="connsiteY2" fmla="*/ 556742 h 3261481"/>
              <a:gd name="connsiteX3" fmla="*/ 8624122 w 8624122"/>
              <a:gd name="connsiteY3" fmla="*/ 3248427 h 3261481"/>
              <a:gd name="connsiteX0" fmla="*/ 0 w 8624122"/>
              <a:gd name="connsiteY0" fmla="*/ 3273587 h 3273587"/>
              <a:gd name="connsiteX1" fmla="*/ 3538791 w 8624122"/>
              <a:gd name="connsiteY1" fmla="*/ 452939 h 3273587"/>
              <a:gd name="connsiteX2" fmla="*/ 5084257 w 8624122"/>
              <a:gd name="connsiteY2" fmla="*/ 568848 h 3273587"/>
              <a:gd name="connsiteX3" fmla="*/ 8624122 w 8624122"/>
              <a:gd name="connsiteY3" fmla="*/ 3260533 h 3273587"/>
              <a:gd name="connsiteX0" fmla="*/ 0 w 8624122"/>
              <a:gd name="connsiteY0" fmla="*/ 3282811 h 3282811"/>
              <a:gd name="connsiteX1" fmla="*/ 3538791 w 8624122"/>
              <a:gd name="connsiteY1" fmla="*/ 462163 h 3282811"/>
              <a:gd name="connsiteX2" fmla="*/ 5084257 w 8624122"/>
              <a:gd name="connsiteY2" fmla="*/ 578072 h 3282811"/>
              <a:gd name="connsiteX3" fmla="*/ 8624122 w 8624122"/>
              <a:gd name="connsiteY3" fmla="*/ 3269757 h 3282811"/>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Lst>
            <a:ahLst/>
            <a:cxnLst>
              <a:cxn ang="0">
                <a:pos x="connsiteX0" y="connsiteY0"/>
              </a:cxn>
              <a:cxn ang="0">
                <a:pos x="connsiteX1" y="connsiteY1"/>
              </a:cxn>
              <a:cxn ang="0">
                <a:pos x="connsiteX2" y="connsiteY2"/>
              </a:cxn>
              <a:cxn ang="0">
                <a:pos x="connsiteX3" y="connsiteY3"/>
              </a:cxn>
            </a:cxnLst>
            <a:rect l="l" t="t" r="r" b="b"/>
            <a:pathLst>
              <a:path w="8624122" h="3278186">
                <a:moveTo>
                  <a:pt x="0" y="3278186"/>
                </a:moveTo>
                <a:cubicBezTo>
                  <a:pt x="2357907" y="3106468"/>
                  <a:pt x="2970900" y="1124406"/>
                  <a:pt x="3538791" y="457538"/>
                </a:cubicBezTo>
                <a:cubicBezTo>
                  <a:pt x="4077543" y="-175112"/>
                  <a:pt x="4554712" y="-165683"/>
                  <a:pt x="5084257" y="573447"/>
                </a:cubicBezTo>
                <a:cubicBezTo>
                  <a:pt x="5678745" y="1283413"/>
                  <a:pt x="6147086" y="3344552"/>
                  <a:pt x="8624122" y="3265132"/>
                </a:cubicBezTo>
              </a:path>
            </a:pathLst>
          </a:cu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5BD765C-8D24-0B4C-9B83-67594BF92AE4}"/>
              </a:ext>
            </a:extLst>
          </p:cNvPr>
          <p:cNvSpPr/>
          <p:nvPr/>
        </p:nvSpPr>
        <p:spPr>
          <a:xfrm>
            <a:off x="2034555" y="5820562"/>
            <a:ext cx="8137982" cy="3739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DD5F73-EA9D-4B4F-BE11-D2C78C691025}"/>
              </a:ext>
            </a:extLst>
          </p:cNvPr>
          <p:cNvSpPr/>
          <p:nvPr/>
        </p:nvSpPr>
        <p:spPr>
          <a:xfrm>
            <a:off x="2188464" y="3044488"/>
            <a:ext cx="2389323" cy="604136"/>
          </a:xfrm>
          <a:prstGeom prst="rect">
            <a:avLst/>
          </a:prstGeom>
        </p:spPr>
        <p:txBody>
          <a:bodyPr wrap="square">
            <a:spAutoFit/>
          </a:bodyPr>
          <a:lstStyle/>
          <a:p>
            <a:r>
              <a:rPr lang="en-US" sz="1400" b="1" dirty="0">
                <a:latin typeface="Century Gothic" charset="0"/>
                <a:ea typeface="Century Gothic" charset="0"/>
                <a:cs typeface="Century Gothic" charset="0"/>
              </a:rPr>
              <a:t>Nascent </a:t>
            </a:r>
          </a:p>
          <a:p>
            <a:r>
              <a:rPr lang="en-US" sz="1400" b="1" dirty="0">
                <a:latin typeface="Century Gothic" charset="0"/>
                <a:ea typeface="Century Gothic" charset="0"/>
                <a:cs typeface="Century Gothic" charset="0"/>
              </a:rPr>
              <a:t>Consumer-Centric </a:t>
            </a:r>
          </a:p>
          <a:p>
            <a:r>
              <a:rPr lang="en-US" sz="1400" b="1" dirty="0">
                <a:latin typeface="Century Gothic" charset="0"/>
                <a:ea typeface="Century Gothic" charset="0"/>
                <a:cs typeface="Century Gothic" charset="0"/>
              </a:rPr>
              <a:t>Strategy</a:t>
            </a:r>
          </a:p>
        </p:txBody>
      </p:sp>
      <p:sp>
        <p:nvSpPr>
          <p:cNvPr id="11" name="Rectangle 10">
            <a:extLst>
              <a:ext uri="{FF2B5EF4-FFF2-40B4-BE49-F238E27FC236}">
                <a16:creationId xmlns:a16="http://schemas.microsoft.com/office/drawing/2014/main" id="{2A58CF14-553F-5C41-88EC-68E1AC511942}"/>
              </a:ext>
            </a:extLst>
          </p:cNvPr>
          <p:cNvSpPr/>
          <p:nvPr/>
        </p:nvSpPr>
        <p:spPr>
          <a:xfrm>
            <a:off x="3176445" y="5320363"/>
            <a:ext cx="2827734" cy="523220"/>
          </a:xfrm>
          <a:prstGeom prst="rect">
            <a:avLst/>
          </a:prstGeom>
        </p:spPr>
        <p:txBody>
          <a:bodyPr wrap="square">
            <a:spAutoFit/>
          </a:bodyPr>
          <a:lstStyle/>
          <a:p>
            <a:pPr algn="ctr"/>
            <a:r>
              <a:rPr lang="en-US" sz="1400" b="1" dirty="0">
                <a:latin typeface="Century Gothic" charset="0"/>
                <a:ea typeface="Century Gothic" charset="0"/>
                <a:cs typeface="Century Gothic" charset="0"/>
              </a:rPr>
              <a:t>No Formal </a:t>
            </a:r>
          </a:p>
          <a:p>
            <a:pPr algn="ctr"/>
            <a:r>
              <a:rPr lang="en-US" sz="1400" b="1" dirty="0">
                <a:latin typeface="Century Gothic" charset="0"/>
                <a:ea typeface="Century Gothic" charset="0"/>
                <a:cs typeface="Century Gothic" charset="0"/>
              </a:rPr>
              <a:t>Consumer-Centric Strategy</a:t>
            </a:r>
          </a:p>
        </p:txBody>
      </p:sp>
      <p:sp>
        <p:nvSpPr>
          <p:cNvPr id="12" name="Rectangle 11">
            <a:extLst>
              <a:ext uri="{FF2B5EF4-FFF2-40B4-BE49-F238E27FC236}">
                <a16:creationId xmlns:a16="http://schemas.microsoft.com/office/drawing/2014/main" id="{FC9FDD78-CF61-124D-9405-4159B8634D80}"/>
              </a:ext>
            </a:extLst>
          </p:cNvPr>
          <p:cNvSpPr/>
          <p:nvPr/>
        </p:nvSpPr>
        <p:spPr>
          <a:xfrm>
            <a:off x="8004730" y="3044488"/>
            <a:ext cx="1800005" cy="738664"/>
          </a:xfrm>
          <a:prstGeom prst="rect">
            <a:avLst/>
          </a:prstGeom>
        </p:spPr>
        <p:txBody>
          <a:bodyPr wrap="square">
            <a:spAutoFit/>
          </a:bodyPr>
          <a:lstStyle/>
          <a:p>
            <a:pPr algn="r"/>
            <a:r>
              <a:rPr lang="en-US" sz="1400" b="1" dirty="0">
                <a:latin typeface="Century Gothic" charset="0"/>
                <a:ea typeface="Century Gothic" charset="0"/>
                <a:cs typeface="Century Gothic" charset="0"/>
              </a:rPr>
              <a:t>Intermediate </a:t>
            </a:r>
          </a:p>
          <a:p>
            <a:pPr algn="r"/>
            <a:r>
              <a:rPr lang="en-US" sz="1400" b="1" dirty="0">
                <a:latin typeface="Century Gothic" charset="0"/>
                <a:ea typeface="Century Gothic" charset="0"/>
                <a:cs typeface="Century Gothic" charset="0"/>
              </a:rPr>
              <a:t>Consumer-Centric </a:t>
            </a:r>
          </a:p>
          <a:p>
            <a:pPr algn="r"/>
            <a:r>
              <a:rPr lang="en-US" sz="1400" b="1" dirty="0">
                <a:latin typeface="Century Gothic" charset="0"/>
                <a:ea typeface="Century Gothic" charset="0"/>
                <a:cs typeface="Century Gothic" charset="0"/>
              </a:rPr>
              <a:t>Strategy</a:t>
            </a:r>
          </a:p>
        </p:txBody>
      </p:sp>
      <p:sp>
        <p:nvSpPr>
          <p:cNvPr id="34" name="TextBox 33">
            <a:extLst>
              <a:ext uri="{FF2B5EF4-FFF2-40B4-BE49-F238E27FC236}">
                <a16:creationId xmlns:a16="http://schemas.microsoft.com/office/drawing/2014/main" id="{C129DD5B-72CA-43F9-B28F-A983F3F1B151}"/>
              </a:ext>
            </a:extLst>
          </p:cNvPr>
          <p:cNvSpPr txBox="1"/>
          <p:nvPr/>
        </p:nvSpPr>
        <p:spPr>
          <a:xfrm>
            <a:off x="7858425" y="4782350"/>
            <a:ext cx="1946310" cy="738664"/>
          </a:xfrm>
          <a:prstGeom prst="rect">
            <a:avLst/>
          </a:prstGeom>
          <a:noFill/>
        </p:spPr>
        <p:txBody>
          <a:bodyPr wrap="square" rtlCol="0">
            <a:spAutoFit/>
          </a:bodyPr>
          <a:lstStyle/>
          <a:p>
            <a:pPr algn="r"/>
            <a:r>
              <a:rPr lang="en-US" sz="1400" b="1" dirty="0">
                <a:latin typeface="Century Gothic" charset="0"/>
                <a:ea typeface="Century Gothic" charset="0"/>
                <a:cs typeface="Century Gothic" charset="0"/>
              </a:rPr>
              <a:t>Full Consumer-Centric </a:t>
            </a:r>
          </a:p>
          <a:p>
            <a:pPr algn="r"/>
            <a:r>
              <a:rPr lang="en-US" sz="1400" b="1" dirty="0">
                <a:latin typeface="Century Gothic" charset="0"/>
                <a:ea typeface="Century Gothic" charset="0"/>
                <a:cs typeface="Century Gothic" charset="0"/>
              </a:rPr>
              <a:t>Strategy</a:t>
            </a:r>
          </a:p>
        </p:txBody>
      </p:sp>
      <p:grpSp>
        <p:nvGrpSpPr>
          <p:cNvPr id="36" name="Group 35">
            <a:extLst>
              <a:ext uri="{FF2B5EF4-FFF2-40B4-BE49-F238E27FC236}">
                <a16:creationId xmlns:a16="http://schemas.microsoft.com/office/drawing/2014/main" id="{9CBF5DDB-CDEB-6B4F-89E3-9EDEB2F4873C}"/>
              </a:ext>
            </a:extLst>
          </p:cNvPr>
          <p:cNvGrpSpPr/>
          <p:nvPr/>
        </p:nvGrpSpPr>
        <p:grpSpPr>
          <a:xfrm>
            <a:off x="2749853" y="5388755"/>
            <a:ext cx="415290" cy="415290"/>
            <a:chOff x="2429256" y="4585856"/>
            <a:chExt cx="443344" cy="443344"/>
          </a:xfrm>
        </p:grpSpPr>
        <p:sp>
          <p:nvSpPr>
            <p:cNvPr id="37" name="Oval 36">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9CBF5DDB-CDEB-6B4F-89E3-9EDEB2F4873C}"/>
              </a:ext>
            </a:extLst>
          </p:cNvPr>
          <p:cNvGrpSpPr/>
          <p:nvPr/>
        </p:nvGrpSpPr>
        <p:grpSpPr>
          <a:xfrm>
            <a:off x="8355330" y="5388755"/>
            <a:ext cx="415290" cy="415290"/>
            <a:chOff x="2429256" y="4585856"/>
            <a:chExt cx="443344" cy="443344"/>
          </a:xfrm>
        </p:grpSpPr>
        <p:sp>
          <p:nvSpPr>
            <p:cNvPr id="40" name="Oval 39">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9CBF5DDB-CDEB-6B4F-89E3-9EDEB2F4873C}"/>
              </a:ext>
            </a:extLst>
          </p:cNvPr>
          <p:cNvGrpSpPr/>
          <p:nvPr/>
        </p:nvGrpSpPr>
        <p:grpSpPr>
          <a:xfrm>
            <a:off x="4777308" y="3598229"/>
            <a:ext cx="415290" cy="415290"/>
            <a:chOff x="2429256" y="4585856"/>
            <a:chExt cx="443344" cy="443344"/>
          </a:xfrm>
        </p:grpSpPr>
        <p:sp>
          <p:nvSpPr>
            <p:cNvPr id="43" name="Oval 42">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9CBF5DDB-CDEB-6B4F-89E3-9EDEB2F4873C}"/>
              </a:ext>
            </a:extLst>
          </p:cNvPr>
          <p:cNvGrpSpPr/>
          <p:nvPr/>
        </p:nvGrpSpPr>
        <p:grpSpPr>
          <a:xfrm>
            <a:off x="6665946" y="3598229"/>
            <a:ext cx="415290" cy="415290"/>
            <a:chOff x="2429256" y="4585856"/>
            <a:chExt cx="443344" cy="443344"/>
          </a:xfrm>
        </p:grpSpPr>
        <p:sp>
          <p:nvSpPr>
            <p:cNvPr id="46" name="Oval 45">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6BA1744B-9222-D448-8044-8E1941ADCAFF}"/>
              </a:ext>
            </a:extLst>
          </p:cNvPr>
          <p:cNvSpPr txBox="1"/>
          <p:nvPr/>
        </p:nvSpPr>
        <p:spPr>
          <a:xfrm>
            <a:off x="2637207" y="5449305"/>
            <a:ext cx="642036"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14%</a:t>
            </a:r>
          </a:p>
        </p:txBody>
      </p:sp>
      <p:sp>
        <p:nvSpPr>
          <p:cNvPr id="49" name="TextBox 48">
            <a:extLst>
              <a:ext uri="{FF2B5EF4-FFF2-40B4-BE49-F238E27FC236}">
                <a16:creationId xmlns:a16="http://schemas.microsoft.com/office/drawing/2014/main" id="{2271FA15-FB69-C14C-94CA-25B423BAC3CB}"/>
              </a:ext>
            </a:extLst>
          </p:cNvPr>
          <p:cNvSpPr txBox="1"/>
          <p:nvPr/>
        </p:nvSpPr>
        <p:spPr>
          <a:xfrm>
            <a:off x="4666475" y="3663612"/>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34%</a:t>
            </a:r>
          </a:p>
        </p:txBody>
      </p:sp>
      <p:sp>
        <p:nvSpPr>
          <p:cNvPr id="50" name="TextBox 49">
            <a:extLst>
              <a:ext uri="{FF2B5EF4-FFF2-40B4-BE49-F238E27FC236}">
                <a16:creationId xmlns:a16="http://schemas.microsoft.com/office/drawing/2014/main" id="{60A8DC85-84AC-514C-B5D7-FE42243A9932}"/>
              </a:ext>
            </a:extLst>
          </p:cNvPr>
          <p:cNvSpPr txBox="1"/>
          <p:nvPr/>
        </p:nvSpPr>
        <p:spPr>
          <a:xfrm>
            <a:off x="6550321" y="3660816"/>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36%</a:t>
            </a:r>
          </a:p>
        </p:txBody>
      </p:sp>
      <p:sp>
        <p:nvSpPr>
          <p:cNvPr id="51" name="TextBox 50">
            <a:extLst>
              <a:ext uri="{FF2B5EF4-FFF2-40B4-BE49-F238E27FC236}">
                <a16:creationId xmlns:a16="http://schemas.microsoft.com/office/drawing/2014/main" id="{81CAA6A5-AF3E-5343-ABD1-14B0026C2D43}"/>
              </a:ext>
            </a:extLst>
          </p:cNvPr>
          <p:cNvSpPr txBox="1"/>
          <p:nvPr/>
        </p:nvSpPr>
        <p:spPr>
          <a:xfrm>
            <a:off x="8241953" y="5467517"/>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18%</a:t>
            </a:r>
          </a:p>
        </p:txBody>
      </p:sp>
    </p:spTree>
    <p:extLst>
      <p:ext uri="{BB962C8B-B14F-4D97-AF65-F5344CB8AC3E}">
        <p14:creationId xmlns:p14="http://schemas.microsoft.com/office/powerpoint/2010/main" val="181369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Consumer-Centricity</a:t>
            </a:r>
            <a:endParaRPr lang="en-US" dirty="0">
              <a:solidFill>
                <a:srgbClr val="FF0000"/>
              </a:solidFill>
            </a:endParaRPr>
          </a:p>
        </p:txBody>
      </p:sp>
      <p:sp>
        <p:nvSpPr>
          <p:cNvPr id="13" name="Content Placeholder 12"/>
          <p:cNvSpPr>
            <a:spLocks noGrp="1"/>
          </p:cNvSpPr>
          <p:nvPr>
            <p:ph idx="1"/>
          </p:nvPr>
        </p:nvSpPr>
        <p:spPr>
          <a:xfrm>
            <a:off x="426720" y="1825625"/>
            <a:ext cx="11338559" cy="1124839"/>
          </a:xfrm>
        </p:spPr>
        <p:txBody>
          <a:bodyPr/>
          <a:lstStyle/>
          <a:p>
            <a:pPr>
              <a:lnSpc>
                <a:spcPct val="100000"/>
              </a:lnSpc>
            </a:pPr>
            <a:r>
              <a:rPr lang="en-US" dirty="0"/>
              <a:t>Provider C-Suite respondents are significantly more likely to say they have </a:t>
            </a:r>
            <a:r>
              <a:rPr lang="en-US" i="1" dirty="0"/>
              <a:t>No Consumer-Centric Strategy</a:t>
            </a:r>
            <a:r>
              <a:rPr lang="en-US" dirty="0"/>
              <a:t> than are payer C-Suite respondents.</a:t>
            </a:r>
          </a:p>
        </p:txBody>
      </p:sp>
      <p:graphicFrame>
        <p:nvGraphicFramePr>
          <p:cNvPr id="52" name="Chart 51">
            <a:extLst>
              <a:ext uri="{FF2B5EF4-FFF2-40B4-BE49-F238E27FC236}">
                <a16:creationId xmlns:a16="http://schemas.microsoft.com/office/drawing/2014/main" id="{2C6CE990-2ED6-CC47-84D5-4B9CCB0E6DC6}"/>
              </a:ext>
            </a:extLst>
          </p:cNvPr>
          <p:cNvGraphicFramePr/>
          <p:nvPr>
            <p:extLst>
              <p:ext uri="{D42A27DB-BD31-4B8C-83A1-F6EECF244321}">
                <p14:modId xmlns:p14="http://schemas.microsoft.com/office/powerpoint/2010/main" val="1525593572"/>
              </p:ext>
            </p:extLst>
          </p:nvPr>
        </p:nvGraphicFramePr>
        <p:xfrm>
          <a:off x="2782586" y="2950464"/>
          <a:ext cx="6626826" cy="3079732"/>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9CBF5DDB-CDEB-6B4F-89E3-9EDEB2F4873C}"/>
              </a:ext>
            </a:extLst>
          </p:cNvPr>
          <p:cNvGrpSpPr/>
          <p:nvPr/>
        </p:nvGrpSpPr>
        <p:grpSpPr>
          <a:xfrm>
            <a:off x="4888616" y="4820894"/>
            <a:ext cx="502501" cy="502501"/>
            <a:chOff x="2429256" y="4585856"/>
            <a:chExt cx="443344" cy="443344"/>
          </a:xfrm>
        </p:grpSpPr>
        <p:sp>
          <p:nvSpPr>
            <p:cNvPr id="54" name="Oval 53">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5" name="Oval 54">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56" name="TextBox 55">
            <a:extLst>
              <a:ext uri="{FF2B5EF4-FFF2-40B4-BE49-F238E27FC236}">
                <a16:creationId xmlns:a16="http://schemas.microsoft.com/office/drawing/2014/main" id="{6BA1744B-9222-D448-8044-8E1941ADCAFF}"/>
              </a:ext>
            </a:extLst>
          </p:cNvPr>
          <p:cNvSpPr txBox="1"/>
          <p:nvPr/>
        </p:nvSpPr>
        <p:spPr>
          <a:xfrm>
            <a:off x="4752161" y="4938749"/>
            <a:ext cx="776864" cy="316548"/>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0%</a:t>
            </a:r>
          </a:p>
        </p:txBody>
      </p:sp>
      <p:grpSp>
        <p:nvGrpSpPr>
          <p:cNvPr id="57" name="Group 56">
            <a:extLst>
              <a:ext uri="{FF2B5EF4-FFF2-40B4-BE49-F238E27FC236}">
                <a16:creationId xmlns:a16="http://schemas.microsoft.com/office/drawing/2014/main" id="{9CBF5DDB-CDEB-6B4F-89E3-9EDEB2F4873C}"/>
              </a:ext>
            </a:extLst>
          </p:cNvPr>
          <p:cNvGrpSpPr/>
          <p:nvPr/>
        </p:nvGrpSpPr>
        <p:grpSpPr>
          <a:xfrm>
            <a:off x="6729608" y="3073205"/>
            <a:ext cx="502501" cy="502501"/>
            <a:chOff x="2429256" y="4585856"/>
            <a:chExt cx="443344" cy="443344"/>
          </a:xfrm>
        </p:grpSpPr>
        <p:sp>
          <p:nvSpPr>
            <p:cNvPr id="58" name="Oval 57">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9" name="Oval 58">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6BA1744B-9222-D448-8044-8E1941ADCAFF}"/>
              </a:ext>
            </a:extLst>
          </p:cNvPr>
          <p:cNvSpPr txBox="1"/>
          <p:nvPr/>
        </p:nvSpPr>
        <p:spPr>
          <a:xfrm>
            <a:off x="6593153" y="3191060"/>
            <a:ext cx="776864"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14%</a:t>
            </a:r>
          </a:p>
        </p:txBody>
      </p:sp>
    </p:spTree>
    <p:extLst>
      <p:ext uri="{BB962C8B-B14F-4D97-AF65-F5344CB8AC3E}">
        <p14:creationId xmlns:p14="http://schemas.microsoft.com/office/powerpoint/2010/main" val="171562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9FE9A3-8104-8E46-B226-8150B62FE755}"/>
              </a:ext>
            </a:extLst>
          </p:cNvPr>
          <p:cNvGraphicFramePr/>
          <p:nvPr>
            <p:extLst>
              <p:ext uri="{D42A27DB-BD31-4B8C-83A1-F6EECF244321}">
                <p14:modId xmlns:p14="http://schemas.microsoft.com/office/powerpoint/2010/main" val="3819604710"/>
              </p:ext>
            </p:extLst>
          </p:nvPr>
        </p:nvGraphicFramePr>
        <p:xfrm>
          <a:off x="999744" y="2794599"/>
          <a:ext cx="6912864" cy="338532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Social Determinants of Health (SDOH)</a:t>
            </a:r>
          </a:p>
        </p:txBody>
      </p:sp>
      <p:sp>
        <p:nvSpPr>
          <p:cNvPr id="3" name="Content Placeholder 2"/>
          <p:cNvSpPr>
            <a:spLocks noGrp="1"/>
          </p:cNvSpPr>
          <p:nvPr>
            <p:ph idx="1"/>
          </p:nvPr>
        </p:nvSpPr>
        <p:spPr>
          <a:xfrm>
            <a:off x="426720" y="1756175"/>
            <a:ext cx="11338559" cy="4290360"/>
          </a:xfrm>
        </p:spPr>
        <p:txBody>
          <a:bodyPr>
            <a:normAutofit/>
          </a:bodyPr>
          <a:lstStyle/>
          <a:p>
            <a:pPr>
              <a:lnSpc>
                <a:spcPct val="100000"/>
              </a:lnSpc>
            </a:pPr>
            <a:r>
              <a:rPr lang="en-US" sz="1600" dirty="0"/>
              <a:t>Providers are significantly more likely to capture </a:t>
            </a:r>
            <a:r>
              <a:rPr lang="en-US" sz="1600" i="1" dirty="0"/>
              <a:t>Other Controlled Substance Usage</a:t>
            </a:r>
            <a:r>
              <a:rPr lang="en-US" sz="1600" dirty="0"/>
              <a:t> and more likely to capture </a:t>
            </a:r>
            <a:r>
              <a:rPr lang="en-US" sz="1600" i="1" dirty="0"/>
              <a:t>Tobacco Usage, Alcohol Usage,</a:t>
            </a:r>
            <a:r>
              <a:rPr lang="en-US" sz="1600" dirty="0"/>
              <a:t> and </a:t>
            </a:r>
            <a:r>
              <a:rPr lang="en-US" sz="1600" i="1" dirty="0"/>
              <a:t>Language Barriers.</a:t>
            </a:r>
            <a:r>
              <a:rPr lang="en-US" sz="1600" dirty="0"/>
              <a:t> Payers are significantly more likely to capture </a:t>
            </a:r>
            <a:r>
              <a:rPr lang="en-US" sz="1600" i="1" dirty="0"/>
              <a:t>Income</a:t>
            </a:r>
            <a:r>
              <a:rPr lang="en-US" sz="1600" dirty="0"/>
              <a:t>. Payers are directionally more likely to capture </a:t>
            </a:r>
            <a:r>
              <a:rPr lang="en-US" sz="1600" i="1" dirty="0"/>
              <a:t>Housing, Health Literacy, Education, and Food Insecurity</a:t>
            </a:r>
            <a:r>
              <a:rPr lang="en-US" sz="1600" dirty="0"/>
              <a:t>.</a:t>
            </a:r>
          </a:p>
        </p:txBody>
      </p:sp>
      <p:sp>
        <p:nvSpPr>
          <p:cNvPr id="5" name="TextBox 4">
            <a:extLst>
              <a:ext uri="{FF2B5EF4-FFF2-40B4-BE49-F238E27FC236}">
                <a16:creationId xmlns:a16="http://schemas.microsoft.com/office/drawing/2014/main" id="{B3CD99C0-5291-BE48-82BF-D6C83395243E}"/>
              </a:ext>
            </a:extLst>
          </p:cNvPr>
          <p:cNvSpPr txBox="1"/>
          <p:nvPr/>
        </p:nvSpPr>
        <p:spPr>
          <a:xfrm>
            <a:off x="309755" y="6019838"/>
            <a:ext cx="7499607"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What Social Determinants of Health does your organization capture at the member or patient level? Select all that apply.</a:t>
            </a:r>
          </a:p>
        </p:txBody>
      </p:sp>
      <p:graphicFrame>
        <p:nvGraphicFramePr>
          <p:cNvPr id="6" name="Chart 5">
            <a:extLst>
              <a:ext uri="{FF2B5EF4-FFF2-40B4-BE49-F238E27FC236}">
                <a16:creationId xmlns:a16="http://schemas.microsoft.com/office/drawing/2014/main" id="{0D0C91DD-36B6-E242-9A5B-69F0B418D3C1}"/>
              </a:ext>
            </a:extLst>
          </p:cNvPr>
          <p:cNvGraphicFramePr/>
          <p:nvPr>
            <p:extLst>
              <p:ext uri="{D42A27DB-BD31-4B8C-83A1-F6EECF244321}">
                <p14:modId xmlns:p14="http://schemas.microsoft.com/office/powerpoint/2010/main" val="3456319303"/>
              </p:ext>
            </p:extLst>
          </p:nvPr>
        </p:nvGraphicFramePr>
        <p:xfrm>
          <a:off x="5891408" y="2794599"/>
          <a:ext cx="5781514" cy="33853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3D03E7E-0F5C-C84E-825B-200F6FE7FCE8}"/>
              </a:ext>
            </a:extLst>
          </p:cNvPr>
          <p:cNvSpPr txBox="1"/>
          <p:nvPr/>
        </p:nvSpPr>
        <p:spPr>
          <a:xfrm>
            <a:off x="4245904" y="2737269"/>
            <a:ext cx="1611957"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Payers</a:t>
            </a:r>
          </a:p>
        </p:txBody>
      </p:sp>
      <p:sp>
        <p:nvSpPr>
          <p:cNvPr id="8" name="TextBox 7">
            <a:extLst>
              <a:ext uri="{FF2B5EF4-FFF2-40B4-BE49-F238E27FC236}">
                <a16:creationId xmlns:a16="http://schemas.microsoft.com/office/drawing/2014/main" id="{BBD7241F-BDBC-C143-8A09-8AA58AD8AA4D}"/>
              </a:ext>
            </a:extLst>
          </p:cNvPr>
          <p:cNvSpPr txBox="1"/>
          <p:nvPr/>
        </p:nvSpPr>
        <p:spPr>
          <a:xfrm>
            <a:off x="7997197" y="2737269"/>
            <a:ext cx="1773153"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Providers</a:t>
            </a:r>
          </a:p>
        </p:txBody>
      </p:sp>
      <p:grpSp>
        <p:nvGrpSpPr>
          <p:cNvPr id="13" name="Group 12">
            <a:extLst>
              <a:ext uri="{FF2B5EF4-FFF2-40B4-BE49-F238E27FC236}">
                <a16:creationId xmlns:a16="http://schemas.microsoft.com/office/drawing/2014/main" id="{AC4E7C85-170D-0944-8946-9D022D91BEE1}"/>
              </a:ext>
            </a:extLst>
          </p:cNvPr>
          <p:cNvGrpSpPr/>
          <p:nvPr/>
        </p:nvGrpSpPr>
        <p:grpSpPr>
          <a:xfrm>
            <a:off x="309755" y="6153226"/>
            <a:ext cx="3431340" cy="215444"/>
            <a:chOff x="5711057" y="6567176"/>
            <a:chExt cx="3431340" cy="215444"/>
          </a:xfrm>
        </p:grpSpPr>
        <p:sp>
          <p:nvSpPr>
            <p:cNvPr id="14" name="Rectangle 13">
              <a:extLst>
                <a:ext uri="{FF2B5EF4-FFF2-40B4-BE49-F238E27FC236}">
                  <a16:creationId xmlns:a16="http://schemas.microsoft.com/office/drawing/2014/main" id="{276BE7D6-509B-1240-8117-AC971F908B44}"/>
                </a:ext>
              </a:extLst>
            </p:cNvPr>
            <p:cNvSpPr/>
            <p:nvPr/>
          </p:nvSpPr>
          <p:spPr>
            <a:xfrm>
              <a:off x="5907216" y="6567176"/>
              <a:ext cx="3235181" cy="215444"/>
            </a:xfrm>
            <a:prstGeom prst="rect">
              <a:avLst/>
            </a:prstGeom>
          </p:spPr>
          <p:txBody>
            <a:bodyPr wrap="none">
              <a:spAutoFit/>
            </a:bodyPr>
            <a:lstStyle/>
            <a:p>
              <a:r>
                <a:rPr lang="is-IS" sz="800" dirty="0">
                  <a:latin typeface="Century Gothic" charset="0"/>
                  <a:ea typeface="Century Gothic" charset="0"/>
                  <a:cs typeface="Century Gothic" charset="0"/>
                  <a:sym typeface="Zapf Dingbats"/>
                </a:rPr>
                <a:t>= statistically significant difference at 95% conficence interval</a:t>
              </a:r>
              <a:endParaRPr lang="en-US" sz="800" dirty="0">
                <a:latin typeface="Century Gothic" charset="0"/>
                <a:ea typeface="Century Gothic" charset="0"/>
                <a:cs typeface="Century Gothic" charset="0"/>
              </a:endParaRPr>
            </a:p>
          </p:txBody>
        </p:sp>
        <p:sp>
          <p:nvSpPr>
            <p:cNvPr id="15" name="Rectangle 14">
              <a:extLst>
                <a:ext uri="{FF2B5EF4-FFF2-40B4-BE49-F238E27FC236}">
                  <a16:creationId xmlns:a16="http://schemas.microsoft.com/office/drawing/2014/main" id="{EF1B6C5C-D466-0A4B-A357-506C64F7628F}"/>
                </a:ext>
              </a:extLst>
            </p:cNvPr>
            <p:cNvSpPr/>
            <p:nvPr/>
          </p:nvSpPr>
          <p:spPr>
            <a:xfrm>
              <a:off x="5711057" y="6649417"/>
              <a:ext cx="209323" cy="4571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Century Gothic" charset="0"/>
                <a:ea typeface="Century Gothic" charset="0"/>
                <a:cs typeface="Century Gothic" charset="0"/>
              </a:endParaRPr>
            </a:p>
          </p:txBody>
        </p:sp>
      </p:grpSp>
      <p:sp>
        <p:nvSpPr>
          <p:cNvPr id="17" name="Rectangle 16">
            <a:extLst>
              <a:ext uri="{FF2B5EF4-FFF2-40B4-BE49-F238E27FC236}">
                <a16:creationId xmlns:a16="http://schemas.microsoft.com/office/drawing/2014/main" id="{B5AE8552-F309-8B4E-BF4E-7964AAC08CB3}"/>
              </a:ext>
            </a:extLst>
          </p:cNvPr>
          <p:cNvSpPr/>
          <p:nvPr/>
        </p:nvSpPr>
        <p:spPr>
          <a:xfrm>
            <a:off x="1266847" y="3708614"/>
            <a:ext cx="9570192" cy="2194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AE8552-F309-8B4E-BF4E-7964AAC08CB3}"/>
              </a:ext>
            </a:extLst>
          </p:cNvPr>
          <p:cNvSpPr/>
          <p:nvPr/>
        </p:nvSpPr>
        <p:spPr>
          <a:xfrm>
            <a:off x="1266847" y="4399415"/>
            <a:ext cx="9570192" cy="2194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390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sp>
        <p:nvSpPr>
          <p:cNvPr id="3" name="Content Placeholder 2"/>
          <p:cNvSpPr>
            <a:spLocks noGrp="1"/>
          </p:cNvSpPr>
          <p:nvPr>
            <p:ph idx="1"/>
          </p:nvPr>
        </p:nvSpPr>
        <p:spPr>
          <a:xfrm>
            <a:off x="426720" y="1686729"/>
            <a:ext cx="11430764" cy="4290360"/>
          </a:xfrm>
        </p:spPr>
        <p:txBody>
          <a:bodyPr>
            <a:normAutofit/>
          </a:bodyPr>
          <a:lstStyle/>
          <a:p>
            <a:pPr>
              <a:lnSpc>
                <a:spcPct val="100000"/>
              </a:lnSpc>
            </a:pPr>
            <a:r>
              <a:rPr lang="en-US" sz="1600" dirty="0"/>
              <a:t>Asked for the first time in the 2020 Pulse Survey, 30% said they are providing some level of direct support to members and patients based on SDOH. More organizations are </a:t>
            </a:r>
            <a:r>
              <a:rPr lang="en-US" sz="1600" i="1" dirty="0"/>
              <a:t>Coordinating with Community-Based Organizations and Resources</a:t>
            </a:r>
            <a:r>
              <a:rPr lang="en-US" sz="1600" dirty="0"/>
              <a:t> in 2020 than in previous years.</a:t>
            </a:r>
          </a:p>
        </p:txBody>
      </p:sp>
      <p:sp>
        <p:nvSpPr>
          <p:cNvPr id="5" name="TextBox 4">
            <a:extLst>
              <a:ext uri="{FF2B5EF4-FFF2-40B4-BE49-F238E27FC236}">
                <a16:creationId xmlns:a16="http://schemas.microsoft.com/office/drawing/2014/main" id="{B3CD99C0-5291-BE48-82BF-D6C83395243E}"/>
              </a:ext>
            </a:extLst>
          </p:cNvPr>
          <p:cNvSpPr txBox="1"/>
          <p:nvPr/>
        </p:nvSpPr>
        <p:spPr>
          <a:xfrm>
            <a:off x="-939092" y="5958453"/>
            <a:ext cx="7499607" cy="215444"/>
          </a:xfrm>
          <a:prstGeom prst="rect">
            <a:avLst/>
          </a:prstGeom>
          <a:noFill/>
        </p:spPr>
        <p:txBody>
          <a:bodyPr wrap="square" rtlCol="0">
            <a:spAutoFit/>
          </a:bodyPr>
          <a:lstStyle/>
          <a:p>
            <a:pPr algn="r"/>
            <a:r>
              <a:rPr lang="en-US" sz="800" dirty="0">
                <a:latin typeface="Century Gothic" charset="0"/>
                <a:ea typeface="Century Gothic" charset="0"/>
                <a:cs typeface="Century Gothic" charset="0"/>
              </a:rPr>
              <a:t>Q. What Social Determinants of Health does your organization capture at the member or patient level? Select all that apply.</a:t>
            </a:r>
          </a:p>
        </p:txBody>
      </p:sp>
      <p:grpSp>
        <p:nvGrpSpPr>
          <p:cNvPr id="13" name="Group 12">
            <a:extLst>
              <a:ext uri="{FF2B5EF4-FFF2-40B4-BE49-F238E27FC236}">
                <a16:creationId xmlns:a16="http://schemas.microsoft.com/office/drawing/2014/main" id="{AC4E7C85-170D-0944-8946-9D022D91BEE1}"/>
              </a:ext>
            </a:extLst>
          </p:cNvPr>
          <p:cNvGrpSpPr/>
          <p:nvPr/>
        </p:nvGrpSpPr>
        <p:grpSpPr>
          <a:xfrm>
            <a:off x="334516" y="6080081"/>
            <a:ext cx="3431340" cy="215444"/>
            <a:chOff x="5711057" y="6567176"/>
            <a:chExt cx="3431340" cy="215444"/>
          </a:xfrm>
        </p:grpSpPr>
        <p:sp>
          <p:nvSpPr>
            <p:cNvPr id="14" name="Rectangle 13">
              <a:extLst>
                <a:ext uri="{FF2B5EF4-FFF2-40B4-BE49-F238E27FC236}">
                  <a16:creationId xmlns:a16="http://schemas.microsoft.com/office/drawing/2014/main" id="{276BE7D6-509B-1240-8117-AC971F908B44}"/>
                </a:ext>
              </a:extLst>
            </p:cNvPr>
            <p:cNvSpPr/>
            <p:nvPr/>
          </p:nvSpPr>
          <p:spPr>
            <a:xfrm>
              <a:off x="5907216" y="6567176"/>
              <a:ext cx="3235181" cy="215444"/>
            </a:xfrm>
            <a:prstGeom prst="rect">
              <a:avLst/>
            </a:prstGeom>
          </p:spPr>
          <p:txBody>
            <a:bodyPr wrap="none">
              <a:spAutoFit/>
            </a:bodyPr>
            <a:lstStyle/>
            <a:p>
              <a:pPr algn="ctr"/>
              <a:r>
                <a:rPr lang="is-IS" sz="800" dirty="0">
                  <a:latin typeface="Century Gothic" charset="0"/>
                  <a:ea typeface="Century Gothic" charset="0"/>
                  <a:cs typeface="Century Gothic" charset="0"/>
                  <a:sym typeface="Zapf Dingbats"/>
                </a:rPr>
                <a:t>= statistically significant difference at 95% conficence interval</a:t>
              </a:r>
              <a:endParaRPr lang="en-US" sz="800" dirty="0">
                <a:latin typeface="Century Gothic" charset="0"/>
                <a:ea typeface="Century Gothic" charset="0"/>
                <a:cs typeface="Century Gothic" charset="0"/>
              </a:endParaRPr>
            </a:p>
          </p:txBody>
        </p:sp>
        <p:sp>
          <p:nvSpPr>
            <p:cNvPr id="15" name="Rectangle 14">
              <a:extLst>
                <a:ext uri="{FF2B5EF4-FFF2-40B4-BE49-F238E27FC236}">
                  <a16:creationId xmlns:a16="http://schemas.microsoft.com/office/drawing/2014/main" id="{EF1B6C5C-D466-0A4B-A357-506C64F7628F}"/>
                </a:ext>
              </a:extLst>
            </p:cNvPr>
            <p:cNvSpPr/>
            <p:nvPr/>
          </p:nvSpPr>
          <p:spPr>
            <a:xfrm>
              <a:off x="5711057" y="6637842"/>
              <a:ext cx="196159" cy="10017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grpSp>
      <p:graphicFrame>
        <p:nvGraphicFramePr>
          <p:cNvPr id="19" name="Chart 18">
            <a:extLst>
              <a:ext uri="{FF2B5EF4-FFF2-40B4-BE49-F238E27FC236}">
                <a16:creationId xmlns:a16="http://schemas.microsoft.com/office/drawing/2014/main" id="{F59FE9A3-8104-8E46-B226-8150B62FE755}"/>
              </a:ext>
            </a:extLst>
          </p:cNvPr>
          <p:cNvGraphicFramePr/>
          <p:nvPr>
            <p:extLst>
              <p:ext uri="{D42A27DB-BD31-4B8C-83A1-F6EECF244321}">
                <p14:modId xmlns:p14="http://schemas.microsoft.com/office/powerpoint/2010/main" val="3351678959"/>
              </p:ext>
            </p:extLst>
          </p:nvPr>
        </p:nvGraphicFramePr>
        <p:xfrm>
          <a:off x="334516" y="2396140"/>
          <a:ext cx="12265152" cy="3615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002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077" y="3214687"/>
            <a:ext cx="4990454" cy="236259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873972" y="3214687"/>
            <a:ext cx="5730615" cy="236259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Consumerism</a:t>
            </a:r>
          </a:p>
        </p:txBody>
      </p:sp>
      <p:sp>
        <p:nvSpPr>
          <p:cNvPr id="3" name="Content Placeholder 2"/>
          <p:cNvSpPr>
            <a:spLocks noGrp="1"/>
          </p:cNvSpPr>
          <p:nvPr>
            <p:ph idx="1"/>
          </p:nvPr>
        </p:nvSpPr>
        <p:spPr>
          <a:xfrm>
            <a:off x="426720" y="1825625"/>
            <a:ext cx="11046143" cy="4290360"/>
          </a:xfrm>
        </p:spPr>
        <p:txBody>
          <a:bodyPr>
            <a:normAutofit/>
          </a:bodyPr>
          <a:lstStyle/>
          <a:p>
            <a:pPr>
              <a:lnSpc>
                <a:spcPct val="100000"/>
              </a:lnSpc>
            </a:pPr>
            <a:r>
              <a:rPr lang="en-US" dirty="0"/>
              <a:t>As the healthcare industry adopts consumer-centric strategies, we sought to better understand how the industry could support consumers on two key metrics: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22" y="3670766"/>
            <a:ext cx="1642976" cy="14123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788" y="3684274"/>
            <a:ext cx="1058487" cy="1413164"/>
          </a:xfrm>
          <a:prstGeom prst="rect">
            <a:avLst/>
          </a:prstGeom>
        </p:spPr>
      </p:pic>
      <p:sp>
        <p:nvSpPr>
          <p:cNvPr id="7" name="Rectangle 6"/>
          <p:cNvSpPr/>
          <p:nvPr/>
        </p:nvSpPr>
        <p:spPr>
          <a:xfrm>
            <a:off x="2854301" y="3514997"/>
            <a:ext cx="2736230" cy="1785104"/>
          </a:xfrm>
          <a:prstGeom prst="rect">
            <a:avLst/>
          </a:prstGeom>
        </p:spPr>
        <p:txBody>
          <a:bodyPr wrap="square">
            <a:spAutoFit/>
          </a:bodyPr>
          <a:lstStyle/>
          <a:p>
            <a:pPr>
              <a:lnSpc>
                <a:spcPct val="100000"/>
              </a:lnSpc>
            </a:pPr>
            <a:r>
              <a:rPr lang="en-US" sz="2200" dirty="0">
                <a:latin typeface="Century Gothic" charset="0"/>
                <a:ea typeface="Century Gothic" charset="0"/>
                <a:cs typeface="Century Gothic" charset="0"/>
              </a:rPr>
              <a:t>Who is best positioned to provide cost and quality data to consumers?</a:t>
            </a:r>
          </a:p>
        </p:txBody>
      </p:sp>
      <p:sp>
        <p:nvSpPr>
          <p:cNvPr id="8" name="Rectangle 7"/>
          <p:cNvSpPr/>
          <p:nvPr/>
        </p:nvSpPr>
        <p:spPr>
          <a:xfrm>
            <a:off x="7687587" y="3684274"/>
            <a:ext cx="3605967" cy="1446550"/>
          </a:xfrm>
          <a:prstGeom prst="rect">
            <a:avLst/>
          </a:prstGeom>
        </p:spPr>
        <p:txBody>
          <a:bodyPr wrap="square">
            <a:spAutoFit/>
          </a:bodyPr>
          <a:lstStyle/>
          <a:p>
            <a:pPr>
              <a:lnSpc>
                <a:spcPct val="100000"/>
              </a:lnSpc>
            </a:pPr>
            <a:r>
              <a:rPr lang="en-US" sz="2200" dirty="0">
                <a:latin typeface="Century Gothic" charset="0"/>
                <a:ea typeface="Century Gothic" charset="0"/>
                <a:cs typeface="Century Gothic" charset="0"/>
              </a:rPr>
              <a:t>Who is best positioned to engage consumers and support them on their healthcare journey?</a:t>
            </a:r>
          </a:p>
        </p:txBody>
      </p:sp>
      <p:sp>
        <p:nvSpPr>
          <p:cNvPr id="12" name="TextBox 11">
            <a:extLst>
              <a:ext uri="{FF2B5EF4-FFF2-40B4-BE49-F238E27FC236}">
                <a16:creationId xmlns:a16="http://schemas.microsoft.com/office/drawing/2014/main" id="{2C9A0C1C-B203-B446-B67C-3AC3CAF3CD2C}"/>
              </a:ext>
            </a:extLst>
          </p:cNvPr>
          <p:cNvSpPr txBox="1"/>
          <p:nvPr/>
        </p:nvSpPr>
        <p:spPr>
          <a:xfrm>
            <a:off x="600077" y="5972639"/>
            <a:ext cx="4386648"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 = Statistically significant difference at 95% confidence interval</a:t>
            </a:r>
          </a:p>
        </p:txBody>
      </p:sp>
      <p:sp>
        <p:nvSpPr>
          <p:cNvPr id="13" name="TextBox 12">
            <a:extLst>
              <a:ext uri="{FF2B5EF4-FFF2-40B4-BE49-F238E27FC236}">
                <a16:creationId xmlns:a16="http://schemas.microsoft.com/office/drawing/2014/main" id="{A4BA1216-54E8-AF4D-AA3E-8A3CFD0D2A55}"/>
              </a:ext>
            </a:extLst>
          </p:cNvPr>
          <p:cNvSpPr txBox="1"/>
          <p:nvPr/>
        </p:nvSpPr>
        <p:spPr>
          <a:xfrm>
            <a:off x="600077" y="5848853"/>
            <a:ext cx="8543923"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Who is best positioned to engage the healthcare consumer to support them on their healthcare journey and nudge them into more healthy behaviors?</a:t>
            </a:r>
          </a:p>
        </p:txBody>
      </p:sp>
      <p:sp>
        <p:nvSpPr>
          <p:cNvPr id="14" name="TextBox 13">
            <a:extLst>
              <a:ext uri="{FF2B5EF4-FFF2-40B4-BE49-F238E27FC236}">
                <a16:creationId xmlns:a16="http://schemas.microsoft.com/office/drawing/2014/main" id="{DEDF76F3-8D3B-6B40-BC37-47126DCE0091}"/>
              </a:ext>
            </a:extLst>
          </p:cNvPr>
          <p:cNvSpPr txBox="1"/>
          <p:nvPr/>
        </p:nvSpPr>
        <p:spPr>
          <a:xfrm>
            <a:off x="600077" y="5728812"/>
            <a:ext cx="7499607"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Who is best positioned to provide healthcare cost and quality data to consumers?</a:t>
            </a:r>
          </a:p>
        </p:txBody>
      </p:sp>
    </p:spTree>
    <p:extLst>
      <p:ext uri="{BB962C8B-B14F-4D97-AF65-F5344CB8AC3E}">
        <p14:creationId xmlns:p14="http://schemas.microsoft.com/office/powerpoint/2010/main" val="51295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Consumerism: All Respondent View</a:t>
            </a:r>
          </a:p>
        </p:txBody>
      </p:sp>
      <p:sp>
        <p:nvSpPr>
          <p:cNvPr id="3" name="Content Placeholder 2"/>
          <p:cNvSpPr>
            <a:spLocks noGrp="1"/>
          </p:cNvSpPr>
          <p:nvPr>
            <p:ph idx="1"/>
          </p:nvPr>
        </p:nvSpPr>
        <p:spPr>
          <a:xfrm>
            <a:off x="426720" y="1825625"/>
            <a:ext cx="11338559" cy="1317625"/>
          </a:xfrm>
        </p:spPr>
        <p:txBody>
          <a:bodyPr>
            <a:normAutofit/>
          </a:bodyPr>
          <a:lstStyle/>
          <a:p>
            <a:pPr>
              <a:lnSpc>
                <a:spcPct val="100000"/>
              </a:lnSpc>
            </a:pPr>
            <a:r>
              <a:rPr lang="en-US" sz="2000" dirty="0"/>
              <a:t>Overall, total respondents give payers the edge in being best positioned to provide cost and quality data to consumers.  All respondents, however, favor providers nearly 3 to 1 in who is best positioned to support the consumer on their healthcare journey.</a:t>
            </a:r>
          </a:p>
        </p:txBody>
      </p:sp>
      <p:graphicFrame>
        <p:nvGraphicFramePr>
          <p:cNvPr id="4" name="Chart 3">
            <a:extLst>
              <a:ext uri="{FF2B5EF4-FFF2-40B4-BE49-F238E27FC236}">
                <a16:creationId xmlns:a16="http://schemas.microsoft.com/office/drawing/2014/main" id="{39ADC60B-EC6A-FF4B-AF56-8B096965824A}"/>
              </a:ext>
            </a:extLst>
          </p:cNvPr>
          <p:cNvGraphicFramePr/>
          <p:nvPr>
            <p:extLst>
              <p:ext uri="{D42A27DB-BD31-4B8C-83A1-F6EECF244321}">
                <p14:modId xmlns:p14="http://schemas.microsoft.com/office/powerpoint/2010/main" val="1597465637"/>
              </p:ext>
            </p:extLst>
          </p:nvPr>
        </p:nvGraphicFramePr>
        <p:xfrm>
          <a:off x="1247773" y="3143250"/>
          <a:ext cx="9696452" cy="285072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57517" y="3614482"/>
            <a:ext cx="1151934" cy="113715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5" y="3832819"/>
            <a:ext cx="821383" cy="706102"/>
          </a:xfrm>
          <a:prstGeom prst="rect">
            <a:avLst/>
          </a:prstGeom>
        </p:spPr>
      </p:pic>
      <p:sp>
        <p:nvSpPr>
          <p:cNvPr id="8" name="Rectangle 7"/>
          <p:cNvSpPr/>
          <p:nvPr/>
        </p:nvSpPr>
        <p:spPr>
          <a:xfrm>
            <a:off x="10401591" y="3614482"/>
            <a:ext cx="1151934" cy="113715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8600" y="3794305"/>
            <a:ext cx="595992" cy="795697"/>
          </a:xfrm>
          <a:prstGeom prst="rect">
            <a:avLst/>
          </a:prstGeom>
        </p:spPr>
      </p:pic>
      <p:sp>
        <p:nvSpPr>
          <p:cNvPr id="10" name="TextBox 9">
            <a:extLst>
              <a:ext uri="{FF2B5EF4-FFF2-40B4-BE49-F238E27FC236}">
                <a16:creationId xmlns:a16="http://schemas.microsoft.com/office/drawing/2014/main" id="{B9EBE587-5A0C-0044-A5BB-D9AFF70C03BA}"/>
              </a:ext>
            </a:extLst>
          </p:cNvPr>
          <p:cNvSpPr txBox="1"/>
          <p:nvPr/>
        </p:nvSpPr>
        <p:spPr>
          <a:xfrm>
            <a:off x="364507" y="6006290"/>
            <a:ext cx="7499607" cy="215444"/>
          </a:xfrm>
          <a:prstGeom prst="rect">
            <a:avLst/>
          </a:prstGeom>
          <a:noFill/>
        </p:spPr>
        <p:txBody>
          <a:bodyPr wrap="square" rtlCol="0">
            <a:spAutoFit/>
          </a:bodyPr>
          <a:lstStyle/>
          <a:p>
            <a:r>
              <a:rPr lang="en-US" sz="800" dirty="0"/>
              <a:t>Q. Who is best positioned to engage the healthcare consumer to support them on their healthcare journey and nudge them into more healthy behaviors?</a:t>
            </a:r>
          </a:p>
        </p:txBody>
      </p:sp>
      <p:sp>
        <p:nvSpPr>
          <p:cNvPr id="11" name="TextBox 10">
            <a:extLst>
              <a:ext uri="{FF2B5EF4-FFF2-40B4-BE49-F238E27FC236}">
                <a16:creationId xmlns:a16="http://schemas.microsoft.com/office/drawing/2014/main" id="{1C22F0CB-87B2-4A4C-BE37-4E9BD8133888}"/>
              </a:ext>
            </a:extLst>
          </p:cNvPr>
          <p:cNvSpPr txBox="1"/>
          <p:nvPr/>
        </p:nvSpPr>
        <p:spPr>
          <a:xfrm>
            <a:off x="364507" y="5886249"/>
            <a:ext cx="7499607" cy="215444"/>
          </a:xfrm>
          <a:prstGeom prst="rect">
            <a:avLst/>
          </a:prstGeom>
          <a:noFill/>
        </p:spPr>
        <p:txBody>
          <a:bodyPr wrap="square" rtlCol="0">
            <a:spAutoFit/>
          </a:bodyPr>
          <a:lstStyle/>
          <a:p>
            <a:r>
              <a:rPr lang="en-US" sz="800" dirty="0"/>
              <a:t>Q. Who is best positioned to provide healthcare cost and quality data to consumers?</a:t>
            </a:r>
          </a:p>
        </p:txBody>
      </p:sp>
    </p:spTree>
    <p:extLst>
      <p:ext uri="{BB962C8B-B14F-4D97-AF65-F5344CB8AC3E}">
        <p14:creationId xmlns:p14="http://schemas.microsoft.com/office/powerpoint/2010/main" val="190570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DEF8-4DB1-43D2-982C-B787742615B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54F25B9-9DB0-4AFB-A0F7-E11E6BB1D890}"/>
              </a:ext>
            </a:extLst>
          </p:cNvPr>
          <p:cNvSpPr>
            <a:spLocks noGrp="1"/>
          </p:cNvSpPr>
          <p:nvPr>
            <p:ph idx="1"/>
          </p:nvPr>
        </p:nvSpPr>
        <p:spPr>
          <a:xfrm>
            <a:off x="426720" y="1690692"/>
            <a:ext cx="11338559" cy="4425293"/>
          </a:xfrm>
        </p:spPr>
        <p:txBody>
          <a:bodyPr numCol="2" spcCol="457200">
            <a:normAutofit fontScale="92500" lnSpcReduction="10000"/>
          </a:bodyPr>
          <a:lstStyle/>
          <a:p>
            <a:r>
              <a:rPr lang="en-US" sz="1600" dirty="0"/>
              <a:t>Welcome to the </a:t>
            </a:r>
            <a:r>
              <a:rPr lang="en-US" sz="1600" b="1" dirty="0"/>
              <a:t>2020 Industry Pulse Report</a:t>
            </a:r>
            <a:r>
              <a:rPr lang="en-US" sz="1600" dirty="0"/>
              <a:t>. This, the 10th annual polling of U.S. healthcare leaders, reveals the latest executive insights on top trends and hot issues facing payers, providers, and healthcare stakeholders overall.</a:t>
            </a:r>
          </a:p>
          <a:p>
            <a:r>
              <a:rPr lang="en-US" sz="1600" dirty="0"/>
              <a:t>For 10 years, </a:t>
            </a:r>
            <a:r>
              <a:rPr lang="en-US" sz="1600" dirty="0">
                <a:hlinkClick r:id="rId2"/>
              </a:rPr>
              <a:t>Change Healthcare</a:t>
            </a:r>
            <a:r>
              <a:rPr lang="en-US" sz="1600" dirty="0"/>
              <a:t> and the </a:t>
            </a:r>
            <a:r>
              <a:rPr lang="en-US" sz="1600" dirty="0">
                <a:hlinkClick r:id="rId3"/>
              </a:rPr>
              <a:t>HealthCare Executive Group</a:t>
            </a:r>
            <a:r>
              <a:rPr lang="en-US" sz="1600" dirty="0"/>
              <a:t> have partnered to commission the </a:t>
            </a:r>
            <a:r>
              <a:rPr lang="en-US" sz="1600" i="1" dirty="0"/>
              <a:t>Industry Pulse Report</a:t>
            </a:r>
            <a:r>
              <a:rPr lang="en-US" sz="1600" dirty="0"/>
              <a:t>. The goal today, as it was 10 years ago when the first Pulse Report was commissioned, is to “take the pulse” of healthcare executives nationwide at the end of the calendar year, and determine what their outlook is for the coming year. Then, in the first quarter of the new year, to report on the challenges, issues, and opportunities these executives see in the coming year for healthcare.</a:t>
            </a:r>
          </a:p>
          <a:p>
            <a:r>
              <a:rPr lang="en-US" sz="1600" dirty="0"/>
              <a:t>This year’s Industry Pulse was conducted by market researcher </a:t>
            </a:r>
            <a:r>
              <a:rPr lang="en-US" sz="1600" dirty="0">
                <a:hlinkClick r:id="rId4"/>
              </a:rPr>
              <a:t>InsightDynamo</a:t>
            </a:r>
            <a:r>
              <a:rPr lang="en-US" sz="1600" dirty="0"/>
              <a:t>. The response was among the largest in the research's history—445 payers and providers responded—and the results are among the most compelling we have seen. Notably, this year’s Industry Pulse reveals stark divides in readiness and perspectives among payers and providers around topics such as value-based care, consumerism, and interoperability. </a:t>
            </a:r>
          </a:p>
          <a:p>
            <a:r>
              <a:rPr lang="en-US" sz="1600" dirty="0"/>
              <a:t>Conversely, the Report also shows where payers and providers are well-aligned, such as around Social Determinants of Health, tactics to improve consumer engagement, and the immense potential for AI and machine learning to improve healthcare. Also, for the first time, the researchers asked participants what direction they think healthcare will take after the 2020 election, regardless of how the fortunes of the political parties play out.</a:t>
            </a:r>
          </a:p>
          <a:p>
            <a:r>
              <a:rPr lang="en-US" sz="1600" dirty="0"/>
              <a:t>We hope you enjoy this fascinating look at what’s on the mind of healthcare executives as our industry moves into 2020. More important, we hope the data revealed by this research fosters greater collaboration between healthcare stakeholders to align where there are gaps, and better collaborate where there is alignment.</a:t>
            </a:r>
          </a:p>
          <a:p>
            <a:r>
              <a:rPr lang="en-US" sz="1600" dirty="0"/>
              <a:t>Together, we can help move healthcare forward, faster in 2020.</a:t>
            </a:r>
          </a:p>
          <a:p>
            <a:pPr algn="r"/>
            <a:r>
              <a:rPr lang="en-US" sz="1600" dirty="0"/>
              <a:t>- </a:t>
            </a:r>
            <a:r>
              <a:rPr lang="en-US" sz="1600" b="1" dirty="0"/>
              <a:t>The 2020 Industry Pulse Report team</a:t>
            </a:r>
          </a:p>
        </p:txBody>
      </p:sp>
    </p:spTree>
    <p:extLst>
      <p:ext uri="{BB962C8B-B14F-4D97-AF65-F5344CB8AC3E}">
        <p14:creationId xmlns:p14="http://schemas.microsoft.com/office/powerpoint/2010/main" val="126621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Consumerism: Payers vs. Providers </a:t>
            </a:r>
          </a:p>
        </p:txBody>
      </p:sp>
      <p:sp>
        <p:nvSpPr>
          <p:cNvPr id="3" name="Content Placeholder 2"/>
          <p:cNvSpPr>
            <a:spLocks noGrp="1"/>
          </p:cNvSpPr>
          <p:nvPr>
            <p:ph idx="1"/>
          </p:nvPr>
        </p:nvSpPr>
        <p:spPr>
          <a:xfrm>
            <a:off x="426720" y="1690692"/>
            <a:ext cx="11338559" cy="4425293"/>
          </a:xfrm>
        </p:spPr>
        <p:txBody>
          <a:bodyPr>
            <a:normAutofit/>
          </a:bodyPr>
          <a:lstStyle/>
          <a:p>
            <a:pPr>
              <a:lnSpc>
                <a:spcPct val="100000"/>
              </a:lnSpc>
            </a:pPr>
            <a:r>
              <a:rPr lang="en-US" sz="1600" dirty="0"/>
              <a:t>Payers very clearly believe they are best positioned to provide cost and quality data to consumers, whereas providers favor themselves. As for who is best positioned to support the consumer on their healthcare journey: Both providers and payers agree that the provider is best positioned.</a:t>
            </a:r>
          </a:p>
        </p:txBody>
      </p:sp>
      <p:sp>
        <p:nvSpPr>
          <p:cNvPr id="4" name="TextBox 3">
            <a:extLst>
              <a:ext uri="{FF2B5EF4-FFF2-40B4-BE49-F238E27FC236}">
                <a16:creationId xmlns:a16="http://schemas.microsoft.com/office/drawing/2014/main" id="{A4BA1216-54E8-AF4D-AA3E-8A3CFD0D2A55}"/>
              </a:ext>
            </a:extLst>
          </p:cNvPr>
          <p:cNvSpPr txBox="1"/>
          <p:nvPr/>
        </p:nvSpPr>
        <p:spPr>
          <a:xfrm>
            <a:off x="426720" y="5886878"/>
            <a:ext cx="7499607" cy="215444"/>
          </a:xfrm>
          <a:prstGeom prst="rect">
            <a:avLst/>
          </a:prstGeom>
          <a:noFill/>
        </p:spPr>
        <p:txBody>
          <a:bodyPr wrap="square" rtlCol="0">
            <a:spAutoFit/>
          </a:bodyPr>
          <a:lstStyle/>
          <a:p>
            <a:r>
              <a:rPr lang="en-US" sz="800" dirty="0"/>
              <a:t>Q. Who is best positioned to engage the healthcare consumer to support them on their healthcare journey and nudge them into more healthy behaviors?</a:t>
            </a:r>
          </a:p>
        </p:txBody>
      </p:sp>
      <p:sp>
        <p:nvSpPr>
          <p:cNvPr id="5" name="TextBox 4">
            <a:extLst>
              <a:ext uri="{FF2B5EF4-FFF2-40B4-BE49-F238E27FC236}">
                <a16:creationId xmlns:a16="http://schemas.microsoft.com/office/drawing/2014/main" id="{DEDF76F3-8D3B-6B40-BC37-47126DCE0091}"/>
              </a:ext>
            </a:extLst>
          </p:cNvPr>
          <p:cNvSpPr txBox="1"/>
          <p:nvPr/>
        </p:nvSpPr>
        <p:spPr>
          <a:xfrm>
            <a:off x="426720" y="5766837"/>
            <a:ext cx="7499607" cy="215444"/>
          </a:xfrm>
          <a:prstGeom prst="rect">
            <a:avLst/>
          </a:prstGeom>
          <a:noFill/>
        </p:spPr>
        <p:txBody>
          <a:bodyPr wrap="square" rtlCol="0">
            <a:spAutoFit/>
          </a:bodyPr>
          <a:lstStyle/>
          <a:p>
            <a:r>
              <a:rPr lang="en-US" sz="800" dirty="0"/>
              <a:t>Q. Who is best positioned to provide healthcare cost and quality data to consumers?</a:t>
            </a:r>
          </a:p>
        </p:txBody>
      </p:sp>
      <p:grpSp>
        <p:nvGrpSpPr>
          <p:cNvPr id="6" name="Group 5">
            <a:extLst>
              <a:ext uri="{FF2B5EF4-FFF2-40B4-BE49-F238E27FC236}">
                <a16:creationId xmlns:a16="http://schemas.microsoft.com/office/drawing/2014/main" id="{D9B62423-53AC-1244-8536-4F504BE0FE8A}"/>
              </a:ext>
            </a:extLst>
          </p:cNvPr>
          <p:cNvGrpSpPr/>
          <p:nvPr/>
        </p:nvGrpSpPr>
        <p:grpSpPr>
          <a:xfrm>
            <a:off x="526733" y="6021186"/>
            <a:ext cx="3204515" cy="215444"/>
            <a:chOff x="5711057" y="6567176"/>
            <a:chExt cx="3204515" cy="215444"/>
          </a:xfrm>
        </p:grpSpPr>
        <p:sp>
          <p:nvSpPr>
            <p:cNvPr id="7" name="Rectangle 6">
              <a:extLst>
                <a:ext uri="{FF2B5EF4-FFF2-40B4-BE49-F238E27FC236}">
                  <a16:creationId xmlns:a16="http://schemas.microsoft.com/office/drawing/2014/main" id="{BE637663-10CD-A841-8EC8-CE44CD96698C}"/>
                </a:ext>
              </a:extLst>
            </p:cNvPr>
            <p:cNvSpPr/>
            <p:nvPr/>
          </p:nvSpPr>
          <p:spPr>
            <a:xfrm>
              <a:off x="6134041" y="6567176"/>
              <a:ext cx="2781531" cy="215444"/>
            </a:xfrm>
            <a:prstGeom prst="rect">
              <a:avLst/>
            </a:prstGeom>
          </p:spPr>
          <p:txBody>
            <a:bodyPr wrap="none">
              <a:spAutoFit/>
            </a:bodyPr>
            <a:lstStyle/>
            <a:p>
              <a:r>
                <a:rPr lang="is-IS" sz="800" dirty="0">
                  <a:solidFill>
                    <a:srgbClr val="1D2532"/>
                  </a:solidFill>
                  <a:latin typeface="Corbel"/>
                  <a:ea typeface="Zapf Dingbats"/>
                  <a:cs typeface="Corbel"/>
                  <a:sym typeface="Zapf Dingbats"/>
                </a:rPr>
                <a:t>= statistically significant difference at 95% conficence interval</a:t>
              </a:r>
              <a:endParaRPr lang="en-US" sz="800" dirty="0">
                <a:solidFill>
                  <a:srgbClr val="1D2532"/>
                </a:solidFill>
              </a:endParaRPr>
            </a:p>
          </p:txBody>
        </p:sp>
        <p:sp>
          <p:nvSpPr>
            <p:cNvPr id="8" name="Rectangle 7">
              <a:extLst>
                <a:ext uri="{FF2B5EF4-FFF2-40B4-BE49-F238E27FC236}">
                  <a16:creationId xmlns:a16="http://schemas.microsoft.com/office/drawing/2014/main" id="{FEFEBF7E-2478-834F-9602-BBC56FAD2370}"/>
                </a:ext>
              </a:extLst>
            </p:cNvPr>
            <p:cNvSpPr/>
            <p:nvPr/>
          </p:nvSpPr>
          <p:spPr>
            <a:xfrm>
              <a:off x="5711057" y="6637842"/>
              <a:ext cx="459231" cy="107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sp>
        <p:nvSpPr>
          <p:cNvPr id="10" name="Rectangle 9">
            <a:extLst>
              <a:ext uri="{FF2B5EF4-FFF2-40B4-BE49-F238E27FC236}">
                <a16:creationId xmlns:a16="http://schemas.microsoft.com/office/drawing/2014/main" id="{062DC0BD-315C-E741-AD92-5307E3A85BB2}"/>
              </a:ext>
            </a:extLst>
          </p:cNvPr>
          <p:cNvSpPr/>
          <p:nvPr/>
        </p:nvSpPr>
        <p:spPr>
          <a:xfrm>
            <a:off x="3343622" y="3020644"/>
            <a:ext cx="300139" cy="227346"/>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graphicFrame>
        <p:nvGraphicFramePr>
          <p:cNvPr id="12" name="Chart 11">
            <a:extLst>
              <a:ext uri="{FF2B5EF4-FFF2-40B4-BE49-F238E27FC236}">
                <a16:creationId xmlns:a16="http://schemas.microsoft.com/office/drawing/2014/main" id="{39ADC60B-EC6A-FF4B-AF56-8B096965824A}"/>
              </a:ext>
            </a:extLst>
          </p:cNvPr>
          <p:cNvGraphicFramePr/>
          <p:nvPr>
            <p:extLst>
              <p:ext uri="{D42A27DB-BD31-4B8C-83A1-F6EECF244321}">
                <p14:modId xmlns:p14="http://schemas.microsoft.com/office/powerpoint/2010/main" val="1519306487"/>
              </p:ext>
            </p:extLst>
          </p:nvPr>
        </p:nvGraphicFramePr>
        <p:xfrm>
          <a:off x="1361174" y="2680677"/>
          <a:ext cx="4631163" cy="2791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D01E8C79-9E02-974D-8826-2DCBF931F682}"/>
              </a:ext>
            </a:extLst>
          </p:cNvPr>
          <p:cNvGraphicFramePr/>
          <p:nvPr>
            <p:extLst>
              <p:ext uri="{D42A27DB-BD31-4B8C-83A1-F6EECF244321}">
                <p14:modId xmlns:p14="http://schemas.microsoft.com/office/powerpoint/2010/main" val="878832485"/>
              </p:ext>
            </p:extLst>
          </p:nvPr>
        </p:nvGraphicFramePr>
        <p:xfrm>
          <a:off x="6184160" y="2696872"/>
          <a:ext cx="4631163" cy="277575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A4534B3A-828A-1740-B8AF-C6CBED0006C3}"/>
              </a:ext>
            </a:extLst>
          </p:cNvPr>
          <p:cNvSpPr/>
          <p:nvPr/>
        </p:nvSpPr>
        <p:spPr>
          <a:xfrm>
            <a:off x="1935082" y="3100062"/>
            <a:ext cx="1271413" cy="200789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sp>
        <p:nvSpPr>
          <p:cNvPr id="21" name="Rectangle 20">
            <a:extLst>
              <a:ext uri="{FF2B5EF4-FFF2-40B4-BE49-F238E27FC236}">
                <a16:creationId xmlns:a16="http://schemas.microsoft.com/office/drawing/2014/main" id="{0558CB43-B426-0649-9702-432F6C06E083}"/>
              </a:ext>
            </a:extLst>
          </p:cNvPr>
          <p:cNvSpPr/>
          <p:nvPr/>
        </p:nvSpPr>
        <p:spPr>
          <a:xfrm>
            <a:off x="6786562" y="3170222"/>
            <a:ext cx="1314451" cy="197573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7583" y="3247990"/>
            <a:ext cx="383181" cy="32940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7028" y="3412691"/>
            <a:ext cx="278035" cy="37119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791" y="3247990"/>
            <a:ext cx="383181" cy="32940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9789" y="3412691"/>
            <a:ext cx="278035" cy="371198"/>
          </a:xfrm>
          <a:prstGeom prst="rect">
            <a:avLst/>
          </a:prstGeom>
        </p:spPr>
      </p:pic>
    </p:spTree>
    <p:extLst>
      <p:ext uri="{BB962C8B-B14F-4D97-AF65-F5344CB8AC3E}">
        <p14:creationId xmlns:p14="http://schemas.microsoft.com/office/powerpoint/2010/main" val="76440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5B24E085-3B49-E142-ADCC-D738D6401069}"/>
              </a:ext>
            </a:extLst>
          </p:cNvPr>
          <p:cNvGraphicFramePr/>
          <p:nvPr>
            <p:extLst>
              <p:ext uri="{D42A27DB-BD31-4B8C-83A1-F6EECF244321}">
                <p14:modId xmlns:p14="http://schemas.microsoft.com/office/powerpoint/2010/main" val="2874387929"/>
              </p:ext>
            </p:extLst>
          </p:nvPr>
        </p:nvGraphicFramePr>
        <p:xfrm>
          <a:off x="1211991" y="3105479"/>
          <a:ext cx="7571414" cy="2987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04407869-3261-3540-B2C5-F0261C6F6F4D}"/>
              </a:ext>
            </a:extLst>
          </p:cNvPr>
          <p:cNvGraphicFramePr/>
          <p:nvPr>
            <p:extLst>
              <p:ext uri="{D42A27DB-BD31-4B8C-83A1-F6EECF244321}">
                <p14:modId xmlns:p14="http://schemas.microsoft.com/office/powerpoint/2010/main" val="17725353"/>
              </p:ext>
            </p:extLst>
          </p:nvPr>
        </p:nvGraphicFramePr>
        <p:xfrm>
          <a:off x="7696876" y="3106351"/>
          <a:ext cx="3446091" cy="29874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Consumerism: Information Provided to Consumers</a:t>
            </a:r>
          </a:p>
        </p:txBody>
      </p:sp>
      <p:sp>
        <p:nvSpPr>
          <p:cNvPr id="3" name="Content Placeholder 2"/>
          <p:cNvSpPr>
            <a:spLocks noGrp="1"/>
          </p:cNvSpPr>
          <p:nvPr>
            <p:ph idx="1"/>
          </p:nvPr>
        </p:nvSpPr>
        <p:spPr/>
        <p:txBody>
          <a:bodyPr>
            <a:normAutofit/>
          </a:bodyPr>
          <a:lstStyle/>
          <a:p>
            <a:r>
              <a:rPr lang="en-US" sz="2000" dirty="0"/>
              <a:t>Payers are significantly more likely to provide </a:t>
            </a:r>
            <a:r>
              <a:rPr lang="en-US" sz="2000" i="1" dirty="0"/>
              <a:t>Government-Driven Ratings </a:t>
            </a:r>
            <a:r>
              <a:rPr lang="en-US" sz="2000" dirty="0"/>
              <a:t>to consumers, while providers are significantly more likely to provide </a:t>
            </a:r>
            <a:r>
              <a:rPr lang="en-US" sz="2000" i="1" dirty="0"/>
              <a:t>Consumer Reviews</a:t>
            </a:r>
            <a:r>
              <a:rPr lang="en-US" sz="2000" dirty="0"/>
              <a:t>.</a:t>
            </a:r>
          </a:p>
        </p:txBody>
      </p:sp>
      <p:sp>
        <p:nvSpPr>
          <p:cNvPr id="15" name="TextBox 14">
            <a:extLst>
              <a:ext uri="{FF2B5EF4-FFF2-40B4-BE49-F238E27FC236}">
                <a16:creationId xmlns:a16="http://schemas.microsoft.com/office/drawing/2014/main" id="{61DFA1A4-5D3D-094E-961D-527DA49BCBCC}"/>
              </a:ext>
            </a:extLst>
          </p:cNvPr>
          <p:cNvSpPr txBox="1"/>
          <p:nvPr/>
        </p:nvSpPr>
        <p:spPr>
          <a:xfrm>
            <a:off x="5452672" y="2695086"/>
            <a:ext cx="1000897"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Payers</a:t>
            </a:r>
          </a:p>
        </p:txBody>
      </p:sp>
      <p:sp>
        <p:nvSpPr>
          <p:cNvPr id="16" name="TextBox 15">
            <a:extLst>
              <a:ext uri="{FF2B5EF4-FFF2-40B4-BE49-F238E27FC236}">
                <a16:creationId xmlns:a16="http://schemas.microsoft.com/office/drawing/2014/main" id="{AF79F941-8717-A44D-9B0E-58034DE1A219}"/>
              </a:ext>
            </a:extLst>
          </p:cNvPr>
          <p:cNvSpPr txBox="1"/>
          <p:nvPr/>
        </p:nvSpPr>
        <p:spPr>
          <a:xfrm>
            <a:off x="8359054" y="2695958"/>
            <a:ext cx="1100987"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Providers</a:t>
            </a:r>
          </a:p>
        </p:txBody>
      </p:sp>
      <p:sp>
        <p:nvSpPr>
          <p:cNvPr id="18" name="Rectangle 17">
            <a:extLst>
              <a:ext uri="{FF2B5EF4-FFF2-40B4-BE49-F238E27FC236}">
                <a16:creationId xmlns:a16="http://schemas.microsoft.com/office/drawing/2014/main" id="{AB5B9776-279B-B246-8BB4-284FACED55A3}"/>
              </a:ext>
            </a:extLst>
          </p:cNvPr>
          <p:cNvSpPr/>
          <p:nvPr/>
        </p:nvSpPr>
        <p:spPr>
          <a:xfrm>
            <a:off x="1085848" y="3248761"/>
            <a:ext cx="9386887" cy="381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sp>
        <p:nvSpPr>
          <p:cNvPr id="22" name="Rectangle 21">
            <a:extLst>
              <a:ext uri="{FF2B5EF4-FFF2-40B4-BE49-F238E27FC236}">
                <a16:creationId xmlns:a16="http://schemas.microsoft.com/office/drawing/2014/main" id="{AB5B9776-279B-B246-8BB4-284FACED55A3}"/>
              </a:ext>
            </a:extLst>
          </p:cNvPr>
          <p:cNvSpPr/>
          <p:nvPr/>
        </p:nvSpPr>
        <p:spPr>
          <a:xfrm>
            <a:off x="1085848" y="4620361"/>
            <a:ext cx="9386887" cy="381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sp>
        <p:nvSpPr>
          <p:cNvPr id="23" name="TextBox 22">
            <a:extLst>
              <a:ext uri="{FF2B5EF4-FFF2-40B4-BE49-F238E27FC236}">
                <a16:creationId xmlns:a16="http://schemas.microsoft.com/office/drawing/2014/main" id="{99600CCE-ED3E-994F-9D05-D034125E02AB}"/>
              </a:ext>
            </a:extLst>
          </p:cNvPr>
          <p:cNvSpPr txBox="1"/>
          <p:nvPr/>
        </p:nvSpPr>
        <p:spPr>
          <a:xfrm>
            <a:off x="322105" y="5957824"/>
            <a:ext cx="4386648" cy="184666"/>
          </a:xfrm>
          <a:prstGeom prst="rect">
            <a:avLst/>
          </a:prstGeom>
          <a:noFill/>
        </p:spPr>
        <p:txBody>
          <a:bodyPr wrap="square" rtlCol="0">
            <a:spAutoFit/>
          </a:bodyPr>
          <a:lstStyle/>
          <a:p>
            <a:r>
              <a:rPr lang="en-US" sz="600" dirty="0">
                <a:latin typeface="Century Gothic" charset="0"/>
                <a:ea typeface="Century Gothic" charset="0"/>
                <a:cs typeface="Century Gothic" charset="0"/>
              </a:rPr>
              <a:t>*HEDIS is a registered trademark of the National Committee for Quality Assurance (NCQA)</a:t>
            </a:r>
          </a:p>
        </p:txBody>
      </p:sp>
      <p:grpSp>
        <p:nvGrpSpPr>
          <p:cNvPr id="24" name="Group 23">
            <a:extLst>
              <a:ext uri="{FF2B5EF4-FFF2-40B4-BE49-F238E27FC236}">
                <a16:creationId xmlns:a16="http://schemas.microsoft.com/office/drawing/2014/main" id="{B436CF43-FF12-6944-B742-F6A9932F7D12}"/>
              </a:ext>
            </a:extLst>
          </p:cNvPr>
          <p:cNvGrpSpPr/>
          <p:nvPr/>
        </p:nvGrpSpPr>
        <p:grpSpPr>
          <a:xfrm>
            <a:off x="426720" y="6092880"/>
            <a:ext cx="3694412" cy="215444"/>
            <a:chOff x="5711057" y="6567176"/>
            <a:chExt cx="3694412" cy="215444"/>
          </a:xfrm>
        </p:grpSpPr>
        <p:sp>
          <p:nvSpPr>
            <p:cNvPr id="25" name="Rectangle 24">
              <a:extLst>
                <a:ext uri="{FF2B5EF4-FFF2-40B4-BE49-F238E27FC236}">
                  <a16:creationId xmlns:a16="http://schemas.microsoft.com/office/drawing/2014/main" id="{53571727-33A8-8D41-B754-F6DC231EA739}"/>
                </a:ext>
              </a:extLst>
            </p:cNvPr>
            <p:cNvSpPr/>
            <p:nvPr/>
          </p:nvSpPr>
          <p:spPr>
            <a:xfrm>
              <a:off x="6170288" y="6567176"/>
              <a:ext cx="3235181" cy="215444"/>
            </a:xfrm>
            <a:prstGeom prst="rect">
              <a:avLst/>
            </a:prstGeom>
          </p:spPr>
          <p:txBody>
            <a:bodyPr wrap="none">
              <a:spAutoFit/>
            </a:bodyPr>
            <a:lstStyle/>
            <a:p>
              <a:r>
                <a:rPr lang="is-IS" sz="800" dirty="0">
                  <a:latin typeface="Century Gothic" charset="0"/>
                  <a:ea typeface="Century Gothic" charset="0"/>
                  <a:cs typeface="Century Gothic" charset="0"/>
                  <a:sym typeface="Zapf Dingbats"/>
                </a:rPr>
                <a:t>= statistically significant difference at 95% conficence interval</a:t>
              </a:r>
              <a:endParaRPr lang="en-US" sz="800" dirty="0">
                <a:latin typeface="Century Gothic" charset="0"/>
                <a:ea typeface="Century Gothic" charset="0"/>
                <a:cs typeface="Century Gothic" charset="0"/>
              </a:endParaRPr>
            </a:p>
          </p:txBody>
        </p:sp>
        <p:sp>
          <p:nvSpPr>
            <p:cNvPr id="26" name="Rectangle 25">
              <a:extLst>
                <a:ext uri="{FF2B5EF4-FFF2-40B4-BE49-F238E27FC236}">
                  <a16:creationId xmlns:a16="http://schemas.microsoft.com/office/drawing/2014/main" id="{F649DBC3-3E1B-B447-860E-BD60873B78E2}"/>
                </a:ext>
              </a:extLst>
            </p:cNvPr>
            <p:cNvSpPr/>
            <p:nvPr/>
          </p:nvSpPr>
          <p:spPr>
            <a:xfrm>
              <a:off x="5711057" y="6637842"/>
              <a:ext cx="459231" cy="107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Century Gothic" charset="0"/>
                <a:ea typeface="Century Gothic" charset="0"/>
                <a:cs typeface="Century Gothic" charset="0"/>
              </a:endParaRPr>
            </a:p>
          </p:txBody>
        </p:sp>
      </p:grpSp>
    </p:spTree>
    <p:extLst>
      <p:ext uri="{BB962C8B-B14F-4D97-AF65-F5344CB8AC3E}">
        <p14:creationId xmlns:p14="http://schemas.microsoft.com/office/powerpoint/2010/main" val="1024820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Consumerism: Financial/Billing Improvements</a:t>
            </a:r>
          </a:p>
        </p:txBody>
      </p:sp>
      <p:sp>
        <p:nvSpPr>
          <p:cNvPr id="3" name="Content Placeholder 2"/>
          <p:cNvSpPr>
            <a:spLocks noGrp="1"/>
          </p:cNvSpPr>
          <p:nvPr>
            <p:ph idx="1"/>
          </p:nvPr>
        </p:nvSpPr>
        <p:spPr>
          <a:xfrm>
            <a:off x="426720" y="1754185"/>
            <a:ext cx="11338559" cy="4290360"/>
          </a:xfrm>
        </p:spPr>
        <p:txBody>
          <a:bodyPr>
            <a:normAutofit fontScale="77500" lnSpcReduction="20000"/>
          </a:bodyPr>
          <a:lstStyle/>
          <a:p>
            <a:pPr>
              <a:lnSpc>
                <a:spcPct val="120000"/>
              </a:lnSpc>
              <a:spcBef>
                <a:spcPts val="399"/>
              </a:spcBef>
            </a:pPr>
            <a:r>
              <a:rPr lang="en-US" dirty="0"/>
              <a:t>Respondents were asked to rank a series of potential financial or billing improvements based on their potential to positively impact consumer satisfaction.</a:t>
            </a:r>
          </a:p>
          <a:p>
            <a:pPr>
              <a:lnSpc>
                <a:spcPct val="120000"/>
              </a:lnSpc>
              <a:spcBef>
                <a:spcPts val="399"/>
              </a:spcBef>
            </a:pPr>
            <a:endParaRPr lang="en-US" dirty="0"/>
          </a:p>
          <a:p>
            <a:pPr marL="239713" indent="-239713">
              <a:lnSpc>
                <a:spcPct val="120000"/>
              </a:lnSpc>
              <a:spcBef>
                <a:spcPts val="399"/>
              </a:spcBef>
              <a:spcAft>
                <a:spcPts val="600"/>
              </a:spcAft>
              <a:buFont typeface="Arial" panose="020B0604020202020204" pitchFamily="34" charset="0"/>
              <a:buChar char="•"/>
            </a:pPr>
            <a:r>
              <a:rPr lang="en-US" dirty="0"/>
              <a:t>Clear Identification of In-Network vs. Out-of-Network Providers</a:t>
            </a:r>
          </a:p>
          <a:p>
            <a:pPr marL="239713" indent="-239713">
              <a:lnSpc>
                <a:spcPct val="120000"/>
              </a:lnSpc>
              <a:spcBef>
                <a:spcPts val="399"/>
              </a:spcBef>
              <a:spcAft>
                <a:spcPts val="600"/>
              </a:spcAft>
              <a:buFont typeface="Arial" panose="020B0604020202020204" pitchFamily="34" charset="0"/>
              <a:buChar char="•"/>
            </a:pPr>
            <a:r>
              <a:rPr lang="en-US" dirty="0"/>
              <a:t>Consolidated Billing From Multiple Providers</a:t>
            </a:r>
          </a:p>
          <a:p>
            <a:pPr marL="239713" indent="-239713">
              <a:lnSpc>
                <a:spcPct val="120000"/>
              </a:lnSpc>
              <a:spcBef>
                <a:spcPts val="399"/>
              </a:spcBef>
              <a:spcAft>
                <a:spcPts val="600"/>
              </a:spcAft>
              <a:buFont typeface="Arial" panose="020B0604020202020204" pitchFamily="34" charset="0"/>
              <a:buChar char="•"/>
            </a:pPr>
            <a:r>
              <a:rPr lang="en-US" dirty="0"/>
              <a:t>Elimination of Surprise Billing</a:t>
            </a:r>
          </a:p>
          <a:p>
            <a:pPr marL="239713" indent="-239713">
              <a:lnSpc>
                <a:spcPct val="120000"/>
              </a:lnSpc>
              <a:spcBef>
                <a:spcPts val="399"/>
              </a:spcBef>
              <a:spcAft>
                <a:spcPts val="600"/>
              </a:spcAft>
              <a:buFont typeface="Arial" panose="020B0604020202020204" pitchFamily="34" charset="0"/>
              <a:buChar char="•"/>
            </a:pPr>
            <a:r>
              <a:rPr lang="en-US" dirty="0"/>
              <a:t>Online Payment Capabilities</a:t>
            </a:r>
          </a:p>
          <a:p>
            <a:pPr marL="239713" indent="-239713">
              <a:lnSpc>
                <a:spcPct val="120000"/>
              </a:lnSpc>
              <a:spcBef>
                <a:spcPts val="399"/>
              </a:spcBef>
              <a:spcAft>
                <a:spcPts val="600"/>
              </a:spcAft>
              <a:buFont typeface="Arial" panose="020B0604020202020204" pitchFamily="34" charset="0"/>
              <a:buChar char="•"/>
            </a:pPr>
            <a:r>
              <a:rPr lang="en-US" dirty="0"/>
              <a:t>Plain-Language EOBs and Simplified Invoicing</a:t>
            </a:r>
          </a:p>
          <a:p>
            <a:pPr marL="239713" indent="-239713">
              <a:lnSpc>
                <a:spcPct val="120000"/>
              </a:lnSpc>
              <a:spcBef>
                <a:spcPts val="399"/>
              </a:spcBef>
              <a:spcAft>
                <a:spcPts val="600"/>
              </a:spcAft>
              <a:buFont typeface="Arial" panose="020B0604020202020204" pitchFamily="34" charset="0"/>
              <a:buChar char="•"/>
            </a:pPr>
            <a:r>
              <a:rPr lang="en-US" dirty="0"/>
              <a:t>Real-Time Point-of-Service Billing</a:t>
            </a:r>
          </a:p>
          <a:p>
            <a:pPr marL="239713" indent="-239713">
              <a:lnSpc>
                <a:spcPct val="120000"/>
              </a:lnSpc>
              <a:spcBef>
                <a:spcPts val="399"/>
              </a:spcBef>
              <a:spcAft>
                <a:spcPts val="600"/>
              </a:spcAft>
              <a:buFont typeface="Arial" panose="020B0604020202020204" pitchFamily="34" charset="0"/>
              <a:buChar char="•"/>
            </a:pPr>
            <a:r>
              <a:rPr lang="en-US" dirty="0"/>
              <a:t>Simplified Benefit Explanations/Navigation</a:t>
            </a:r>
          </a:p>
          <a:p>
            <a:pPr marL="239713" indent="-239713">
              <a:lnSpc>
                <a:spcPct val="120000"/>
              </a:lnSpc>
              <a:spcBef>
                <a:spcPts val="399"/>
              </a:spcBef>
              <a:spcAft>
                <a:spcPts val="600"/>
              </a:spcAft>
              <a:buFont typeface="Arial" panose="020B0604020202020204" pitchFamily="34" charset="0"/>
              <a:buChar char="•"/>
            </a:pPr>
            <a:r>
              <a:rPr lang="en-US" dirty="0"/>
              <a:t>Simplified/Flexible Payment Options</a:t>
            </a:r>
          </a:p>
        </p:txBody>
      </p:sp>
      <p:sp>
        <p:nvSpPr>
          <p:cNvPr id="4" name="TextBox 3">
            <a:extLst>
              <a:ext uri="{FF2B5EF4-FFF2-40B4-BE49-F238E27FC236}">
                <a16:creationId xmlns:a16="http://schemas.microsoft.com/office/drawing/2014/main" id="{CA9337B5-DB6E-DA46-B55D-774909FD31F2}"/>
              </a:ext>
            </a:extLst>
          </p:cNvPr>
          <p:cNvSpPr txBox="1"/>
          <p:nvPr/>
        </p:nvSpPr>
        <p:spPr>
          <a:xfrm>
            <a:off x="8143877" y="3970805"/>
            <a:ext cx="3304346" cy="1436235"/>
          </a:xfrm>
          <a:prstGeom prst="rect">
            <a:avLst/>
          </a:prstGeom>
          <a:solidFill>
            <a:schemeClr val="accent2"/>
          </a:solidFill>
          <a:ln>
            <a:noFill/>
          </a:ln>
        </p:spPr>
        <p:txBody>
          <a:bodyPr wrap="square" rtlCol="0" anchor="ctr">
            <a:noAutofit/>
          </a:bodyPr>
          <a:lstStyle/>
          <a:p>
            <a:r>
              <a:rPr lang="en-US" sz="1600" i="1" dirty="0">
                <a:latin typeface="Century Gothic" charset="0"/>
                <a:ea typeface="Century Gothic" charset="0"/>
                <a:cs typeface="Century Gothic" charset="0"/>
              </a:rPr>
              <a:t>The higher a respondent ranked an improvement, the more likely it would positively impact consumer satisfaction.</a:t>
            </a:r>
          </a:p>
        </p:txBody>
      </p:sp>
    </p:spTree>
    <p:extLst>
      <p:ext uri="{BB962C8B-B14F-4D97-AF65-F5344CB8AC3E}">
        <p14:creationId xmlns:p14="http://schemas.microsoft.com/office/powerpoint/2010/main" val="92159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Consumerism: Financial/Billing Improvements</a:t>
            </a:r>
          </a:p>
        </p:txBody>
      </p:sp>
      <p:sp>
        <p:nvSpPr>
          <p:cNvPr id="3" name="Content Placeholder 2"/>
          <p:cNvSpPr>
            <a:spLocks noGrp="1"/>
          </p:cNvSpPr>
          <p:nvPr>
            <p:ph idx="1"/>
          </p:nvPr>
        </p:nvSpPr>
        <p:spPr>
          <a:xfrm>
            <a:off x="426720" y="1628346"/>
            <a:ext cx="11338559" cy="4290360"/>
          </a:xfrm>
        </p:spPr>
        <p:txBody>
          <a:bodyPr>
            <a:normAutofit/>
          </a:bodyPr>
          <a:lstStyle/>
          <a:p>
            <a:pPr>
              <a:lnSpc>
                <a:spcPct val="100000"/>
              </a:lnSpc>
            </a:pPr>
            <a:r>
              <a:rPr lang="en-US" sz="1600" dirty="0"/>
              <a:t>All respondent types ranked </a:t>
            </a:r>
            <a:r>
              <a:rPr lang="en-US" sz="1600" i="1" dirty="0"/>
              <a:t>Plain-Language EOBs </a:t>
            </a:r>
            <a:r>
              <a:rPr lang="en-US" sz="1600" dirty="0"/>
              <a:t>and </a:t>
            </a:r>
            <a:r>
              <a:rPr lang="en-US" sz="1600" i="1" dirty="0"/>
              <a:t>Simplified Benefit Explanations</a:t>
            </a:r>
            <a:r>
              <a:rPr lang="en-US" sz="1600" dirty="0"/>
              <a:t> as the top 2 financial/billing improvements to drive consumer satisfaction. Payers placed greater importance on </a:t>
            </a:r>
            <a:r>
              <a:rPr lang="en-US" sz="1600" i="1" dirty="0"/>
              <a:t>Elimination of Surprise Billing</a:t>
            </a:r>
            <a:r>
              <a:rPr lang="en-US" sz="1600" dirty="0"/>
              <a:t> and providers placed greater importance on </a:t>
            </a:r>
            <a:r>
              <a:rPr lang="en-US" sz="1600" i="1" dirty="0"/>
              <a:t>Identification of In-Network vs. Out-of-Network Providers.</a:t>
            </a:r>
            <a:endParaRPr lang="en-US" sz="1600" dirty="0"/>
          </a:p>
        </p:txBody>
      </p:sp>
      <p:graphicFrame>
        <p:nvGraphicFramePr>
          <p:cNvPr id="5" name="Chart 4">
            <a:extLst>
              <a:ext uri="{FF2B5EF4-FFF2-40B4-BE49-F238E27FC236}">
                <a16:creationId xmlns:a16="http://schemas.microsoft.com/office/drawing/2014/main" id="{3C4D4AB4-C55E-3C41-9581-775F5E648755}"/>
              </a:ext>
            </a:extLst>
          </p:cNvPr>
          <p:cNvGraphicFramePr/>
          <p:nvPr>
            <p:extLst>
              <p:ext uri="{D42A27DB-BD31-4B8C-83A1-F6EECF244321}">
                <p14:modId xmlns:p14="http://schemas.microsoft.com/office/powerpoint/2010/main" val="838127678"/>
              </p:ext>
            </p:extLst>
          </p:nvPr>
        </p:nvGraphicFramePr>
        <p:xfrm>
          <a:off x="698182" y="3144210"/>
          <a:ext cx="6946652" cy="270502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08D68664-4F39-A143-8B43-43363C52D1A7}"/>
              </a:ext>
            </a:extLst>
          </p:cNvPr>
          <p:cNvSpPr/>
          <p:nvPr/>
        </p:nvSpPr>
        <p:spPr>
          <a:xfrm>
            <a:off x="5757671" y="6140529"/>
            <a:ext cx="325730" cy="261610"/>
          </a:xfrm>
          <a:prstGeom prst="rect">
            <a:avLst/>
          </a:prstGeom>
        </p:spPr>
        <p:txBody>
          <a:bodyPr wrap="none">
            <a:spAutoFit/>
          </a:bodyPr>
          <a:lstStyle/>
          <a:p>
            <a:r>
              <a:rPr lang="en-US" sz="1100" dirty="0">
                <a:solidFill>
                  <a:srgbClr val="FFFFFF"/>
                </a:solidFill>
                <a:latin typeface="Century Gothic" charset="0"/>
                <a:ea typeface="Century Gothic" charset="0"/>
                <a:cs typeface="Century Gothic" charset="0"/>
              </a:rPr>
              <a:t>✓</a:t>
            </a:r>
          </a:p>
        </p:txBody>
      </p:sp>
      <p:sp>
        <p:nvSpPr>
          <p:cNvPr id="7" name="Rectangle 6">
            <a:extLst>
              <a:ext uri="{FF2B5EF4-FFF2-40B4-BE49-F238E27FC236}">
                <a16:creationId xmlns:a16="http://schemas.microsoft.com/office/drawing/2014/main" id="{35BDA217-F8DC-3840-9DDF-634B1C7A0671}"/>
              </a:ext>
            </a:extLst>
          </p:cNvPr>
          <p:cNvSpPr/>
          <p:nvPr/>
        </p:nvSpPr>
        <p:spPr>
          <a:xfrm>
            <a:off x="8293780" y="3223843"/>
            <a:ext cx="325730" cy="261610"/>
          </a:xfrm>
          <a:prstGeom prst="rect">
            <a:avLst/>
          </a:prstGeom>
        </p:spPr>
        <p:txBody>
          <a:bodyPr wrap="none">
            <a:spAutoFit/>
          </a:bodyPr>
          <a:lstStyle/>
          <a:p>
            <a:r>
              <a:rPr lang="en-US" sz="1100" dirty="0">
                <a:solidFill>
                  <a:srgbClr val="FFFFFF"/>
                </a:solidFill>
                <a:latin typeface="Century Gothic" charset="0"/>
                <a:ea typeface="Century Gothic" charset="0"/>
                <a:cs typeface="Century Gothic" charset="0"/>
              </a:rPr>
              <a:t>✓</a:t>
            </a:r>
          </a:p>
        </p:txBody>
      </p:sp>
      <p:graphicFrame>
        <p:nvGraphicFramePr>
          <p:cNvPr id="8" name="Chart 7">
            <a:extLst>
              <a:ext uri="{FF2B5EF4-FFF2-40B4-BE49-F238E27FC236}">
                <a16:creationId xmlns:a16="http://schemas.microsoft.com/office/drawing/2014/main" id="{E8256322-4D2C-7547-8AF2-3C8DE6904B2F}"/>
              </a:ext>
            </a:extLst>
          </p:cNvPr>
          <p:cNvGraphicFramePr/>
          <p:nvPr>
            <p:extLst>
              <p:ext uri="{D42A27DB-BD31-4B8C-83A1-F6EECF244321}">
                <p14:modId xmlns:p14="http://schemas.microsoft.com/office/powerpoint/2010/main" val="3344960830"/>
              </p:ext>
            </p:extLst>
          </p:nvPr>
        </p:nvGraphicFramePr>
        <p:xfrm>
          <a:off x="8973681" y="3126557"/>
          <a:ext cx="3258483" cy="2705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D7EE6DF-3B70-D948-906B-AF1B22CBB5A1}"/>
              </a:ext>
            </a:extLst>
          </p:cNvPr>
          <p:cNvGraphicFramePr/>
          <p:nvPr>
            <p:extLst>
              <p:ext uri="{D42A27DB-BD31-4B8C-83A1-F6EECF244321}">
                <p14:modId xmlns:p14="http://schemas.microsoft.com/office/powerpoint/2010/main" val="3829631505"/>
              </p:ext>
            </p:extLst>
          </p:nvPr>
        </p:nvGraphicFramePr>
        <p:xfrm>
          <a:off x="6389225" y="3144210"/>
          <a:ext cx="3379808" cy="270502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0867C5F-055F-F147-BCD0-77018DCE2DFE}"/>
              </a:ext>
            </a:extLst>
          </p:cNvPr>
          <p:cNvSpPr txBox="1"/>
          <p:nvPr/>
        </p:nvSpPr>
        <p:spPr>
          <a:xfrm>
            <a:off x="4023221" y="2886482"/>
            <a:ext cx="1867542" cy="338554"/>
          </a:xfrm>
          <a:prstGeom prst="rect">
            <a:avLst/>
          </a:prstGeom>
          <a:noFill/>
        </p:spPr>
        <p:txBody>
          <a:bodyPr wrap="square" rtlCol="0">
            <a:spAutoFit/>
          </a:bodyPr>
          <a:lstStyle/>
          <a:p>
            <a:pPr algn="ctr"/>
            <a:r>
              <a:rPr lang="en-US" sz="1600" dirty="0">
                <a:latin typeface="Century Gothic" charset="0"/>
                <a:ea typeface="Century Gothic" charset="0"/>
                <a:cs typeface="Century Gothic" charset="0"/>
              </a:rPr>
              <a:t>All Respondents</a:t>
            </a:r>
          </a:p>
        </p:txBody>
      </p:sp>
      <p:sp>
        <p:nvSpPr>
          <p:cNvPr id="13" name="TextBox 12">
            <a:extLst>
              <a:ext uri="{FF2B5EF4-FFF2-40B4-BE49-F238E27FC236}">
                <a16:creationId xmlns:a16="http://schemas.microsoft.com/office/drawing/2014/main" id="{360A6D4F-E8BB-3142-80AB-4B7C95BD0EB1}"/>
              </a:ext>
            </a:extLst>
          </p:cNvPr>
          <p:cNvSpPr txBox="1"/>
          <p:nvPr/>
        </p:nvSpPr>
        <p:spPr>
          <a:xfrm>
            <a:off x="6711063" y="2893144"/>
            <a:ext cx="1867542" cy="338554"/>
          </a:xfrm>
          <a:prstGeom prst="rect">
            <a:avLst/>
          </a:prstGeom>
          <a:noFill/>
        </p:spPr>
        <p:txBody>
          <a:bodyPr wrap="square" rtlCol="0">
            <a:spAutoFit/>
          </a:bodyPr>
          <a:lstStyle/>
          <a:p>
            <a:pPr algn="ctr"/>
            <a:r>
              <a:rPr lang="en-US" sz="1600" dirty="0">
                <a:latin typeface="Century Gothic" charset="0"/>
                <a:ea typeface="Century Gothic" charset="0"/>
                <a:cs typeface="Century Gothic" charset="0"/>
              </a:rPr>
              <a:t>Payers</a:t>
            </a:r>
          </a:p>
        </p:txBody>
      </p:sp>
      <p:sp>
        <p:nvSpPr>
          <p:cNvPr id="14" name="TextBox 13">
            <a:extLst>
              <a:ext uri="{FF2B5EF4-FFF2-40B4-BE49-F238E27FC236}">
                <a16:creationId xmlns:a16="http://schemas.microsoft.com/office/drawing/2014/main" id="{D2E8D0E0-9D3C-CA4F-9C6D-CB62C34C6FF1}"/>
              </a:ext>
            </a:extLst>
          </p:cNvPr>
          <p:cNvSpPr txBox="1"/>
          <p:nvPr/>
        </p:nvSpPr>
        <p:spPr>
          <a:xfrm>
            <a:off x="8883918" y="2886482"/>
            <a:ext cx="1867542" cy="338554"/>
          </a:xfrm>
          <a:prstGeom prst="rect">
            <a:avLst/>
          </a:prstGeom>
          <a:noFill/>
        </p:spPr>
        <p:txBody>
          <a:bodyPr wrap="square" rtlCol="0">
            <a:spAutoFit/>
          </a:bodyPr>
          <a:lstStyle/>
          <a:p>
            <a:pPr algn="ctr"/>
            <a:r>
              <a:rPr lang="en-US" sz="1600" dirty="0">
                <a:latin typeface="Century Gothic" charset="0"/>
                <a:ea typeface="Century Gothic" charset="0"/>
                <a:cs typeface="Century Gothic" charset="0"/>
              </a:rPr>
              <a:t>Providers</a:t>
            </a:r>
          </a:p>
        </p:txBody>
      </p:sp>
      <p:sp>
        <p:nvSpPr>
          <p:cNvPr id="15" name="TextBox 14">
            <a:extLst>
              <a:ext uri="{FF2B5EF4-FFF2-40B4-BE49-F238E27FC236}">
                <a16:creationId xmlns:a16="http://schemas.microsoft.com/office/drawing/2014/main" id="{CA854E18-9AA4-084C-89AD-2BD4A2C34119}"/>
              </a:ext>
            </a:extLst>
          </p:cNvPr>
          <p:cNvSpPr txBox="1"/>
          <p:nvPr/>
        </p:nvSpPr>
        <p:spPr>
          <a:xfrm>
            <a:off x="10320436" y="5272156"/>
            <a:ext cx="1239851" cy="577081"/>
          </a:xfrm>
          <a:prstGeom prst="rect">
            <a:avLst/>
          </a:prstGeom>
          <a:noFill/>
        </p:spPr>
        <p:txBody>
          <a:bodyPr wrap="square" rtlCol="0">
            <a:spAutoFit/>
          </a:bodyPr>
          <a:lstStyle/>
          <a:p>
            <a:r>
              <a:rPr lang="en-US" sz="1050" dirty="0">
                <a:latin typeface="Century Gothic" charset="0"/>
                <a:ea typeface="Century Gothic" charset="0"/>
                <a:cs typeface="Century Gothic" charset="0"/>
              </a:rPr>
              <a:t>% of respondents ranking 1, 2, or 3</a:t>
            </a:r>
          </a:p>
        </p:txBody>
      </p:sp>
      <p:sp>
        <p:nvSpPr>
          <p:cNvPr id="19" name="TextBox 18">
            <a:extLst>
              <a:ext uri="{FF2B5EF4-FFF2-40B4-BE49-F238E27FC236}">
                <a16:creationId xmlns:a16="http://schemas.microsoft.com/office/drawing/2014/main" id="{B7E2C435-7C40-CC42-AB8B-C1BD17F4BF8E}"/>
              </a:ext>
            </a:extLst>
          </p:cNvPr>
          <p:cNvSpPr txBox="1"/>
          <p:nvPr/>
        </p:nvSpPr>
        <p:spPr>
          <a:xfrm>
            <a:off x="273417" y="6087151"/>
            <a:ext cx="7499607"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Please rank order these financial and/or billing improvements in terms of their positive effect on consumer satisfaction?</a:t>
            </a:r>
          </a:p>
        </p:txBody>
      </p:sp>
    </p:spTree>
    <p:extLst>
      <p:ext uri="{BB962C8B-B14F-4D97-AF65-F5344CB8AC3E}">
        <p14:creationId xmlns:p14="http://schemas.microsoft.com/office/powerpoint/2010/main" val="945195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Consumerism: Financial/Billing Improvements</a:t>
            </a:r>
          </a:p>
        </p:txBody>
      </p:sp>
      <p:sp>
        <p:nvSpPr>
          <p:cNvPr id="3" name="Content Placeholder 2"/>
          <p:cNvSpPr>
            <a:spLocks noGrp="1"/>
          </p:cNvSpPr>
          <p:nvPr>
            <p:ph idx="1"/>
          </p:nvPr>
        </p:nvSpPr>
        <p:spPr/>
        <p:txBody>
          <a:bodyPr>
            <a:normAutofit/>
          </a:bodyPr>
          <a:lstStyle/>
          <a:p>
            <a:pPr>
              <a:lnSpc>
                <a:spcPct val="100000"/>
              </a:lnSpc>
              <a:spcBef>
                <a:spcPts val="399"/>
              </a:spcBef>
            </a:pPr>
            <a:r>
              <a:rPr lang="en-US" sz="2000" dirty="0"/>
              <a:t>Respondents were asked to rank order a series of potential non-medical or non-clinical improvements based on their potential to positively impact consumer satisfaction</a:t>
            </a:r>
          </a:p>
          <a:p>
            <a:pPr>
              <a:lnSpc>
                <a:spcPct val="100000"/>
              </a:lnSpc>
              <a:spcBef>
                <a:spcPts val="399"/>
              </a:spcBef>
            </a:pPr>
            <a:endParaRPr lang="en-US" sz="2000" dirty="0"/>
          </a:p>
          <a:p>
            <a:pPr marL="342900" indent="-342900">
              <a:lnSpc>
                <a:spcPct val="100000"/>
              </a:lnSpc>
              <a:spcBef>
                <a:spcPts val="399"/>
              </a:spcBef>
              <a:spcAft>
                <a:spcPts val="600"/>
              </a:spcAft>
              <a:buFont typeface="Arial" panose="020B0604020202020204" pitchFamily="34" charset="0"/>
              <a:buChar char="•"/>
            </a:pPr>
            <a:r>
              <a:rPr lang="en-US" sz="2000" dirty="0"/>
              <a:t>Ability for Patients to Capture Physician Encounters via Audio or Video</a:t>
            </a:r>
          </a:p>
          <a:p>
            <a:pPr marL="342900" indent="-342900">
              <a:lnSpc>
                <a:spcPct val="100000"/>
              </a:lnSpc>
              <a:spcBef>
                <a:spcPts val="399"/>
              </a:spcBef>
              <a:spcAft>
                <a:spcPts val="600"/>
              </a:spcAft>
              <a:buFont typeface="Arial" panose="020B0604020202020204" pitchFamily="34" charset="0"/>
              <a:buChar char="•"/>
            </a:pPr>
            <a:r>
              <a:rPr lang="en-US" sz="2000" dirty="0"/>
              <a:t>Consumer Access to EHR and Provider Notes</a:t>
            </a:r>
          </a:p>
          <a:p>
            <a:pPr marL="342900" indent="-342900">
              <a:lnSpc>
                <a:spcPct val="100000"/>
              </a:lnSpc>
              <a:spcBef>
                <a:spcPts val="399"/>
              </a:spcBef>
              <a:spcAft>
                <a:spcPts val="600"/>
              </a:spcAft>
              <a:buFont typeface="Arial" panose="020B0604020202020204" pitchFamily="34" charset="0"/>
              <a:buChar char="•"/>
            </a:pPr>
            <a:r>
              <a:rPr lang="en-US" sz="2000" dirty="0"/>
              <a:t>Medical Information in Layman’s Terms</a:t>
            </a:r>
          </a:p>
          <a:p>
            <a:pPr marL="342900" indent="-342900">
              <a:lnSpc>
                <a:spcPct val="100000"/>
              </a:lnSpc>
              <a:spcBef>
                <a:spcPts val="399"/>
              </a:spcBef>
              <a:spcAft>
                <a:spcPts val="600"/>
              </a:spcAft>
              <a:buFont typeface="Arial" panose="020B0604020202020204" pitchFamily="34" charset="0"/>
              <a:buChar char="•"/>
            </a:pPr>
            <a:r>
              <a:rPr lang="en-US" sz="2000" dirty="0"/>
              <a:t>Non-Clinical Services (Transportation, Nutrition, Housing Assistance, etc.)</a:t>
            </a:r>
          </a:p>
          <a:p>
            <a:pPr marL="342900" indent="-342900">
              <a:lnSpc>
                <a:spcPct val="100000"/>
              </a:lnSpc>
              <a:spcBef>
                <a:spcPts val="399"/>
              </a:spcBef>
              <a:spcAft>
                <a:spcPts val="600"/>
              </a:spcAft>
              <a:buFont typeface="Arial" panose="020B0604020202020204" pitchFamily="34" charset="0"/>
              <a:buChar char="•"/>
            </a:pPr>
            <a:r>
              <a:rPr lang="en-US" sz="2000" dirty="0"/>
              <a:t>Online Appointment Scheduling</a:t>
            </a:r>
          </a:p>
          <a:p>
            <a:pPr marL="342900" indent="-342900">
              <a:lnSpc>
                <a:spcPct val="100000"/>
              </a:lnSpc>
              <a:spcBef>
                <a:spcPts val="399"/>
              </a:spcBef>
              <a:spcAft>
                <a:spcPts val="600"/>
              </a:spcAft>
              <a:buFont typeface="Arial" panose="020B0604020202020204" pitchFamily="34" charset="0"/>
              <a:buChar char="•"/>
            </a:pPr>
            <a:r>
              <a:rPr lang="en-US" sz="2000" dirty="0"/>
              <a:t>Simplified Prescription Information</a:t>
            </a:r>
          </a:p>
          <a:p>
            <a:pPr marL="342900" indent="-342900">
              <a:lnSpc>
                <a:spcPct val="100000"/>
              </a:lnSpc>
              <a:spcBef>
                <a:spcPts val="399"/>
              </a:spcBef>
              <a:spcAft>
                <a:spcPts val="600"/>
              </a:spcAft>
              <a:buFont typeface="Arial" panose="020B0604020202020204" pitchFamily="34" charset="0"/>
              <a:buChar char="•"/>
            </a:pPr>
            <a:r>
              <a:rPr lang="en-US" sz="2000" dirty="0"/>
              <a:t>Telehealth or Other Remote-Access Options</a:t>
            </a:r>
          </a:p>
        </p:txBody>
      </p:sp>
      <p:sp>
        <p:nvSpPr>
          <p:cNvPr id="4" name="TextBox 3">
            <a:extLst>
              <a:ext uri="{FF2B5EF4-FFF2-40B4-BE49-F238E27FC236}">
                <a16:creationId xmlns:a16="http://schemas.microsoft.com/office/drawing/2014/main" id="{CA9337B5-DB6E-DA46-B55D-774909FD31F2}"/>
              </a:ext>
            </a:extLst>
          </p:cNvPr>
          <p:cNvSpPr txBox="1"/>
          <p:nvPr/>
        </p:nvSpPr>
        <p:spPr>
          <a:xfrm>
            <a:off x="7358063" y="4900613"/>
            <a:ext cx="4147310" cy="1049352"/>
          </a:xfrm>
          <a:prstGeom prst="rect">
            <a:avLst/>
          </a:prstGeom>
          <a:solidFill>
            <a:schemeClr val="accent2"/>
          </a:solidFill>
          <a:ln>
            <a:noFill/>
          </a:ln>
        </p:spPr>
        <p:txBody>
          <a:bodyPr wrap="square" rtlCol="0" anchor="ctr">
            <a:noAutofit/>
          </a:bodyPr>
          <a:lstStyle/>
          <a:p>
            <a:r>
              <a:rPr lang="en-US" sz="1600" dirty="0">
                <a:latin typeface="Century Gothic" charset="0"/>
                <a:ea typeface="Century Gothic" charset="0"/>
                <a:cs typeface="Century Gothic" charset="0"/>
              </a:rPr>
              <a:t>The higher a respondent ranked an improvement, the more likely it would positively impact consumer satisfaction.</a:t>
            </a:r>
          </a:p>
        </p:txBody>
      </p:sp>
    </p:spTree>
    <p:extLst>
      <p:ext uri="{BB962C8B-B14F-4D97-AF65-F5344CB8AC3E}">
        <p14:creationId xmlns:p14="http://schemas.microsoft.com/office/powerpoint/2010/main" val="808880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Consumerism: Non-Clinical Improvements</a:t>
            </a:r>
          </a:p>
        </p:txBody>
      </p:sp>
      <p:sp>
        <p:nvSpPr>
          <p:cNvPr id="3" name="Content Placeholder 2"/>
          <p:cNvSpPr>
            <a:spLocks noGrp="1"/>
          </p:cNvSpPr>
          <p:nvPr>
            <p:ph idx="1"/>
          </p:nvPr>
        </p:nvSpPr>
        <p:spPr>
          <a:xfrm>
            <a:off x="426721" y="1679906"/>
            <a:ext cx="7235720" cy="910107"/>
          </a:xfrm>
        </p:spPr>
        <p:txBody>
          <a:bodyPr>
            <a:normAutofit fontScale="92500"/>
          </a:bodyPr>
          <a:lstStyle/>
          <a:p>
            <a:pPr>
              <a:lnSpc>
                <a:spcPct val="100000"/>
              </a:lnSpc>
            </a:pPr>
            <a:r>
              <a:rPr lang="en-US" sz="1700" dirty="0"/>
              <a:t>All respondent types ranked the same top 5 non-clinical improvements to drive consumer satisfaction</a:t>
            </a:r>
            <a:r>
              <a:rPr lang="en-US" sz="1700" i="1" dirty="0"/>
              <a:t>. </a:t>
            </a:r>
            <a:r>
              <a:rPr lang="en-US" sz="1700" dirty="0"/>
              <a:t>24% of providers believe </a:t>
            </a:r>
            <a:r>
              <a:rPr lang="en-US" sz="1700" i="1" dirty="0"/>
              <a:t>Ability to Capture Physician Encounters</a:t>
            </a:r>
            <a:r>
              <a:rPr lang="en-US" sz="1700" dirty="0"/>
              <a:t> will positively drive consumer satisfaction.</a:t>
            </a:r>
          </a:p>
        </p:txBody>
      </p:sp>
      <p:graphicFrame>
        <p:nvGraphicFramePr>
          <p:cNvPr id="5" name="Chart 4">
            <a:extLst>
              <a:ext uri="{FF2B5EF4-FFF2-40B4-BE49-F238E27FC236}">
                <a16:creationId xmlns:a16="http://schemas.microsoft.com/office/drawing/2014/main" id="{3C4D4AB4-C55E-3C41-9581-775F5E648755}"/>
              </a:ext>
            </a:extLst>
          </p:cNvPr>
          <p:cNvGraphicFramePr/>
          <p:nvPr>
            <p:extLst>
              <p:ext uri="{D42A27DB-BD31-4B8C-83A1-F6EECF244321}">
                <p14:modId xmlns:p14="http://schemas.microsoft.com/office/powerpoint/2010/main" val="3124495109"/>
              </p:ext>
            </p:extLst>
          </p:nvPr>
        </p:nvGraphicFramePr>
        <p:xfrm>
          <a:off x="4666534" y="2934154"/>
          <a:ext cx="3107303" cy="28808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08D68664-4F39-A143-8B43-43363C52D1A7}"/>
              </a:ext>
            </a:extLst>
          </p:cNvPr>
          <p:cNvSpPr/>
          <p:nvPr/>
        </p:nvSpPr>
        <p:spPr>
          <a:xfrm>
            <a:off x="5974255" y="6194934"/>
            <a:ext cx="290464" cy="261610"/>
          </a:xfrm>
          <a:prstGeom prst="rect">
            <a:avLst/>
          </a:prstGeom>
        </p:spPr>
        <p:txBody>
          <a:bodyPr wrap="none">
            <a:spAutoFit/>
          </a:bodyPr>
          <a:lstStyle/>
          <a:p>
            <a:r>
              <a:rPr lang="en-US" sz="1100" dirty="0">
                <a:solidFill>
                  <a:srgbClr val="FFFFFF"/>
                </a:solidFill>
              </a:rPr>
              <a:t>✓</a:t>
            </a:r>
          </a:p>
        </p:txBody>
      </p:sp>
      <p:sp>
        <p:nvSpPr>
          <p:cNvPr id="7" name="Rectangle 6">
            <a:extLst>
              <a:ext uri="{FF2B5EF4-FFF2-40B4-BE49-F238E27FC236}">
                <a16:creationId xmlns:a16="http://schemas.microsoft.com/office/drawing/2014/main" id="{35BDA217-F8DC-3840-9DDF-634B1C7A0671}"/>
              </a:ext>
            </a:extLst>
          </p:cNvPr>
          <p:cNvSpPr/>
          <p:nvPr/>
        </p:nvSpPr>
        <p:spPr>
          <a:xfrm>
            <a:off x="8510364" y="3170088"/>
            <a:ext cx="290464" cy="261610"/>
          </a:xfrm>
          <a:prstGeom prst="rect">
            <a:avLst/>
          </a:prstGeom>
        </p:spPr>
        <p:txBody>
          <a:bodyPr wrap="none">
            <a:spAutoFit/>
          </a:bodyPr>
          <a:lstStyle/>
          <a:p>
            <a:r>
              <a:rPr lang="en-US" sz="1100" dirty="0">
                <a:solidFill>
                  <a:srgbClr val="FFFFFF"/>
                </a:solidFill>
              </a:rPr>
              <a:t>✓</a:t>
            </a:r>
          </a:p>
        </p:txBody>
      </p:sp>
      <p:sp>
        <p:nvSpPr>
          <p:cNvPr id="10" name="TextBox 9">
            <a:extLst>
              <a:ext uri="{FF2B5EF4-FFF2-40B4-BE49-F238E27FC236}">
                <a16:creationId xmlns:a16="http://schemas.microsoft.com/office/drawing/2014/main" id="{D0867C5F-055F-F147-BCD0-77018DCE2DFE}"/>
              </a:ext>
            </a:extLst>
          </p:cNvPr>
          <p:cNvSpPr txBox="1"/>
          <p:nvPr/>
        </p:nvSpPr>
        <p:spPr>
          <a:xfrm>
            <a:off x="4663564" y="2735732"/>
            <a:ext cx="1867542" cy="338554"/>
          </a:xfrm>
          <a:prstGeom prst="rect">
            <a:avLst/>
          </a:prstGeom>
          <a:noFill/>
        </p:spPr>
        <p:txBody>
          <a:bodyPr wrap="square" rtlCol="0">
            <a:spAutoFit/>
          </a:bodyPr>
          <a:lstStyle/>
          <a:p>
            <a:pPr algn="ctr"/>
            <a:r>
              <a:rPr lang="en-US" sz="1600" dirty="0">
                <a:latin typeface="Century Gothic" charset="0"/>
                <a:ea typeface="Century Gothic" charset="0"/>
                <a:cs typeface="Century Gothic" charset="0"/>
              </a:rPr>
              <a:t>All Respondents</a:t>
            </a:r>
          </a:p>
        </p:txBody>
      </p:sp>
      <p:sp>
        <p:nvSpPr>
          <p:cNvPr id="11" name="TextBox 10">
            <a:extLst>
              <a:ext uri="{FF2B5EF4-FFF2-40B4-BE49-F238E27FC236}">
                <a16:creationId xmlns:a16="http://schemas.microsoft.com/office/drawing/2014/main" id="{360A6D4F-E8BB-3142-80AB-4B7C95BD0EB1}"/>
              </a:ext>
            </a:extLst>
          </p:cNvPr>
          <p:cNvSpPr txBox="1"/>
          <p:nvPr/>
        </p:nvSpPr>
        <p:spPr>
          <a:xfrm>
            <a:off x="6564192" y="2742394"/>
            <a:ext cx="1867542" cy="338554"/>
          </a:xfrm>
          <a:prstGeom prst="rect">
            <a:avLst/>
          </a:prstGeom>
          <a:noFill/>
        </p:spPr>
        <p:txBody>
          <a:bodyPr wrap="square" rtlCol="0">
            <a:spAutoFit/>
          </a:bodyPr>
          <a:lstStyle/>
          <a:p>
            <a:pPr algn="ctr"/>
            <a:r>
              <a:rPr lang="en-US" sz="1600" dirty="0">
                <a:latin typeface="Century Gothic" charset="0"/>
                <a:ea typeface="Century Gothic" charset="0"/>
                <a:cs typeface="Century Gothic" charset="0"/>
              </a:rPr>
              <a:t>Payers</a:t>
            </a:r>
          </a:p>
        </p:txBody>
      </p:sp>
      <p:sp>
        <p:nvSpPr>
          <p:cNvPr id="12" name="TextBox 11">
            <a:extLst>
              <a:ext uri="{FF2B5EF4-FFF2-40B4-BE49-F238E27FC236}">
                <a16:creationId xmlns:a16="http://schemas.microsoft.com/office/drawing/2014/main" id="{D2E8D0E0-9D3C-CA4F-9C6D-CB62C34C6FF1}"/>
              </a:ext>
            </a:extLst>
          </p:cNvPr>
          <p:cNvSpPr txBox="1"/>
          <p:nvPr/>
        </p:nvSpPr>
        <p:spPr>
          <a:xfrm>
            <a:off x="8908812" y="2735732"/>
            <a:ext cx="1867542" cy="338554"/>
          </a:xfrm>
          <a:prstGeom prst="rect">
            <a:avLst/>
          </a:prstGeom>
          <a:noFill/>
        </p:spPr>
        <p:txBody>
          <a:bodyPr wrap="square" rtlCol="0">
            <a:spAutoFit/>
          </a:bodyPr>
          <a:lstStyle/>
          <a:p>
            <a:pPr algn="ctr"/>
            <a:r>
              <a:rPr lang="en-US" sz="1600" dirty="0">
                <a:latin typeface="Century Gothic" charset="0"/>
                <a:ea typeface="Century Gothic" charset="0"/>
                <a:cs typeface="Century Gothic" charset="0"/>
              </a:rPr>
              <a:t>Providers</a:t>
            </a:r>
          </a:p>
        </p:txBody>
      </p:sp>
      <p:graphicFrame>
        <p:nvGraphicFramePr>
          <p:cNvPr id="13" name="Chart 12">
            <a:extLst>
              <a:ext uri="{FF2B5EF4-FFF2-40B4-BE49-F238E27FC236}">
                <a16:creationId xmlns:a16="http://schemas.microsoft.com/office/drawing/2014/main" id="{2B693CA9-E5D4-054C-9E0C-E8E66B56E0CC}"/>
              </a:ext>
            </a:extLst>
          </p:cNvPr>
          <p:cNvGraphicFramePr/>
          <p:nvPr>
            <p:extLst>
              <p:ext uri="{D42A27DB-BD31-4B8C-83A1-F6EECF244321}">
                <p14:modId xmlns:p14="http://schemas.microsoft.com/office/powerpoint/2010/main" val="2882303789"/>
              </p:ext>
            </p:extLst>
          </p:nvPr>
        </p:nvGraphicFramePr>
        <p:xfrm>
          <a:off x="7057354" y="2934154"/>
          <a:ext cx="2973079" cy="2880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EEC35585-C2ED-A44A-8041-FE270F649828}"/>
              </a:ext>
            </a:extLst>
          </p:cNvPr>
          <p:cNvGraphicFramePr/>
          <p:nvPr>
            <p:extLst>
              <p:ext uri="{D42A27DB-BD31-4B8C-83A1-F6EECF244321}">
                <p14:modId xmlns:p14="http://schemas.microsoft.com/office/powerpoint/2010/main" val="584039527"/>
              </p:ext>
            </p:extLst>
          </p:nvPr>
        </p:nvGraphicFramePr>
        <p:xfrm>
          <a:off x="9278239" y="2932315"/>
          <a:ext cx="2973079" cy="288086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688549E0-DAA2-7742-BA46-E8CAFD63E948}"/>
              </a:ext>
            </a:extLst>
          </p:cNvPr>
          <p:cNvSpPr txBox="1"/>
          <p:nvPr/>
        </p:nvSpPr>
        <p:spPr>
          <a:xfrm>
            <a:off x="10258498" y="5229225"/>
            <a:ext cx="1245207" cy="577081"/>
          </a:xfrm>
          <a:prstGeom prst="rect">
            <a:avLst/>
          </a:prstGeom>
          <a:noFill/>
        </p:spPr>
        <p:txBody>
          <a:bodyPr wrap="square" rtlCol="0">
            <a:spAutoFit/>
          </a:bodyPr>
          <a:lstStyle/>
          <a:p>
            <a:r>
              <a:rPr lang="en-US" sz="1050" dirty="0">
                <a:latin typeface="Century Gothic" charset="0"/>
                <a:ea typeface="Century Gothic" charset="0"/>
                <a:cs typeface="Century Gothic" charset="0"/>
              </a:rPr>
              <a:t>% of respondents ranking 1, 2, or 3</a:t>
            </a:r>
          </a:p>
        </p:txBody>
      </p:sp>
      <p:sp>
        <p:nvSpPr>
          <p:cNvPr id="16" name="Oval 15">
            <a:extLst>
              <a:ext uri="{FF2B5EF4-FFF2-40B4-BE49-F238E27FC236}">
                <a16:creationId xmlns:a16="http://schemas.microsoft.com/office/drawing/2014/main" id="{6728276E-69D9-C14B-AF9C-B8B321609256}"/>
              </a:ext>
            </a:extLst>
          </p:cNvPr>
          <p:cNvSpPr/>
          <p:nvPr/>
        </p:nvSpPr>
        <p:spPr>
          <a:xfrm>
            <a:off x="9515463" y="5258490"/>
            <a:ext cx="421359" cy="42135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ABD1A25-BEE1-2B47-B63F-449DFF681461}"/>
              </a:ext>
            </a:extLst>
          </p:cNvPr>
          <p:cNvSpPr txBox="1"/>
          <p:nvPr/>
        </p:nvSpPr>
        <p:spPr>
          <a:xfrm>
            <a:off x="369895" y="5999533"/>
            <a:ext cx="7499607"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Please rank order these operational, non-clinical improvements in terms of their positive effect on consumer satisfaction?</a:t>
            </a:r>
          </a:p>
        </p:txBody>
      </p:sp>
      <p:sp>
        <p:nvSpPr>
          <p:cNvPr id="18" name="TextBox 17">
            <a:extLst>
              <a:ext uri="{FF2B5EF4-FFF2-40B4-BE49-F238E27FC236}">
                <a16:creationId xmlns:a16="http://schemas.microsoft.com/office/drawing/2014/main" id="{86746485-1B44-874A-802E-810A18535868}"/>
              </a:ext>
            </a:extLst>
          </p:cNvPr>
          <p:cNvSpPr txBox="1"/>
          <p:nvPr/>
        </p:nvSpPr>
        <p:spPr>
          <a:xfrm>
            <a:off x="178807" y="2929005"/>
            <a:ext cx="4527244" cy="2717603"/>
          </a:xfrm>
          <a:prstGeom prst="rect">
            <a:avLst/>
          </a:prstGeom>
          <a:noFill/>
        </p:spPr>
        <p:txBody>
          <a:bodyPr wrap="square" rtlCol="0">
            <a:spAutoFit/>
          </a:bodyPr>
          <a:lstStyle/>
          <a:p>
            <a:pPr algn="r">
              <a:lnSpc>
                <a:spcPct val="250000"/>
              </a:lnSpc>
            </a:pPr>
            <a:r>
              <a:rPr lang="en-US" sz="1000" dirty="0">
                <a:latin typeface="Century Gothic" panose="020B0502020202020204" pitchFamily="34" charset="0"/>
              </a:rPr>
              <a:t>Online Appointment Scheduling</a:t>
            </a:r>
          </a:p>
          <a:p>
            <a:pPr algn="r">
              <a:lnSpc>
                <a:spcPct val="250000"/>
              </a:lnSpc>
            </a:pPr>
            <a:r>
              <a:rPr lang="en-US" sz="1000" dirty="0">
                <a:latin typeface="Century Gothic" panose="020B0502020202020204" pitchFamily="34" charset="0"/>
              </a:rPr>
              <a:t> Medical Information in Layman’s Terms</a:t>
            </a:r>
          </a:p>
          <a:p>
            <a:pPr algn="r">
              <a:lnSpc>
                <a:spcPct val="250000"/>
              </a:lnSpc>
            </a:pPr>
            <a:r>
              <a:rPr lang="en-US" sz="1000" dirty="0">
                <a:latin typeface="Century Gothic" panose="020B0502020202020204" pitchFamily="34" charset="0"/>
              </a:rPr>
              <a:t>Consumer Access to HER and Provider Notes</a:t>
            </a:r>
          </a:p>
          <a:p>
            <a:pPr algn="r">
              <a:lnSpc>
                <a:spcPct val="250000"/>
              </a:lnSpc>
            </a:pPr>
            <a:r>
              <a:rPr lang="en-US" sz="1000" dirty="0">
                <a:latin typeface="Century Gothic" panose="020B0502020202020204" pitchFamily="34" charset="0"/>
              </a:rPr>
              <a:t>Telehealth of Other Remote Access Options</a:t>
            </a:r>
          </a:p>
          <a:p>
            <a:pPr algn="r">
              <a:lnSpc>
                <a:spcPct val="250000"/>
              </a:lnSpc>
            </a:pPr>
            <a:r>
              <a:rPr lang="en-US" sz="1000" dirty="0">
                <a:latin typeface="Century Gothic" panose="020B0502020202020204" pitchFamily="34" charset="0"/>
              </a:rPr>
              <a:t>Non-Clinical Services (Transportation, Nutrition, Housing, etc.)</a:t>
            </a:r>
          </a:p>
          <a:p>
            <a:pPr algn="r">
              <a:lnSpc>
                <a:spcPct val="250000"/>
              </a:lnSpc>
            </a:pPr>
            <a:r>
              <a:rPr lang="en-US" sz="1000" dirty="0">
                <a:latin typeface="Century Gothic" panose="020B0502020202020204" pitchFamily="34" charset="0"/>
              </a:rPr>
              <a:t>Simplified Prescription Information</a:t>
            </a:r>
          </a:p>
          <a:p>
            <a:pPr algn="r">
              <a:lnSpc>
                <a:spcPct val="250000"/>
              </a:lnSpc>
            </a:pPr>
            <a:r>
              <a:rPr lang="en-US" sz="1000" dirty="0">
                <a:latin typeface="Century Gothic" panose="020B0502020202020204" pitchFamily="34" charset="0"/>
              </a:rPr>
              <a:t>Ability for Patient to Capture Physician Encounter Via Audio or Video</a:t>
            </a:r>
          </a:p>
        </p:txBody>
      </p:sp>
      <p:sp>
        <p:nvSpPr>
          <p:cNvPr id="24" name="Content Placeholder 2">
            <a:extLst>
              <a:ext uri="{FF2B5EF4-FFF2-40B4-BE49-F238E27FC236}">
                <a16:creationId xmlns:a16="http://schemas.microsoft.com/office/drawing/2014/main" id="{680A905D-8EB9-BC4A-93D7-5B69972F450C}"/>
              </a:ext>
            </a:extLst>
          </p:cNvPr>
          <p:cNvSpPr txBox="1">
            <a:spLocks/>
          </p:cNvSpPr>
          <p:nvPr/>
        </p:nvSpPr>
        <p:spPr>
          <a:xfrm>
            <a:off x="8012623" y="1597689"/>
            <a:ext cx="3636157" cy="1029935"/>
          </a:xfrm>
          <a:prstGeom prst="rect">
            <a:avLst/>
          </a:prstGeom>
          <a:solidFill>
            <a:srgbClr val="F2F2F2"/>
          </a:solidFill>
        </p:spPr>
        <p:txBody>
          <a:bodyPr vert="horz" lIns="91440" tIns="45720" rIns="91440" bIns="45720" rtlCol="0" anchor="ctr">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a:lnSpc>
                <a:spcPct val="100000"/>
              </a:lnSpc>
              <a:spcBef>
                <a:spcPts val="399"/>
              </a:spcBef>
            </a:pPr>
            <a:r>
              <a:rPr lang="en-US" sz="1100" i="1" dirty="0"/>
              <a:t>[We’re] developing value-based programs via contracting structures that include optimized provider networks, tiering, and increases in telehealth initiatives. - Payer</a:t>
            </a:r>
            <a:endParaRPr lang="en-US" sz="100" i="1" dirty="0"/>
          </a:p>
        </p:txBody>
      </p:sp>
      <p:sp>
        <p:nvSpPr>
          <p:cNvPr id="19" name="Rectangle 18">
            <a:extLst>
              <a:ext uri="{FF2B5EF4-FFF2-40B4-BE49-F238E27FC236}">
                <a16:creationId xmlns:a16="http://schemas.microsoft.com/office/drawing/2014/main" id="{8E589603-AC0C-4EB4-AD0C-8D2F72D89F30}"/>
              </a:ext>
            </a:extLst>
          </p:cNvPr>
          <p:cNvSpPr/>
          <p:nvPr/>
        </p:nvSpPr>
        <p:spPr>
          <a:xfrm>
            <a:off x="7923298" y="1302061"/>
            <a:ext cx="49404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20" name="Rectangle 19">
            <a:extLst>
              <a:ext uri="{FF2B5EF4-FFF2-40B4-BE49-F238E27FC236}">
                <a16:creationId xmlns:a16="http://schemas.microsoft.com/office/drawing/2014/main" id="{65CFDB62-5A29-4908-9AA2-E66476B03F69}"/>
              </a:ext>
            </a:extLst>
          </p:cNvPr>
          <p:cNvSpPr/>
          <p:nvPr/>
        </p:nvSpPr>
        <p:spPr>
          <a:xfrm>
            <a:off x="11253432" y="2339113"/>
            <a:ext cx="49244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204551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Care Continuum</a:t>
            </a:r>
          </a:p>
        </p:txBody>
      </p:sp>
      <p:sp>
        <p:nvSpPr>
          <p:cNvPr id="35" name="Content Placeholder 2"/>
          <p:cNvSpPr txBox="1">
            <a:spLocks/>
          </p:cNvSpPr>
          <p:nvPr/>
        </p:nvSpPr>
        <p:spPr>
          <a:xfrm>
            <a:off x="426720" y="1911352"/>
            <a:ext cx="2790167" cy="2874080"/>
          </a:xfrm>
          <a:prstGeom prst="rect">
            <a:avLst/>
          </a:prstGeom>
        </p:spPr>
        <p:txBody>
          <a:bodyPr vert="horz" lIns="91440" tIns="45720" rIns="91440" bIns="45720" rtlCol="0">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800" dirty="0"/>
              <a:t>In order to understand the current state of value-based care across the healthcare industry, respondents were asked to indicate their firms’ current value-based status.</a:t>
            </a:r>
          </a:p>
        </p:txBody>
      </p:sp>
      <p:sp>
        <p:nvSpPr>
          <p:cNvPr id="36" name="Freeform 35">
            <a:extLst>
              <a:ext uri="{FF2B5EF4-FFF2-40B4-BE49-F238E27FC236}">
                <a16:creationId xmlns:a16="http://schemas.microsoft.com/office/drawing/2014/main" id="{8E0E6297-FB2C-A04E-A15F-51702FB217FC}"/>
              </a:ext>
            </a:extLst>
          </p:cNvPr>
          <p:cNvSpPr/>
          <p:nvPr/>
        </p:nvSpPr>
        <p:spPr>
          <a:xfrm>
            <a:off x="3586387" y="1911352"/>
            <a:ext cx="3903009" cy="1964805"/>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Freeform 36">
            <a:extLst>
              <a:ext uri="{FF2B5EF4-FFF2-40B4-BE49-F238E27FC236}">
                <a16:creationId xmlns:a16="http://schemas.microsoft.com/office/drawing/2014/main" id="{9E240641-1C95-444C-BECB-66E9F071166D}"/>
              </a:ext>
            </a:extLst>
          </p:cNvPr>
          <p:cNvSpPr/>
          <p:nvPr/>
        </p:nvSpPr>
        <p:spPr>
          <a:xfrm>
            <a:off x="7547141" y="1911352"/>
            <a:ext cx="4020220" cy="1964805"/>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Freeform 37">
            <a:extLst>
              <a:ext uri="{FF2B5EF4-FFF2-40B4-BE49-F238E27FC236}">
                <a16:creationId xmlns:a16="http://schemas.microsoft.com/office/drawing/2014/main" id="{A0D23151-B27B-E341-A34D-2062534E3817}"/>
              </a:ext>
            </a:extLst>
          </p:cNvPr>
          <p:cNvSpPr/>
          <p:nvPr/>
        </p:nvSpPr>
        <p:spPr>
          <a:xfrm>
            <a:off x="3586387" y="3915634"/>
            <a:ext cx="3903009" cy="1837920"/>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Freeform 38">
            <a:extLst>
              <a:ext uri="{FF2B5EF4-FFF2-40B4-BE49-F238E27FC236}">
                <a16:creationId xmlns:a16="http://schemas.microsoft.com/office/drawing/2014/main" id="{7907B8E5-8D58-7941-81CF-C9F838709574}"/>
              </a:ext>
            </a:extLst>
          </p:cNvPr>
          <p:cNvSpPr/>
          <p:nvPr/>
        </p:nvSpPr>
        <p:spPr>
          <a:xfrm>
            <a:off x="7547141" y="3915634"/>
            <a:ext cx="4020220" cy="1837920"/>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90E8B5B2-FA16-274A-999E-3C2C33297F86}"/>
              </a:ext>
            </a:extLst>
          </p:cNvPr>
          <p:cNvSpPr/>
          <p:nvPr/>
        </p:nvSpPr>
        <p:spPr>
          <a:xfrm>
            <a:off x="4100988" y="2055576"/>
            <a:ext cx="6810852" cy="3683703"/>
          </a:xfrm>
          <a:custGeom>
            <a:avLst/>
            <a:gdLst>
              <a:gd name="connsiteX0" fmla="*/ 0 w 8590208"/>
              <a:gd name="connsiteY0" fmla="*/ 3009259 h 3047896"/>
              <a:gd name="connsiteX1" fmla="*/ 3412901 w 8590208"/>
              <a:gd name="connsiteY1" fmla="*/ 317575 h 3047896"/>
              <a:gd name="connsiteX2" fmla="*/ 5009881 w 8590208"/>
              <a:gd name="connsiteY2" fmla="*/ 356211 h 3047896"/>
              <a:gd name="connsiteX3" fmla="*/ 8590208 w 8590208"/>
              <a:gd name="connsiteY3" fmla="*/ 3047896 h 3047896"/>
              <a:gd name="connsiteX4" fmla="*/ 8590208 w 8590208"/>
              <a:gd name="connsiteY4" fmla="*/ 3047896 h 3047896"/>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125459 h 3125459"/>
              <a:gd name="connsiteX1" fmla="*/ 3515931 w 8654602"/>
              <a:gd name="connsiteY1" fmla="*/ 292107 h 3125459"/>
              <a:gd name="connsiteX2" fmla="*/ 5074275 w 8654602"/>
              <a:gd name="connsiteY2" fmla="*/ 408016 h 3125459"/>
              <a:gd name="connsiteX3" fmla="*/ 8654602 w 8654602"/>
              <a:gd name="connsiteY3" fmla="*/ 3099701 h 3125459"/>
              <a:gd name="connsiteX4" fmla="*/ 8654602 w 8654602"/>
              <a:gd name="connsiteY4" fmla="*/ 3099701 h 3125459"/>
              <a:gd name="connsiteX0" fmla="*/ 0 w 8654602"/>
              <a:gd name="connsiteY0" fmla="*/ 3306688 h 3306688"/>
              <a:gd name="connsiteX1" fmla="*/ 3515931 w 8654602"/>
              <a:gd name="connsiteY1" fmla="*/ 473336 h 3306688"/>
              <a:gd name="connsiteX2" fmla="*/ 5074275 w 8654602"/>
              <a:gd name="connsiteY2" fmla="*/ 589245 h 3306688"/>
              <a:gd name="connsiteX3" fmla="*/ 8654602 w 8654602"/>
              <a:gd name="connsiteY3" fmla="*/ 3280930 h 3306688"/>
              <a:gd name="connsiteX4" fmla="*/ 8654602 w 8654602"/>
              <a:gd name="connsiteY4" fmla="*/ 3280930 h 3306688"/>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151521 h 3151521"/>
              <a:gd name="connsiteX1" fmla="*/ 3515931 w 8654602"/>
              <a:gd name="connsiteY1" fmla="*/ 318169 h 3151521"/>
              <a:gd name="connsiteX2" fmla="*/ 5125791 w 8654602"/>
              <a:gd name="connsiteY2" fmla="*/ 434078 h 3151521"/>
              <a:gd name="connsiteX3" fmla="*/ 8654602 w 8654602"/>
              <a:gd name="connsiteY3" fmla="*/ 3125763 h 3151521"/>
              <a:gd name="connsiteX0" fmla="*/ 0 w 8654602"/>
              <a:gd name="connsiteY0" fmla="*/ 3217436 h 3217436"/>
              <a:gd name="connsiteX1" fmla="*/ 3515931 w 8654602"/>
              <a:gd name="connsiteY1" fmla="*/ 384084 h 3217436"/>
              <a:gd name="connsiteX2" fmla="*/ 5125791 w 8654602"/>
              <a:gd name="connsiteY2" fmla="*/ 499993 h 3217436"/>
              <a:gd name="connsiteX3" fmla="*/ 8654602 w 8654602"/>
              <a:gd name="connsiteY3" fmla="*/ 3191678 h 3217436"/>
              <a:gd name="connsiteX0" fmla="*/ 0 w 8654602"/>
              <a:gd name="connsiteY0" fmla="*/ 3217436 h 3217436"/>
              <a:gd name="connsiteX1" fmla="*/ 3515931 w 8654602"/>
              <a:gd name="connsiteY1" fmla="*/ 384084 h 3217436"/>
              <a:gd name="connsiteX2" fmla="*/ 5061397 w 8654602"/>
              <a:gd name="connsiteY2" fmla="*/ 499993 h 3217436"/>
              <a:gd name="connsiteX3" fmla="*/ 8654602 w 8654602"/>
              <a:gd name="connsiteY3" fmla="*/ 3191678 h 3217436"/>
              <a:gd name="connsiteX0" fmla="*/ 0 w 8654602"/>
              <a:gd name="connsiteY0" fmla="*/ 3316953 h 3316953"/>
              <a:gd name="connsiteX1" fmla="*/ 3515931 w 8654602"/>
              <a:gd name="connsiteY1" fmla="*/ 483601 h 3316953"/>
              <a:gd name="connsiteX2" fmla="*/ 5061397 w 8654602"/>
              <a:gd name="connsiteY2" fmla="*/ 599510 h 3316953"/>
              <a:gd name="connsiteX3" fmla="*/ 8654602 w 8654602"/>
              <a:gd name="connsiteY3" fmla="*/ 3291195 h 3316953"/>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203953 h 3203953"/>
              <a:gd name="connsiteX1" fmla="*/ 3515931 w 8654602"/>
              <a:gd name="connsiteY1" fmla="*/ 383305 h 3203953"/>
              <a:gd name="connsiteX2" fmla="*/ 5061397 w 8654602"/>
              <a:gd name="connsiteY2" fmla="*/ 499214 h 3203953"/>
              <a:gd name="connsiteX3" fmla="*/ 8654602 w 8654602"/>
              <a:gd name="connsiteY3" fmla="*/ 3190899 h 3203953"/>
              <a:gd name="connsiteX0" fmla="*/ 0 w 8677462"/>
              <a:gd name="connsiteY0" fmla="*/ 3203953 h 3203953"/>
              <a:gd name="connsiteX1" fmla="*/ 3538791 w 8677462"/>
              <a:gd name="connsiteY1" fmla="*/ 383305 h 3203953"/>
              <a:gd name="connsiteX2" fmla="*/ 5084257 w 8677462"/>
              <a:gd name="connsiteY2" fmla="*/ 499214 h 3203953"/>
              <a:gd name="connsiteX3" fmla="*/ 8677462 w 8677462"/>
              <a:gd name="connsiteY3" fmla="*/ 3190899 h 3203953"/>
              <a:gd name="connsiteX0" fmla="*/ 0 w 8624122"/>
              <a:gd name="connsiteY0" fmla="*/ 3111882 h 3111882"/>
              <a:gd name="connsiteX1" fmla="*/ 3538791 w 8624122"/>
              <a:gd name="connsiteY1" fmla="*/ 291234 h 3111882"/>
              <a:gd name="connsiteX2" fmla="*/ 5084257 w 8624122"/>
              <a:gd name="connsiteY2" fmla="*/ 407143 h 3111882"/>
              <a:gd name="connsiteX3" fmla="*/ 8624122 w 8624122"/>
              <a:gd name="connsiteY3" fmla="*/ 3098828 h 3111882"/>
              <a:gd name="connsiteX0" fmla="*/ 0 w 8624122"/>
              <a:gd name="connsiteY0" fmla="*/ 3154305 h 3154305"/>
              <a:gd name="connsiteX1" fmla="*/ 3538791 w 8624122"/>
              <a:gd name="connsiteY1" fmla="*/ 333657 h 3154305"/>
              <a:gd name="connsiteX2" fmla="*/ 5084257 w 8624122"/>
              <a:gd name="connsiteY2" fmla="*/ 449566 h 3154305"/>
              <a:gd name="connsiteX3" fmla="*/ 8624122 w 8624122"/>
              <a:gd name="connsiteY3" fmla="*/ 3141251 h 3154305"/>
              <a:gd name="connsiteX0" fmla="*/ 0 w 8624122"/>
              <a:gd name="connsiteY0" fmla="*/ 3220268 h 3220268"/>
              <a:gd name="connsiteX1" fmla="*/ 3538791 w 8624122"/>
              <a:gd name="connsiteY1" fmla="*/ 399620 h 3220268"/>
              <a:gd name="connsiteX2" fmla="*/ 5084257 w 8624122"/>
              <a:gd name="connsiteY2" fmla="*/ 515529 h 3220268"/>
              <a:gd name="connsiteX3" fmla="*/ 8624122 w 8624122"/>
              <a:gd name="connsiteY3" fmla="*/ 3207214 h 3220268"/>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03357 h 3203357"/>
              <a:gd name="connsiteX1" fmla="*/ 3538791 w 8624122"/>
              <a:gd name="connsiteY1" fmla="*/ 382709 h 3203357"/>
              <a:gd name="connsiteX2" fmla="*/ 5084257 w 8624122"/>
              <a:gd name="connsiteY2" fmla="*/ 498618 h 3203357"/>
              <a:gd name="connsiteX3" fmla="*/ 8624122 w 8624122"/>
              <a:gd name="connsiteY3" fmla="*/ 3190303 h 3203357"/>
              <a:gd name="connsiteX0" fmla="*/ 0 w 8624122"/>
              <a:gd name="connsiteY0" fmla="*/ 3229933 h 3229933"/>
              <a:gd name="connsiteX1" fmla="*/ 3538791 w 8624122"/>
              <a:gd name="connsiteY1" fmla="*/ 409285 h 3229933"/>
              <a:gd name="connsiteX2" fmla="*/ 5084257 w 8624122"/>
              <a:gd name="connsiteY2" fmla="*/ 525194 h 3229933"/>
              <a:gd name="connsiteX3" fmla="*/ 8624122 w 8624122"/>
              <a:gd name="connsiteY3" fmla="*/ 3216879 h 3229933"/>
              <a:gd name="connsiteX0" fmla="*/ 0 w 8624122"/>
              <a:gd name="connsiteY0" fmla="*/ 3234393 h 3234393"/>
              <a:gd name="connsiteX1" fmla="*/ 3538791 w 8624122"/>
              <a:gd name="connsiteY1" fmla="*/ 413745 h 3234393"/>
              <a:gd name="connsiteX2" fmla="*/ 5084257 w 8624122"/>
              <a:gd name="connsiteY2" fmla="*/ 529654 h 3234393"/>
              <a:gd name="connsiteX3" fmla="*/ 8624122 w 8624122"/>
              <a:gd name="connsiteY3" fmla="*/ 3221339 h 3234393"/>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6930 h 3256930"/>
              <a:gd name="connsiteX1" fmla="*/ 3538791 w 8624122"/>
              <a:gd name="connsiteY1" fmla="*/ 436282 h 3256930"/>
              <a:gd name="connsiteX2" fmla="*/ 5084257 w 8624122"/>
              <a:gd name="connsiteY2" fmla="*/ 552191 h 3256930"/>
              <a:gd name="connsiteX3" fmla="*/ 8624122 w 8624122"/>
              <a:gd name="connsiteY3" fmla="*/ 3243876 h 3256930"/>
              <a:gd name="connsiteX0" fmla="*/ 0 w 8624122"/>
              <a:gd name="connsiteY0" fmla="*/ 3261481 h 3261481"/>
              <a:gd name="connsiteX1" fmla="*/ 3538791 w 8624122"/>
              <a:gd name="connsiteY1" fmla="*/ 440833 h 3261481"/>
              <a:gd name="connsiteX2" fmla="*/ 5084257 w 8624122"/>
              <a:gd name="connsiteY2" fmla="*/ 556742 h 3261481"/>
              <a:gd name="connsiteX3" fmla="*/ 8624122 w 8624122"/>
              <a:gd name="connsiteY3" fmla="*/ 3248427 h 3261481"/>
              <a:gd name="connsiteX0" fmla="*/ 0 w 8624122"/>
              <a:gd name="connsiteY0" fmla="*/ 3273587 h 3273587"/>
              <a:gd name="connsiteX1" fmla="*/ 3538791 w 8624122"/>
              <a:gd name="connsiteY1" fmla="*/ 452939 h 3273587"/>
              <a:gd name="connsiteX2" fmla="*/ 5084257 w 8624122"/>
              <a:gd name="connsiteY2" fmla="*/ 568848 h 3273587"/>
              <a:gd name="connsiteX3" fmla="*/ 8624122 w 8624122"/>
              <a:gd name="connsiteY3" fmla="*/ 3260533 h 3273587"/>
              <a:gd name="connsiteX0" fmla="*/ 0 w 8624122"/>
              <a:gd name="connsiteY0" fmla="*/ 3282811 h 3282811"/>
              <a:gd name="connsiteX1" fmla="*/ 3538791 w 8624122"/>
              <a:gd name="connsiteY1" fmla="*/ 462163 h 3282811"/>
              <a:gd name="connsiteX2" fmla="*/ 5084257 w 8624122"/>
              <a:gd name="connsiteY2" fmla="*/ 578072 h 3282811"/>
              <a:gd name="connsiteX3" fmla="*/ 8624122 w 8624122"/>
              <a:gd name="connsiteY3" fmla="*/ 3269757 h 3282811"/>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Lst>
            <a:ahLst/>
            <a:cxnLst>
              <a:cxn ang="0">
                <a:pos x="connsiteX0" y="connsiteY0"/>
              </a:cxn>
              <a:cxn ang="0">
                <a:pos x="connsiteX1" y="connsiteY1"/>
              </a:cxn>
              <a:cxn ang="0">
                <a:pos x="connsiteX2" y="connsiteY2"/>
              </a:cxn>
              <a:cxn ang="0">
                <a:pos x="connsiteX3" y="connsiteY3"/>
              </a:cxn>
            </a:cxnLst>
            <a:rect l="l" t="t" r="r" b="b"/>
            <a:pathLst>
              <a:path w="8624122" h="3278186">
                <a:moveTo>
                  <a:pt x="0" y="3278186"/>
                </a:moveTo>
                <a:cubicBezTo>
                  <a:pt x="2357907" y="3106468"/>
                  <a:pt x="2970900" y="1124406"/>
                  <a:pt x="3538791" y="457538"/>
                </a:cubicBezTo>
                <a:cubicBezTo>
                  <a:pt x="4077543" y="-175112"/>
                  <a:pt x="4554712" y="-165683"/>
                  <a:pt x="5084257" y="573447"/>
                </a:cubicBezTo>
                <a:cubicBezTo>
                  <a:pt x="5678745" y="1283413"/>
                  <a:pt x="6147086" y="3344552"/>
                  <a:pt x="8624122" y="3265132"/>
                </a:cubicBezTo>
              </a:path>
            </a:pathLst>
          </a:cu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8E8C97C2-F705-5449-9B0A-E3507A1E225E}"/>
              </a:ext>
            </a:extLst>
          </p:cNvPr>
          <p:cNvGrpSpPr/>
          <p:nvPr/>
        </p:nvGrpSpPr>
        <p:grpSpPr>
          <a:xfrm>
            <a:off x="6371957" y="2832737"/>
            <a:ext cx="415290" cy="415290"/>
            <a:chOff x="2459760" y="4585856"/>
            <a:chExt cx="443344" cy="443344"/>
          </a:xfrm>
        </p:grpSpPr>
        <p:sp>
          <p:nvSpPr>
            <p:cNvPr id="42" name="Oval 41">
              <a:extLst>
                <a:ext uri="{FF2B5EF4-FFF2-40B4-BE49-F238E27FC236}">
                  <a16:creationId xmlns:a16="http://schemas.microsoft.com/office/drawing/2014/main" id="{892C4CB4-0E34-BA4A-A6B5-9F139F80264D}"/>
                </a:ext>
              </a:extLst>
            </p:cNvPr>
            <p:cNvSpPr/>
            <p:nvPr/>
          </p:nvSpPr>
          <p:spPr>
            <a:xfrm>
              <a:off x="2459760"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CF818F93-DF2B-E14D-9E9F-4E7E4B7456D9}"/>
                </a:ext>
              </a:extLst>
            </p:cNvPr>
            <p:cNvSpPr/>
            <p:nvPr/>
          </p:nvSpPr>
          <p:spPr>
            <a:xfrm>
              <a:off x="2529032"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6619F3C3-8537-B14E-888A-38F88EB557DD}"/>
              </a:ext>
            </a:extLst>
          </p:cNvPr>
          <p:cNvGrpSpPr/>
          <p:nvPr/>
        </p:nvGrpSpPr>
        <p:grpSpPr>
          <a:xfrm>
            <a:off x="8116295" y="2820364"/>
            <a:ext cx="415290" cy="415290"/>
            <a:chOff x="2459760" y="4585856"/>
            <a:chExt cx="443344" cy="443344"/>
          </a:xfrm>
        </p:grpSpPr>
        <p:sp>
          <p:nvSpPr>
            <p:cNvPr id="45" name="Oval 44">
              <a:extLst>
                <a:ext uri="{FF2B5EF4-FFF2-40B4-BE49-F238E27FC236}">
                  <a16:creationId xmlns:a16="http://schemas.microsoft.com/office/drawing/2014/main" id="{50F153FC-00CB-6344-8F44-2B06CF867CCE}"/>
                </a:ext>
              </a:extLst>
            </p:cNvPr>
            <p:cNvSpPr/>
            <p:nvPr/>
          </p:nvSpPr>
          <p:spPr>
            <a:xfrm>
              <a:off x="2459760"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9B819746-160F-6346-BF75-BF25255C9920}"/>
                </a:ext>
              </a:extLst>
            </p:cNvPr>
            <p:cNvSpPr/>
            <p:nvPr/>
          </p:nvSpPr>
          <p:spPr>
            <a:xfrm>
              <a:off x="2529032"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7" name="Rectangle 46">
            <a:extLst>
              <a:ext uri="{FF2B5EF4-FFF2-40B4-BE49-F238E27FC236}">
                <a16:creationId xmlns:a16="http://schemas.microsoft.com/office/drawing/2014/main" id="{7178683D-9F45-3D49-A8CE-CA2BC2BFFE52}"/>
              </a:ext>
            </a:extLst>
          </p:cNvPr>
          <p:cNvSpPr/>
          <p:nvPr/>
        </p:nvSpPr>
        <p:spPr>
          <a:xfrm>
            <a:off x="3458432" y="5722309"/>
            <a:ext cx="8138160" cy="4572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01303490-631C-A849-86FA-AC93D3C21C0A}"/>
              </a:ext>
            </a:extLst>
          </p:cNvPr>
          <p:cNvGrpSpPr/>
          <p:nvPr/>
        </p:nvGrpSpPr>
        <p:grpSpPr>
          <a:xfrm flipH="1">
            <a:off x="3692772" y="2048422"/>
            <a:ext cx="3376736" cy="798598"/>
            <a:chOff x="5799889" y="1235794"/>
            <a:chExt cx="3245017" cy="578959"/>
          </a:xfrm>
        </p:grpSpPr>
        <p:sp>
          <p:nvSpPr>
            <p:cNvPr id="49" name="Rectangle 48">
              <a:extLst>
                <a:ext uri="{FF2B5EF4-FFF2-40B4-BE49-F238E27FC236}">
                  <a16:creationId xmlns:a16="http://schemas.microsoft.com/office/drawing/2014/main" id="{15938A87-F8D4-C642-9025-F0B4F3C07581}"/>
                </a:ext>
              </a:extLst>
            </p:cNvPr>
            <p:cNvSpPr/>
            <p:nvPr/>
          </p:nvSpPr>
          <p:spPr>
            <a:xfrm flipH="1">
              <a:off x="5799889" y="1235794"/>
              <a:ext cx="3245017" cy="223129"/>
            </a:xfrm>
            <a:prstGeom prst="rect">
              <a:avLst/>
            </a:prstGeom>
          </p:spPr>
          <p:txBody>
            <a:bodyPr wrap="square">
              <a:spAutoFit/>
            </a:bodyPr>
            <a:lstStyle/>
            <a:p>
              <a:r>
                <a:rPr lang="en-US" sz="1400" b="1" dirty="0">
                  <a:latin typeface="Century Gothic" charset="0"/>
                  <a:ea typeface="Century Gothic" charset="0"/>
                  <a:cs typeface="Century Gothic" charset="0"/>
                </a:rPr>
                <a:t>FFS Linked to Quality</a:t>
              </a:r>
            </a:p>
          </p:txBody>
        </p:sp>
        <p:sp>
          <p:nvSpPr>
            <p:cNvPr id="50" name="Rectangle 49">
              <a:extLst>
                <a:ext uri="{FF2B5EF4-FFF2-40B4-BE49-F238E27FC236}">
                  <a16:creationId xmlns:a16="http://schemas.microsoft.com/office/drawing/2014/main" id="{0DE6BF2E-CEA2-A14E-84E8-15786DFA2C1E}"/>
                </a:ext>
              </a:extLst>
            </p:cNvPr>
            <p:cNvSpPr/>
            <p:nvPr/>
          </p:nvSpPr>
          <p:spPr>
            <a:xfrm flipH="1">
              <a:off x="6494496" y="1413121"/>
              <a:ext cx="2549578" cy="401632"/>
            </a:xfrm>
            <a:prstGeom prst="rect">
              <a:avLst/>
            </a:prstGeom>
          </p:spPr>
          <p:txBody>
            <a:bodyPr wrap="square" anchor="t">
              <a:spAutoFit/>
            </a:bodyPr>
            <a:lstStyle/>
            <a:p>
              <a:r>
                <a:rPr lang="en-US" sz="1000" dirty="0">
                  <a:latin typeface="Century Gothic" charset="0"/>
                  <a:ea typeface="Century Gothic" charset="0"/>
                  <a:cs typeface="Century Gothic" charset="0"/>
                </a:rPr>
                <a:t>Firms in this quadrant have at least a portion of their payments based on quality or efficiency of care.</a:t>
              </a:r>
              <a:endParaRPr lang="en-US" sz="900" dirty="0">
                <a:latin typeface="Century Gothic" charset="0"/>
                <a:ea typeface="Century Gothic" charset="0"/>
                <a:cs typeface="Century Gothic" charset="0"/>
              </a:endParaRPr>
            </a:p>
          </p:txBody>
        </p:sp>
      </p:grpSp>
      <p:grpSp>
        <p:nvGrpSpPr>
          <p:cNvPr id="51" name="Group 50">
            <a:extLst>
              <a:ext uri="{FF2B5EF4-FFF2-40B4-BE49-F238E27FC236}">
                <a16:creationId xmlns:a16="http://schemas.microsoft.com/office/drawing/2014/main" id="{8DFE74FF-897D-6344-895E-72D21B894785}"/>
              </a:ext>
            </a:extLst>
          </p:cNvPr>
          <p:cNvGrpSpPr/>
          <p:nvPr/>
        </p:nvGrpSpPr>
        <p:grpSpPr>
          <a:xfrm flipH="1">
            <a:off x="3709815" y="3997713"/>
            <a:ext cx="2760775" cy="1002188"/>
            <a:chOff x="5968046" y="1347436"/>
            <a:chExt cx="2335695" cy="599882"/>
          </a:xfrm>
        </p:grpSpPr>
        <p:sp>
          <p:nvSpPr>
            <p:cNvPr id="52" name="Rectangle 51">
              <a:extLst>
                <a:ext uri="{FF2B5EF4-FFF2-40B4-BE49-F238E27FC236}">
                  <a16:creationId xmlns:a16="http://schemas.microsoft.com/office/drawing/2014/main" id="{532660EB-8066-9C46-A75C-EBA1B5881689}"/>
                </a:ext>
              </a:extLst>
            </p:cNvPr>
            <p:cNvSpPr/>
            <p:nvPr/>
          </p:nvSpPr>
          <p:spPr>
            <a:xfrm flipH="1">
              <a:off x="5968046" y="1347436"/>
              <a:ext cx="2325406" cy="184227"/>
            </a:xfrm>
            <a:prstGeom prst="rect">
              <a:avLst/>
            </a:prstGeom>
          </p:spPr>
          <p:txBody>
            <a:bodyPr wrap="square">
              <a:spAutoFit/>
            </a:bodyPr>
            <a:lstStyle/>
            <a:p>
              <a:r>
                <a:rPr lang="en-US" sz="1400" b="1" dirty="0">
                  <a:latin typeface="Century Gothic" charset="0"/>
                  <a:ea typeface="Century Gothic" charset="0"/>
                  <a:cs typeface="Century Gothic" charset="0"/>
                </a:rPr>
                <a:t>No Quality Links</a:t>
              </a:r>
            </a:p>
          </p:txBody>
        </p:sp>
        <p:sp>
          <p:nvSpPr>
            <p:cNvPr id="53" name="Rectangle 52">
              <a:extLst>
                <a:ext uri="{FF2B5EF4-FFF2-40B4-BE49-F238E27FC236}">
                  <a16:creationId xmlns:a16="http://schemas.microsoft.com/office/drawing/2014/main" id="{0A775609-A70D-284D-8885-4D7DAAEFE958}"/>
                </a:ext>
              </a:extLst>
            </p:cNvPr>
            <p:cNvSpPr/>
            <p:nvPr/>
          </p:nvSpPr>
          <p:spPr>
            <a:xfrm flipH="1">
              <a:off x="6861038" y="1523597"/>
              <a:ext cx="1442703" cy="423721"/>
            </a:xfrm>
            <a:prstGeom prst="rect">
              <a:avLst/>
            </a:prstGeom>
          </p:spPr>
          <p:txBody>
            <a:bodyPr wrap="square" anchor="t">
              <a:spAutoFit/>
            </a:bodyPr>
            <a:lstStyle/>
            <a:p>
              <a:r>
                <a:rPr lang="en-US" sz="1000" dirty="0">
                  <a:latin typeface="Century Gothic" charset="0"/>
                  <a:ea typeface="Century Gothic" charset="0"/>
                  <a:cs typeface="Century Gothic" charset="0"/>
                </a:rPr>
                <a:t>Firms in this quadrant have FFS arrangements with no or limited links to quality.</a:t>
              </a:r>
              <a:endParaRPr lang="en-US" sz="900" dirty="0">
                <a:latin typeface="Century Gothic" charset="0"/>
                <a:ea typeface="Century Gothic" charset="0"/>
                <a:cs typeface="Century Gothic" charset="0"/>
              </a:endParaRPr>
            </a:p>
          </p:txBody>
        </p:sp>
      </p:grpSp>
      <p:grpSp>
        <p:nvGrpSpPr>
          <p:cNvPr id="54" name="Group 53">
            <a:extLst>
              <a:ext uri="{FF2B5EF4-FFF2-40B4-BE49-F238E27FC236}">
                <a16:creationId xmlns:a16="http://schemas.microsoft.com/office/drawing/2014/main" id="{C9EFDB0D-2B6F-B547-B197-EF61A7F16F93}"/>
              </a:ext>
            </a:extLst>
          </p:cNvPr>
          <p:cNvGrpSpPr/>
          <p:nvPr/>
        </p:nvGrpSpPr>
        <p:grpSpPr>
          <a:xfrm flipH="1">
            <a:off x="9221388" y="3984239"/>
            <a:ext cx="2301843" cy="1321409"/>
            <a:chOff x="6819571" y="1355254"/>
            <a:chExt cx="2043799" cy="603593"/>
          </a:xfrm>
        </p:grpSpPr>
        <p:sp>
          <p:nvSpPr>
            <p:cNvPr id="55" name="Rectangle 54">
              <a:extLst>
                <a:ext uri="{FF2B5EF4-FFF2-40B4-BE49-F238E27FC236}">
                  <a16:creationId xmlns:a16="http://schemas.microsoft.com/office/drawing/2014/main" id="{569B22F9-32B2-9343-B3DD-604346AF8CF4}"/>
                </a:ext>
              </a:extLst>
            </p:cNvPr>
            <p:cNvSpPr/>
            <p:nvPr/>
          </p:nvSpPr>
          <p:spPr>
            <a:xfrm flipH="1">
              <a:off x="6834228" y="1355254"/>
              <a:ext cx="1544180" cy="140586"/>
            </a:xfrm>
            <a:prstGeom prst="rect">
              <a:avLst/>
            </a:prstGeom>
          </p:spPr>
          <p:txBody>
            <a:bodyPr wrap="square">
              <a:spAutoFit/>
            </a:bodyPr>
            <a:lstStyle/>
            <a:p>
              <a:pPr algn="r"/>
              <a:r>
                <a:rPr lang="en-US" sz="1400" b="1" dirty="0">
                  <a:latin typeface="Century Gothic" charset="0"/>
                  <a:ea typeface="Century Gothic" charset="0"/>
                  <a:cs typeface="Century Gothic" charset="0"/>
                </a:rPr>
                <a:t>Full Capitation</a:t>
              </a:r>
            </a:p>
          </p:txBody>
        </p:sp>
        <p:sp>
          <p:nvSpPr>
            <p:cNvPr id="56" name="Rectangle 55">
              <a:extLst>
                <a:ext uri="{FF2B5EF4-FFF2-40B4-BE49-F238E27FC236}">
                  <a16:creationId xmlns:a16="http://schemas.microsoft.com/office/drawing/2014/main" id="{A9A55F72-5E5B-6C44-863E-EBCCEC34E0D7}"/>
                </a:ext>
              </a:extLst>
            </p:cNvPr>
            <p:cNvSpPr/>
            <p:nvPr/>
          </p:nvSpPr>
          <p:spPr>
            <a:xfrm flipH="1">
              <a:off x="6819571" y="1565206"/>
              <a:ext cx="2043799" cy="393641"/>
            </a:xfrm>
            <a:prstGeom prst="rect">
              <a:avLst/>
            </a:prstGeom>
          </p:spPr>
          <p:txBody>
            <a:bodyPr wrap="square" anchor="t">
              <a:spAutoFit/>
            </a:bodyPr>
            <a:lstStyle/>
            <a:p>
              <a:pPr algn="r"/>
              <a:r>
                <a:rPr lang="en-US" sz="1000" dirty="0">
                  <a:latin typeface="Century Gothic" charset="0"/>
                  <a:ea typeface="Century Gothic" charset="0"/>
                  <a:cs typeface="Century Gothic" charset="0"/>
                </a:rPr>
                <a:t>Firms in this quadrant have no FFS. Clinicians and organizations paid for care of beneficiary for a period time (e.g., per month </a:t>
              </a:r>
              <a:br>
                <a:rPr lang="en-US" sz="1000" dirty="0">
                  <a:latin typeface="Century Gothic" charset="0"/>
                  <a:ea typeface="Century Gothic" charset="0"/>
                  <a:cs typeface="Century Gothic" charset="0"/>
                </a:rPr>
              </a:br>
              <a:r>
                <a:rPr lang="en-US" sz="1000" dirty="0">
                  <a:latin typeface="Century Gothic" charset="0"/>
                  <a:ea typeface="Century Gothic" charset="0"/>
                  <a:cs typeface="Century Gothic" charset="0"/>
                </a:rPr>
                <a:t>or per year).</a:t>
              </a:r>
              <a:endParaRPr lang="en-US" sz="900" dirty="0">
                <a:latin typeface="Century Gothic" charset="0"/>
                <a:ea typeface="Century Gothic" charset="0"/>
                <a:cs typeface="Century Gothic" charset="0"/>
              </a:endParaRPr>
            </a:p>
          </p:txBody>
        </p:sp>
      </p:grpSp>
      <p:grpSp>
        <p:nvGrpSpPr>
          <p:cNvPr id="57" name="Group 56">
            <a:extLst>
              <a:ext uri="{FF2B5EF4-FFF2-40B4-BE49-F238E27FC236}">
                <a16:creationId xmlns:a16="http://schemas.microsoft.com/office/drawing/2014/main" id="{CFAA2C2F-FA66-724E-B2E6-1E1CF5D0FEAA}"/>
              </a:ext>
            </a:extLst>
          </p:cNvPr>
          <p:cNvGrpSpPr/>
          <p:nvPr/>
        </p:nvGrpSpPr>
        <p:grpSpPr>
          <a:xfrm flipH="1">
            <a:off x="7790685" y="2044112"/>
            <a:ext cx="3703844" cy="1426875"/>
            <a:chOff x="6081550" y="1316559"/>
            <a:chExt cx="3577512" cy="1034441"/>
          </a:xfrm>
        </p:grpSpPr>
        <p:sp>
          <p:nvSpPr>
            <p:cNvPr id="58" name="Rectangle 57">
              <a:extLst>
                <a:ext uri="{FF2B5EF4-FFF2-40B4-BE49-F238E27FC236}">
                  <a16:creationId xmlns:a16="http://schemas.microsoft.com/office/drawing/2014/main" id="{78F9820E-9D1F-7743-9DE6-F71608FC7D0A}"/>
                </a:ext>
              </a:extLst>
            </p:cNvPr>
            <p:cNvSpPr/>
            <p:nvPr/>
          </p:nvSpPr>
          <p:spPr>
            <a:xfrm flipH="1">
              <a:off x="6081550" y="1316559"/>
              <a:ext cx="3577512" cy="223129"/>
            </a:xfrm>
            <a:prstGeom prst="rect">
              <a:avLst/>
            </a:prstGeom>
          </p:spPr>
          <p:txBody>
            <a:bodyPr wrap="square">
              <a:spAutoFit/>
            </a:bodyPr>
            <a:lstStyle/>
            <a:p>
              <a:pPr algn="r"/>
              <a:r>
                <a:rPr lang="en-US" sz="1400" b="1" dirty="0">
                  <a:latin typeface="Century Gothic" charset="0"/>
                  <a:ea typeface="Century Gothic" charset="0"/>
                  <a:cs typeface="Century Gothic" charset="0"/>
                </a:rPr>
                <a:t>Alternative Payment Models</a:t>
              </a:r>
            </a:p>
          </p:txBody>
        </p:sp>
        <p:sp>
          <p:nvSpPr>
            <p:cNvPr id="59" name="Rectangle 58">
              <a:extLst>
                <a:ext uri="{FF2B5EF4-FFF2-40B4-BE49-F238E27FC236}">
                  <a16:creationId xmlns:a16="http://schemas.microsoft.com/office/drawing/2014/main" id="{89668C8A-E684-2D4C-9663-A80B10205F33}"/>
                </a:ext>
              </a:extLst>
            </p:cNvPr>
            <p:cNvSpPr/>
            <p:nvPr/>
          </p:nvSpPr>
          <p:spPr>
            <a:xfrm flipH="1">
              <a:off x="6081552" y="1503111"/>
              <a:ext cx="2877455" cy="847889"/>
            </a:xfrm>
            <a:prstGeom prst="rect">
              <a:avLst/>
            </a:prstGeom>
          </p:spPr>
          <p:txBody>
            <a:bodyPr wrap="square" anchor="t">
              <a:spAutoFit/>
            </a:bodyPr>
            <a:lstStyle/>
            <a:p>
              <a:pPr algn="r"/>
              <a:r>
                <a:rPr lang="en-US" sz="1000" dirty="0">
                  <a:latin typeface="Century Gothic" charset="0"/>
                  <a:ea typeface="Century Gothic" charset="0"/>
                  <a:cs typeface="Century Gothic" charset="0"/>
                </a:rPr>
                <a:t>Firms in this quadrant have some payments models linked to effective management of a population or episode of care; for example, FFS with shared savings or 2-sided risk. These may include ACOs, Patient-Centered Medical Homes, and </a:t>
              </a:r>
              <a:br>
                <a:rPr lang="en-US" sz="1000" dirty="0">
                  <a:latin typeface="Century Gothic" charset="0"/>
                  <a:ea typeface="Century Gothic" charset="0"/>
                  <a:cs typeface="Century Gothic" charset="0"/>
                </a:rPr>
              </a:br>
              <a:r>
                <a:rPr lang="en-US" sz="1000" dirty="0">
                  <a:latin typeface="Century Gothic" charset="0"/>
                  <a:ea typeface="Century Gothic" charset="0"/>
                  <a:cs typeface="Century Gothic" charset="0"/>
                </a:rPr>
                <a:t>Bundled-Payment Models.</a:t>
              </a:r>
              <a:endParaRPr lang="en-US" sz="900" dirty="0">
                <a:latin typeface="Century Gothic" charset="0"/>
                <a:ea typeface="Century Gothic" charset="0"/>
                <a:cs typeface="Century Gothic" charset="0"/>
              </a:endParaRPr>
            </a:p>
          </p:txBody>
        </p:sp>
      </p:grpSp>
      <p:grpSp>
        <p:nvGrpSpPr>
          <p:cNvPr id="60" name="Group 59">
            <a:extLst>
              <a:ext uri="{FF2B5EF4-FFF2-40B4-BE49-F238E27FC236}">
                <a16:creationId xmlns:a16="http://schemas.microsoft.com/office/drawing/2014/main" id="{9CBF5DDB-CDEB-6B4F-89E3-9EDEB2F4873C}"/>
              </a:ext>
            </a:extLst>
          </p:cNvPr>
          <p:cNvGrpSpPr/>
          <p:nvPr/>
        </p:nvGrpSpPr>
        <p:grpSpPr>
          <a:xfrm>
            <a:off x="8741211" y="4271442"/>
            <a:ext cx="415290" cy="415290"/>
            <a:chOff x="2429256" y="4585856"/>
            <a:chExt cx="443344" cy="443344"/>
          </a:xfrm>
        </p:grpSpPr>
        <p:sp>
          <p:nvSpPr>
            <p:cNvPr id="61" name="Oval 60">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63" name="Group 62">
            <a:extLst>
              <a:ext uri="{FF2B5EF4-FFF2-40B4-BE49-F238E27FC236}">
                <a16:creationId xmlns:a16="http://schemas.microsoft.com/office/drawing/2014/main" id="{9CBF5DDB-CDEB-6B4F-89E3-9EDEB2F4873C}"/>
              </a:ext>
            </a:extLst>
          </p:cNvPr>
          <p:cNvGrpSpPr/>
          <p:nvPr/>
        </p:nvGrpSpPr>
        <p:grpSpPr>
          <a:xfrm>
            <a:off x="5735190" y="4271442"/>
            <a:ext cx="415290" cy="415290"/>
            <a:chOff x="2429256" y="4585856"/>
            <a:chExt cx="443344" cy="443344"/>
          </a:xfrm>
        </p:grpSpPr>
        <p:sp>
          <p:nvSpPr>
            <p:cNvPr id="64" name="Oval 63">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66" name="TextBox 65">
            <a:extLst>
              <a:ext uri="{FF2B5EF4-FFF2-40B4-BE49-F238E27FC236}">
                <a16:creationId xmlns:a16="http://schemas.microsoft.com/office/drawing/2014/main" id="{DF22404A-8A37-6C41-812F-5A87D141F8AB}"/>
              </a:ext>
            </a:extLst>
          </p:cNvPr>
          <p:cNvSpPr txBox="1"/>
          <p:nvPr/>
        </p:nvSpPr>
        <p:spPr>
          <a:xfrm>
            <a:off x="351184" y="6007047"/>
            <a:ext cx="8390027"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Below is one way to illustrate the continuum of consumer-centric healthcare. Please select the option that best represents your organization’s current offering?</a:t>
            </a:r>
          </a:p>
        </p:txBody>
      </p:sp>
    </p:spTree>
    <p:extLst>
      <p:ext uri="{BB962C8B-B14F-4D97-AF65-F5344CB8AC3E}">
        <p14:creationId xmlns:p14="http://schemas.microsoft.com/office/powerpoint/2010/main" val="207328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Consumer-Centricity Among Payers</a:t>
            </a:r>
          </a:p>
        </p:txBody>
      </p:sp>
      <p:sp>
        <p:nvSpPr>
          <p:cNvPr id="33" name="TextBox 32">
            <a:extLst>
              <a:ext uri="{FF2B5EF4-FFF2-40B4-BE49-F238E27FC236}">
                <a16:creationId xmlns:a16="http://schemas.microsoft.com/office/drawing/2014/main" id="{1963D155-B792-3B4A-B043-8EACC1FF7380}"/>
              </a:ext>
            </a:extLst>
          </p:cNvPr>
          <p:cNvSpPr txBox="1"/>
          <p:nvPr/>
        </p:nvSpPr>
        <p:spPr>
          <a:xfrm>
            <a:off x="5792502" y="5338953"/>
            <a:ext cx="3628531"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Payer Respondents</a:t>
            </a:r>
          </a:p>
        </p:txBody>
      </p:sp>
      <p:sp>
        <p:nvSpPr>
          <p:cNvPr id="4" name="Freeform 3">
            <a:extLst>
              <a:ext uri="{FF2B5EF4-FFF2-40B4-BE49-F238E27FC236}">
                <a16:creationId xmlns:a16="http://schemas.microsoft.com/office/drawing/2014/main" id="{4C261A90-E072-6346-ADBA-4291903CACA6}"/>
              </a:ext>
            </a:extLst>
          </p:cNvPr>
          <p:cNvSpPr/>
          <p:nvPr/>
        </p:nvSpPr>
        <p:spPr>
          <a:xfrm>
            <a:off x="3797234" y="2369300"/>
            <a:ext cx="3727618" cy="2383392"/>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5C8FED72-8C5C-3446-A90F-3F17D966FC9C}"/>
              </a:ext>
            </a:extLst>
          </p:cNvPr>
          <p:cNvSpPr/>
          <p:nvPr/>
        </p:nvSpPr>
        <p:spPr>
          <a:xfrm>
            <a:off x="7586344" y="2369299"/>
            <a:ext cx="3736359" cy="1776774"/>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6015BB16-73D4-9344-9563-E12CC6026519}"/>
              </a:ext>
            </a:extLst>
          </p:cNvPr>
          <p:cNvSpPr/>
          <p:nvPr/>
        </p:nvSpPr>
        <p:spPr>
          <a:xfrm>
            <a:off x="3806809" y="4817579"/>
            <a:ext cx="3727618" cy="477822"/>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FF779A2B-9F15-984F-8568-5AA9448F9C01}"/>
              </a:ext>
            </a:extLst>
          </p:cNvPr>
          <p:cNvSpPr/>
          <p:nvPr/>
        </p:nvSpPr>
        <p:spPr>
          <a:xfrm>
            <a:off x="7586344" y="4210961"/>
            <a:ext cx="3736359" cy="1084440"/>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A7DC4D40-95C8-7141-9E03-E385CC5ECD63}"/>
              </a:ext>
            </a:extLst>
          </p:cNvPr>
          <p:cNvSpPr/>
          <p:nvPr/>
        </p:nvSpPr>
        <p:spPr>
          <a:xfrm>
            <a:off x="3804922" y="2479658"/>
            <a:ext cx="7517781" cy="2804068"/>
          </a:xfrm>
          <a:custGeom>
            <a:avLst/>
            <a:gdLst>
              <a:gd name="connsiteX0" fmla="*/ 0 w 8590208"/>
              <a:gd name="connsiteY0" fmla="*/ 3009259 h 3047896"/>
              <a:gd name="connsiteX1" fmla="*/ 3412901 w 8590208"/>
              <a:gd name="connsiteY1" fmla="*/ 317575 h 3047896"/>
              <a:gd name="connsiteX2" fmla="*/ 5009881 w 8590208"/>
              <a:gd name="connsiteY2" fmla="*/ 356211 h 3047896"/>
              <a:gd name="connsiteX3" fmla="*/ 8590208 w 8590208"/>
              <a:gd name="connsiteY3" fmla="*/ 3047896 h 3047896"/>
              <a:gd name="connsiteX4" fmla="*/ 8590208 w 8590208"/>
              <a:gd name="connsiteY4" fmla="*/ 3047896 h 3047896"/>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125459 h 3125459"/>
              <a:gd name="connsiteX1" fmla="*/ 3515931 w 8654602"/>
              <a:gd name="connsiteY1" fmla="*/ 292107 h 3125459"/>
              <a:gd name="connsiteX2" fmla="*/ 5074275 w 8654602"/>
              <a:gd name="connsiteY2" fmla="*/ 408016 h 3125459"/>
              <a:gd name="connsiteX3" fmla="*/ 8654602 w 8654602"/>
              <a:gd name="connsiteY3" fmla="*/ 3099701 h 3125459"/>
              <a:gd name="connsiteX4" fmla="*/ 8654602 w 8654602"/>
              <a:gd name="connsiteY4" fmla="*/ 3099701 h 3125459"/>
              <a:gd name="connsiteX0" fmla="*/ 0 w 8654602"/>
              <a:gd name="connsiteY0" fmla="*/ 3306688 h 3306688"/>
              <a:gd name="connsiteX1" fmla="*/ 3515931 w 8654602"/>
              <a:gd name="connsiteY1" fmla="*/ 473336 h 3306688"/>
              <a:gd name="connsiteX2" fmla="*/ 5074275 w 8654602"/>
              <a:gd name="connsiteY2" fmla="*/ 589245 h 3306688"/>
              <a:gd name="connsiteX3" fmla="*/ 8654602 w 8654602"/>
              <a:gd name="connsiteY3" fmla="*/ 3280930 h 3306688"/>
              <a:gd name="connsiteX4" fmla="*/ 8654602 w 8654602"/>
              <a:gd name="connsiteY4" fmla="*/ 3280930 h 3306688"/>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151521 h 3151521"/>
              <a:gd name="connsiteX1" fmla="*/ 3515931 w 8654602"/>
              <a:gd name="connsiteY1" fmla="*/ 318169 h 3151521"/>
              <a:gd name="connsiteX2" fmla="*/ 5125791 w 8654602"/>
              <a:gd name="connsiteY2" fmla="*/ 434078 h 3151521"/>
              <a:gd name="connsiteX3" fmla="*/ 8654602 w 8654602"/>
              <a:gd name="connsiteY3" fmla="*/ 3125763 h 3151521"/>
              <a:gd name="connsiteX0" fmla="*/ 0 w 8654602"/>
              <a:gd name="connsiteY0" fmla="*/ 3217436 h 3217436"/>
              <a:gd name="connsiteX1" fmla="*/ 3515931 w 8654602"/>
              <a:gd name="connsiteY1" fmla="*/ 384084 h 3217436"/>
              <a:gd name="connsiteX2" fmla="*/ 5125791 w 8654602"/>
              <a:gd name="connsiteY2" fmla="*/ 499993 h 3217436"/>
              <a:gd name="connsiteX3" fmla="*/ 8654602 w 8654602"/>
              <a:gd name="connsiteY3" fmla="*/ 3191678 h 3217436"/>
              <a:gd name="connsiteX0" fmla="*/ 0 w 8654602"/>
              <a:gd name="connsiteY0" fmla="*/ 3217436 h 3217436"/>
              <a:gd name="connsiteX1" fmla="*/ 3515931 w 8654602"/>
              <a:gd name="connsiteY1" fmla="*/ 384084 h 3217436"/>
              <a:gd name="connsiteX2" fmla="*/ 5061397 w 8654602"/>
              <a:gd name="connsiteY2" fmla="*/ 499993 h 3217436"/>
              <a:gd name="connsiteX3" fmla="*/ 8654602 w 8654602"/>
              <a:gd name="connsiteY3" fmla="*/ 3191678 h 3217436"/>
              <a:gd name="connsiteX0" fmla="*/ 0 w 8654602"/>
              <a:gd name="connsiteY0" fmla="*/ 3316953 h 3316953"/>
              <a:gd name="connsiteX1" fmla="*/ 3515931 w 8654602"/>
              <a:gd name="connsiteY1" fmla="*/ 483601 h 3316953"/>
              <a:gd name="connsiteX2" fmla="*/ 5061397 w 8654602"/>
              <a:gd name="connsiteY2" fmla="*/ 599510 h 3316953"/>
              <a:gd name="connsiteX3" fmla="*/ 8654602 w 8654602"/>
              <a:gd name="connsiteY3" fmla="*/ 3291195 h 3316953"/>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203953 h 3203953"/>
              <a:gd name="connsiteX1" fmla="*/ 3515931 w 8654602"/>
              <a:gd name="connsiteY1" fmla="*/ 383305 h 3203953"/>
              <a:gd name="connsiteX2" fmla="*/ 5061397 w 8654602"/>
              <a:gd name="connsiteY2" fmla="*/ 499214 h 3203953"/>
              <a:gd name="connsiteX3" fmla="*/ 8654602 w 8654602"/>
              <a:gd name="connsiteY3" fmla="*/ 3190899 h 3203953"/>
              <a:gd name="connsiteX0" fmla="*/ 0 w 8677462"/>
              <a:gd name="connsiteY0" fmla="*/ 3203953 h 3203953"/>
              <a:gd name="connsiteX1" fmla="*/ 3538791 w 8677462"/>
              <a:gd name="connsiteY1" fmla="*/ 383305 h 3203953"/>
              <a:gd name="connsiteX2" fmla="*/ 5084257 w 8677462"/>
              <a:gd name="connsiteY2" fmla="*/ 499214 h 3203953"/>
              <a:gd name="connsiteX3" fmla="*/ 8677462 w 8677462"/>
              <a:gd name="connsiteY3" fmla="*/ 3190899 h 3203953"/>
              <a:gd name="connsiteX0" fmla="*/ 0 w 8624122"/>
              <a:gd name="connsiteY0" fmla="*/ 3111882 h 3111882"/>
              <a:gd name="connsiteX1" fmla="*/ 3538791 w 8624122"/>
              <a:gd name="connsiteY1" fmla="*/ 291234 h 3111882"/>
              <a:gd name="connsiteX2" fmla="*/ 5084257 w 8624122"/>
              <a:gd name="connsiteY2" fmla="*/ 407143 h 3111882"/>
              <a:gd name="connsiteX3" fmla="*/ 8624122 w 8624122"/>
              <a:gd name="connsiteY3" fmla="*/ 3098828 h 3111882"/>
              <a:gd name="connsiteX0" fmla="*/ 0 w 8624122"/>
              <a:gd name="connsiteY0" fmla="*/ 3154305 h 3154305"/>
              <a:gd name="connsiteX1" fmla="*/ 3538791 w 8624122"/>
              <a:gd name="connsiteY1" fmla="*/ 333657 h 3154305"/>
              <a:gd name="connsiteX2" fmla="*/ 5084257 w 8624122"/>
              <a:gd name="connsiteY2" fmla="*/ 449566 h 3154305"/>
              <a:gd name="connsiteX3" fmla="*/ 8624122 w 8624122"/>
              <a:gd name="connsiteY3" fmla="*/ 3141251 h 3154305"/>
              <a:gd name="connsiteX0" fmla="*/ 0 w 8624122"/>
              <a:gd name="connsiteY0" fmla="*/ 3220268 h 3220268"/>
              <a:gd name="connsiteX1" fmla="*/ 3538791 w 8624122"/>
              <a:gd name="connsiteY1" fmla="*/ 399620 h 3220268"/>
              <a:gd name="connsiteX2" fmla="*/ 5084257 w 8624122"/>
              <a:gd name="connsiteY2" fmla="*/ 515529 h 3220268"/>
              <a:gd name="connsiteX3" fmla="*/ 8624122 w 8624122"/>
              <a:gd name="connsiteY3" fmla="*/ 3207214 h 3220268"/>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03357 h 3203357"/>
              <a:gd name="connsiteX1" fmla="*/ 3538791 w 8624122"/>
              <a:gd name="connsiteY1" fmla="*/ 382709 h 3203357"/>
              <a:gd name="connsiteX2" fmla="*/ 5084257 w 8624122"/>
              <a:gd name="connsiteY2" fmla="*/ 498618 h 3203357"/>
              <a:gd name="connsiteX3" fmla="*/ 8624122 w 8624122"/>
              <a:gd name="connsiteY3" fmla="*/ 3190303 h 3203357"/>
              <a:gd name="connsiteX0" fmla="*/ 0 w 8624122"/>
              <a:gd name="connsiteY0" fmla="*/ 3229933 h 3229933"/>
              <a:gd name="connsiteX1" fmla="*/ 3538791 w 8624122"/>
              <a:gd name="connsiteY1" fmla="*/ 409285 h 3229933"/>
              <a:gd name="connsiteX2" fmla="*/ 5084257 w 8624122"/>
              <a:gd name="connsiteY2" fmla="*/ 525194 h 3229933"/>
              <a:gd name="connsiteX3" fmla="*/ 8624122 w 8624122"/>
              <a:gd name="connsiteY3" fmla="*/ 3216879 h 3229933"/>
              <a:gd name="connsiteX0" fmla="*/ 0 w 8624122"/>
              <a:gd name="connsiteY0" fmla="*/ 3234393 h 3234393"/>
              <a:gd name="connsiteX1" fmla="*/ 3538791 w 8624122"/>
              <a:gd name="connsiteY1" fmla="*/ 413745 h 3234393"/>
              <a:gd name="connsiteX2" fmla="*/ 5084257 w 8624122"/>
              <a:gd name="connsiteY2" fmla="*/ 529654 h 3234393"/>
              <a:gd name="connsiteX3" fmla="*/ 8624122 w 8624122"/>
              <a:gd name="connsiteY3" fmla="*/ 3221339 h 3234393"/>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6930 h 3256930"/>
              <a:gd name="connsiteX1" fmla="*/ 3538791 w 8624122"/>
              <a:gd name="connsiteY1" fmla="*/ 436282 h 3256930"/>
              <a:gd name="connsiteX2" fmla="*/ 5084257 w 8624122"/>
              <a:gd name="connsiteY2" fmla="*/ 552191 h 3256930"/>
              <a:gd name="connsiteX3" fmla="*/ 8624122 w 8624122"/>
              <a:gd name="connsiteY3" fmla="*/ 3243876 h 3256930"/>
              <a:gd name="connsiteX0" fmla="*/ 0 w 8624122"/>
              <a:gd name="connsiteY0" fmla="*/ 3261481 h 3261481"/>
              <a:gd name="connsiteX1" fmla="*/ 3538791 w 8624122"/>
              <a:gd name="connsiteY1" fmla="*/ 440833 h 3261481"/>
              <a:gd name="connsiteX2" fmla="*/ 5084257 w 8624122"/>
              <a:gd name="connsiteY2" fmla="*/ 556742 h 3261481"/>
              <a:gd name="connsiteX3" fmla="*/ 8624122 w 8624122"/>
              <a:gd name="connsiteY3" fmla="*/ 3248427 h 3261481"/>
              <a:gd name="connsiteX0" fmla="*/ 0 w 8624122"/>
              <a:gd name="connsiteY0" fmla="*/ 3273587 h 3273587"/>
              <a:gd name="connsiteX1" fmla="*/ 3538791 w 8624122"/>
              <a:gd name="connsiteY1" fmla="*/ 452939 h 3273587"/>
              <a:gd name="connsiteX2" fmla="*/ 5084257 w 8624122"/>
              <a:gd name="connsiteY2" fmla="*/ 568848 h 3273587"/>
              <a:gd name="connsiteX3" fmla="*/ 8624122 w 8624122"/>
              <a:gd name="connsiteY3" fmla="*/ 3260533 h 3273587"/>
              <a:gd name="connsiteX0" fmla="*/ 0 w 8624122"/>
              <a:gd name="connsiteY0" fmla="*/ 3282811 h 3282811"/>
              <a:gd name="connsiteX1" fmla="*/ 3538791 w 8624122"/>
              <a:gd name="connsiteY1" fmla="*/ 462163 h 3282811"/>
              <a:gd name="connsiteX2" fmla="*/ 5084257 w 8624122"/>
              <a:gd name="connsiteY2" fmla="*/ 578072 h 3282811"/>
              <a:gd name="connsiteX3" fmla="*/ 8624122 w 8624122"/>
              <a:gd name="connsiteY3" fmla="*/ 3269757 h 3282811"/>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Lst>
            <a:ahLst/>
            <a:cxnLst>
              <a:cxn ang="0">
                <a:pos x="connsiteX0" y="connsiteY0"/>
              </a:cxn>
              <a:cxn ang="0">
                <a:pos x="connsiteX1" y="connsiteY1"/>
              </a:cxn>
              <a:cxn ang="0">
                <a:pos x="connsiteX2" y="connsiteY2"/>
              </a:cxn>
              <a:cxn ang="0">
                <a:pos x="connsiteX3" y="connsiteY3"/>
              </a:cxn>
            </a:cxnLst>
            <a:rect l="l" t="t" r="r" b="b"/>
            <a:pathLst>
              <a:path w="8624122" h="3278186">
                <a:moveTo>
                  <a:pt x="0" y="3278186"/>
                </a:moveTo>
                <a:cubicBezTo>
                  <a:pt x="2357907" y="3106468"/>
                  <a:pt x="2970900" y="1124406"/>
                  <a:pt x="3538791" y="457538"/>
                </a:cubicBezTo>
                <a:cubicBezTo>
                  <a:pt x="4077543" y="-175112"/>
                  <a:pt x="4554712" y="-165683"/>
                  <a:pt x="5084257" y="573447"/>
                </a:cubicBezTo>
                <a:cubicBezTo>
                  <a:pt x="5678745" y="1283413"/>
                  <a:pt x="6147086" y="3344552"/>
                  <a:pt x="8624122" y="3265132"/>
                </a:cubicBezTo>
              </a:path>
            </a:pathLst>
          </a:cu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5BD765C-8D24-0B4C-9B83-67594BF92AE4}"/>
              </a:ext>
            </a:extLst>
          </p:cNvPr>
          <p:cNvSpPr/>
          <p:nvPr/>
        </p:nvSpPr>
        <p:spPr>
          <a:xfrm>
            <a:off x="3750195" y="5278720"/>
            <a:ext cx="7650867" cy="8054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DD5F73-EA9D-4B4F-BE11-D2C78C691025}"/>
              </a:ext>
            </a:extLst>
          </p:cNvPr>
          <p:cNvSpPr/>
          <p:nvPr/>
        </p:nvSpPr>
        <p:spPr>
          <a:xfrm>
            <a:off x="3944226" y="2514221"/>
            <a:ext cx="2293409" cy="307777"/>
          </a:xfrm>
          <a:prstGeom prst="rect">
            <a:avLst/>
          </a:prstGeom>
        </p:spPr>
        <p:txBody>
          <a:bodyPr wrap="square">
            <a:spAutoFit/>
          </a:bodyPr>
          <a:lstStyle/>
          <a:p>
            <a:r>
              <a:rPr lang="en-US" sz="1400" b="1" dirty="0">
                <a:latin typeface="Century Gothic" charset="0"/>
                <a:ea typeface="Century Gothic" charset="0"/>
                <a:cs typeface="Century Gothic" charset="0"/>
              </a:rPr>
              <a:t>FFS Linked to Quality</a:t>
            </a:r>
          </a:p>
        </p:txBody>
      </p:sp>
      <p:sp>
        <p:nvSpPr>
          <p:cNvPr id="11" name="Rectangle 10">
            <a:extLst>
              <a:ext uri="{FF2B5EF4-FFF2-40B4-BE49-F238E27FC236}">
                <a16:creationId xmlns:a16="http://schemas.microsoft.com/office/drawing/2014/main" id="{2A58CF14-553F-5C41-88EC-68E1AC511942}"/>
              </a:ext>
            </a:extLst>
          </p:cNvPr>
          <p:cNvSpPr/>
          <p:nvPr/>
        </p:nvSpPr>
        <p:spPr>
          <a:xfrm>
            <a:off x="4892546" y="4863050"/>
            <a:ext cx="2714221" cy="307777"/>
          </a:xfrm>
          <a:prstGeom prst="rect">
            <a:avLst/>
          </a:prstGeom>
        </p:spPr>
        <p:txBody>
          <a:bodyPr wrap="square">
            <a:spAutoFit/>
          </a:bodyPr>
          <a:lstStyle/>
          <a:p>
            <a:pPr algn="ctr"/>
            <a:r>
              <a:rPr lang="en-US" sz="1400" b="1" dirty="0">
                <a:latin typeface="Century Gothic" charset="0"/>
                <a:ea typeface="Century Gothic" charset="0"/>
                <a:cs typeface="Century Gothic" charset="0"/>
              </a:rPr>
              <a:t>No Quality Links</a:t>
            </a:r>
          </a:p>
        </p:txBody>
      </p:sp>
      <p:sp>
        <p:nvSpPr>
          <p:cNvPr id="12" name="Rectangle 11">
            <a:extLst>
              <a:ext uri="{FF2B5EF4-FFF2-40B4-BE49-F238E27FC236}">
                <a16:creationId xmlns:a16="http://schemas.microsoft.com/office/drawing/2014/main" id="{FC9FDD78-CF61-124D-9405-4159B8634D80}"/>
              </a:ext>
            </a:extLst>
          </p:cNvPr>
          <p:cNvSpPr/>
          <p:nvPr/>
        </p:nvSpPr>
        <p:spPr>
          <a:xfrm>
            <a:off x="9527011" y="2514221"/>
            <a:ext cx="1727748" cy="523220"/>
          </a:xfrm>
          <a:prstGeom prst="rect">
            <a:avLst/>
          </a:prstGeom>
        </p:spPr>
        <p:txBody>
          <a:bodyPr wrap="square">
            <a:spAutoFit/>
          </a:bodyPr>
          <a:lstStyle/>
          <a:p>
            <a:pPr algn="r"/>
            <a:r>
              <a:rPr lang="en-US" sz="1400" b="1" dirty="0">
                <a:latin typeface="Century Gothic" charset="0"/>
                <a:ea typeface="Century Gothic" charset="0"/>
                <a:cs typeface="Century Gothic" charset="0"/>
              </a:rPr>
              <a:t>Alternative Payment Models</a:t>
            </a:r>
          </a:p>
        </p:txBody>
      </p:sp>
      <p:sp>
        <p:nvSpPr>
          <p:cNvPr id="34" name="TextBox 33">
            <a:extLst>
              <a:ext uri="{FF2B5EF4-FFF2-40B4-BE49-F238E27FC236}">
                <a16:creationId xmlns:a16="http://schemas.microsoft.com/office/drawing/2014/main" id="{C129DD5B-72CA-43F9-B28F-A983F3F1B151}"/>
              </a:ext>
            </a:extLst>
          </p:cNvPr>
          <p:cNvSpPr txBox="1"/>
          <p:nvPr/>
        </p:nvSpPr>
        <p:spPr>
          <a:xfrm>
            <a:off x="9386579" y="4252083"/>
            <a:ext cx="1868180" cy="523220"/>
          </a:xfrm>
          <a:prstGeom prst="rect">
            <a:avLst/>
          </a:prstGeom>
          <a:noFill/>
        </p:spPr>
        <p:txBody>
          <a:bodyPr wrap="square" rtlCol="0">
            <a:spAutoFit/>
          </a:bodyPr>
          <a:lstStyle/>
          <a:p>
            <a:pPr algn="r"/>
            <a:r>
              <a:rPr lang="en-US" sz="1400" b="1" dirty="0">
                <a:latin typeface="Century Gothic" charset="0"/>
                <a:ea typeface="Century Gothic" charset="0"/>
                <a:cs typeface="Century Gothic" charset="0"/>
              </a:rPr>
              <a:t>Full </a:t>
            </a:r>
          </a:p>
          <a:p>
            <a:pPr algn="r"/>
            <a:r>
              <a:rPr lang="en-US" sz="1400" b="1" dirty="0">
                <a:latin typeface="Century Gothic" charset="0"/>
                <a:ea typeface="Century Gothic" charset="0"/>
                <a:cs typeface="Century Gothic" charset="0"/>
              </a:rPr>
              <a:t>Capitation</a:t>
            </a:r>
          </a:p>
        </p:txBody>
      </p:sp>
      <p:grpSp>
        <p:nvGrpSpPr>
          <p:cNvPr id="36" name="Group 35">
            <a:extLst>
              <a:ext uri="{FF2B5EF4-FFF2-40B4-BE49-F238E27FC236}">
                <a16:creationId xmlns:a16="http://schemas.microsoft.com/office/drawing/2014/main" id="{9CBF5DDB-CDEB-6B4F-89E3-9EDEB2F4873C}"/>
              </a:ext>
            </a:extLst>
          </p:cNvPr>
          <p:cNvGrpSpPr/>
          <p:nvPr/>
        </p:nvGrpSpPr>
        <p:grpSpPr>
          <a:xfrm>
            <a:off x="4483079" y="4858488"/>
            <a:ext cx="398619" cy="415290"/>
            <a:chOff x="2429256" y="4585856"/>
            <a:chExt cx="443344" cy="443344"/>
          </a:xfrm>
        </p:grpSpPr>
        <p:sp>
          <p:nvSpPr>
            <p:cNvPr id="37" name="Oval 36">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9CBF5DDB-CDEB-6B4F-89E3-9EDEB2F4873C}"/>
              </a:ext>
            </a:extLst>
          </p:cNvPr>
          <p:cNvGrpSpPr/>
          <p:nvPr/>
        </p:nvGrpSpPr>
        <p:grpSpPr>
          <a:xfrm>
            <a:off x="9863537" y="4858488"/>
            <a:ext cx="398619" cy="415290"/>
            <a:chOff x="2429256" y="4585856"/>
            <a:chExt cx="443344" cy="443344"/>
          </a:xfrm>
        </p:grpSpPr>
        <p:sp>
          <p:nvSpPr>
            <p:cNvPr id="40" name="Oval 39">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9CBF5DDB-CDEB-6B4F-89E3-9EDEB2F4873C}"/>
              </a:ext>
            </a:extLst>
          </p:cNvPr>
          <p:cNvGrpSpPr/>
          <p:nvPr/>
        </p:nvGrpSpPr>
        <p:grpSpPr>
          <a:xfrm>
            <a:off x="6429146" y="3067962"/>
            <a:ext cx="398619" cy="415290"/>
            <a:chOff x="2429256" y="4585856"/>
            <a:chExt cx="443344" cy="443344"/>
          </a:xfrm>
        </p:grpSpPr>
        <p:sp>
          <p:nvSpPr>
            <p:cNvPr id="43" name="Oval 42">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9CBF5DDB-CDEB-6B4F-89E3-9EDEB2F4873C}"/>
              </a:ext>
            </a:extLst>
          </p:cNvPr>
          <p:cNvGrpSpPr/>
          <p:nvPr/>
        </p:nvGrpSpPr>
        <p:grpSpPr>
          <a:xfrm>
            <a:off x="8241969" y="3067962"/>
            <a:ext cx="398619" cy="415290"/>
            <a:chOff x="2429256" y="4585856"/>
            <a:chExt cx="443344" cy="443344"/>
          </a:xfrm>
        </p:grpSpPr>
        <p:sp>
          <p:nvSpPr>
            <p:cNvPr id="46" name="Oval 45">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6BA1744B-9222-D448-8044-8E1941ADCAFF}"/>
              </a:ext>
            </a:extLst>
          </p:cNvPr>
          <p:cNvSpPr txBox="1"/>
          <p:nvPr/>
        </p:nvSpPr>
        <p:spPr>
          <a:xfrm>
            <a:off x="4374955" y="4919038"/>
            <a:ext cx="616263"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4%</a:t>
            </a:r>
          </a:p>
        </p:txBody>
      </p:sp>
      <p:sp>
        <p:nvSpPr>
          <p:cNvPr id="49" name="TextBox 48">
            <a:extLst>
              <a:ext uri="{FF2B5EF4-FFF2-40B4-BE49-F238E27FC236}">
                <a16:creationId xmlns:a16="http://schemas.microsoft.com/office/drawing/2014/main" id="{2271FA15-FB69-C14C-94CA-25B423BAC3CB}"/>
              </a:ext>
            </a:extLst>
          </p:cNvPr>
          <p:cNvSpPr txBox="1"/>
          <p:nvPr/>
        </p:nvSpPr>
        <p:spPr>
          <a:xfrm>
            <a:off x="6322762" y="3133345"/>
            <a:ext cx="616264"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25%</a:t>
            </a:r>
          </a:p>
        </p:txBody>
      </p:sp>
      <p:sp>
        <p:nvSpPr>
          <p:cNvPr id="50" name="TextBox 49">
            <a:extLst>
              <a:ext uri="{FF2B5EF4-FFF2-40B4-BE49-F238E27FC236}">
                <a16:creationId xmlns:a16="http://schemas.microsoft.com/office/drawing/2014/main" id="{60A8DC85-84AC-514C-B5D7-FE42243A9932}"/>
              </a:ext>
            </a:extLst>
          </p:cNvPr>
          <p:cNvSpPr txBox="1"/>
          <p:nvPr/>
        </p:nvSpPr>
        <p:spPr>
          <a:xfrm>
            <a:off x="8130986" y="3130549"/>
            <a:ext cx="616264"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62%</a:t>
            </a:r>
          </a:p>
        </p:txBody>
      </p:sp>
      <p:sp>
        <p:nvSpPr>
          <p:cNvPr id="51" name="TextBox 50">
            <a:extLst>
              <a:ext uri="{FF2B5EF4-FFF2-40B4-BE49-F238E27FC236}">
                <a16:creationId xmlns:a16="http://schemas.microsoft.com/office/drawing/2014/main" id="{81CAA6A5-AF3E-5343-ABD1-14B0026C2D43}"/>
              </a:ext>
            </a:extLst>
          </p:cNvPr>
          <p:cNvSpPr txBox="1"/>
          <p:nvPr/>
        </p:nvSpPr>
        <p:spPr>
          <a:xfrm>
            <a:off x="9754711" y="4937250"/>
            <a:ext cx="616264"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9%</a:t>
            </a:r>
          </a:p>
        </p:txBody>
      </p:sp>
      <p:sp>
        <p:nvSpPr>
          <p:cNvPr id="32" name="Content Placeholder 2">
            <a:extLst>
              <a:ext uri="{FF2B5EF4-FFF2-40B4-BE49-F238E27FC236}">
                <a16:creationId xmlns:a16="http://schemas.microsoft.com/office/drawing/2014/main" id="{5367DDD3-2C0A-0F4B-936A-741BE6FCFC81}"/>
              </a:ext>
            </a:extLst>
          </p:cNvPr>
          <p:cNvSpPr txBox="1">
            <a:spLocks/>
          </p:cNvSpPr>
          <p:nvPr/>
        </p:nvSpPr>
        <p:spPr>
          <a:xfrm>
            <a:off x="478376" y="4505543"/>
            <a:ext cx="2787901" cy="1432270"/>
          </a:xfrm>
          <a:prstGeom prst="rect">
            <a:avLst/>
          </a:prstGeom>
          <a:solidFill>
            <a:srgbClr val="F2F2F2"/>
          </a:solidFill>
        </p:spPr>
        <p:txBody>
          <a:bodyPr vert="horz" lIns="91440" tIns="45720" rIns="91440" bIns="45720" rtlCol="0" anchor="ctr">
            <a:normAutofit fontScale="92500"/>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
              <a:lnSpc>
                <a:spcPct val="100000"/>
              </a:lnSpc>
              <a:spcBef>
                <a:spcPts val="399"/>
              </a:spcBef>
            </a:pPr>
            <a:endParaRPr lang="en-US" sz="1200" i="1" dirty="0"/>
          </a:p>
          <a:p>
            <a:pPr marL="57150">
              <a:lnSpc>
                <a:spcPct val="100000"/>
              </a:lnSpc>
              <a:spcBef>
                <a:spcPts val="399"/>
              </a:spcBef>
            </a:pPr>
            <a:r>
              <a:rPr lang="en-US" sz="1200" i="1" dirty="0"/>
              <a:t>As a payer, [we’re] trying to get closer to the end of the healthcare value chain: members and patients. [We’re] trying to disrupt ourselves from the traditional health insurance carrier role. - Payer</a:t>
            </a:r>
          </a:p>
        </p:txBody>
      </p:sp>
      <p:sp>
        <p:nvSpPr>
          <p:cNvPr id="35" name="Content Placeholder 2">
            <a:extLst>
              <a:ext uri="{FF2B5EF4-FFF2-40B4-BE49-F238E27FC236}">
                <a16:creationId xmlns:a16="http://schemas.microsoft.com/office/drawing/2014/main" id="{19E241AF-1097-6F41-B8E6-CE98067510A3}"/>
              </a:ext>
            </a:extLst>
          </p:cNvPr>
          <p:cNvSpPr txBox="1">
            <a:spLocks/>
          </p:cNvSpPr>
          <p:nvPr/>
        </p:nvSpPr>
        <p:spPr>
          <a:xfrm>
            <a:off x="426720" y="1911352"/>
            <a:ext cx="3057260" cy="2874080"/>
          </a:xfrm>
          <a:prstGeom prst="rect">
            <a:avLst/>
          </a:prstGeom>
        </p:spPr>
        <p:txBody>
          <a:bodyPr vert="horz" lIns="91440" tIns="45720" rIns="91440" bIns="45720" rtlCol="0">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800" dirty="0"/>
              <a:t>Nearly 2/3 of payer respondents indicated their firms were in the </a:t>
            </a:r>
            <a:r>
              <a:rPr lang="en-US" sz="1800" i="1" dirty="0"/>
              <a:t>Alternative Payment Model </a:t>
            </a:r>
            <a:r>
              <a:rPr lang="en-US" sz="1800" dirty="0"/>
              <a:t>quadrant, with 9% offering </a:t>
            </a:r>
            <a:r>
              <a:rPr lang="en-US" sz="1800" i="1" dirty="0"/>
              <a:t>Full Capitation</a:t>
            </a:r>
            <a:r>
              <a:rPr lang="en-US" sz="1800" dirty="0"/>
              <a:t>. Only 4% of payers have </a:t>
            </a:r>
            <a:r>
              <a:rPr lang="en-US" sz="1800" i="1" dirty="0"/>
              <a:t>No Quality Links</a:t>
            </a:r>
            <a:r>
              <a:rPr lang="en-US" sz="1800" dirty="0"/>
              <a:t>.</a:t>
            </a:r>
          </a:p>
        </p:txBody>
      </p:sp>
      <p:sp>
        <p:nvSpPr>
          <p:cNvPr id="52" name="Rectangle 51">
            <a:extLst>
              <a:ext uri="{FF2B5EF4-FFF2-40B4-BE49-F238E27FC236}">
                <a16:creationId xmlns:a16="http://schemas.microsoft.com/office/drawing/2014/main" id="{2AB35E8B-21CB-42DC-BC05-C9FC3DF18D26}"/>
              </a:ext>
            </a:extLst>
          </p:cNvPr>
          <p:cNvSpPr/>
          <p:nvPr/>
        </p:nvSpPr>
        <p:spPr>
          <a:xfrm>
            <a:off x="410432" y="4210961"/>
            <a:ext cx="49404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53" name="Rectangle 52">
            <a:extLst>
              <a:ext uri="{FF2B5EF4-FFF2-40B4-BE49-F238E27FC236}">
                <a16:creationId xmlns:a16="http://schemas.microsoft.com/office/drawing/2014/main" id="{F2BDECDE-362B-4A12-B8E1-BC6F6151DD47}"/>
              </a:ext>
            </a:extLst>
          </p:cNvPr>
          <p:cNvSpPr/>
          <p:nvPr/>
        </p:nvSpPr>
        <p:spPr>
          <a:xfrm>
            <a:off x="2839316" y="5569851"/>
            <a:ext cx="49244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861993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Care Among Providers</a:t>
            </a:r>
          </a:p>
        </p:txBody>
      </p:sp>
      <p:sp>
        <p:nvSpPr>
          <p:cNvPr id="3" name="Content Placeholder 2"/>
          <p:cNvSpPr>
            <a:spLocks noGrp="1"/>
          </p:cNvSpPr>
          <p:nvPr>
            <p:ph idx="1"/>
          </p:nvPr>
        </p:nvSpPr>
        <p:spPr>
          <a:xfrm>
            <a:off x="431372" y="1929213"/>
            <a:ext cx="2984577" cy="3087932"/>
          </a:xfrm>
        </p:spPr>
        <p:txBody>
          <a:bodyPr>
            <a:normAutofit/>
          </a:bodyPr>
          <a:lstStyle/>
          <a:p>
            <a:r>
              <a:rPr lang="en-US" sz="1800" dirty="0"/>
              <a:t>13% of providers are operating with </a:t>
            </a:r>
            <a:r>
              <a:rPr lang="en-US" sz="1800" i="1" dirty="0"/>
              <a:t>No Quality Links</a:t>
            </a:r>
            <a:r>
              <a:rPr lang="en-US" sz="1800" dirty="0"/>
              <a:t>. An equal percentage (43%) are operating in </a:t>
            </a:r>
            <a:r>
              <a:rPr lang="en-US" sz="1800" i="1" dirty="0"/>
              <a:t>FFS Linked to Quality</a:t>
            </a:r>
            <a:r>
              <a:rPr lang="en-US" sz="1800" dirty="0"/>
              <a:t> and </a:t>
            </a:r>
            <a:r>
              <a:rPr lang="en-US" sz="1800" i="1" dirty="0"/>
              <a:t>Alternative Payment Models</a:t>
            </a:r>
            <a:r>
              <a:rPr lang="en-US" sz="1800" dirty="0"/>
              <a:t>. Only 2% of providers have </a:t>
            </a:r>
            <a:r>
              <a:rPr lang="en-US" sz="1800" i="1" dirty="0"/>
              <a:t>Full Capitation</a:t>
            </a:r>
            <a:r>
              <a:rPr lang="en-US" sz="1800" dirty="0"/>
              <a:t>.</a:t>
            </a:r>
          </a:p>
        </p:txBody>
      </p:sp>
      <p:sp>
        <p:nvSpPr>
          <p:cNvPr id="33" name="TextBox 32">
            <a:extLst>
              <a:ext uri="{FF2B5EF4-FFF2-40B4-BE49-F238E27FC236}">
                <a16:creationId xmlns:a16="http://schemas.microsoft.com/office/drawing/2014/main" id="{1963D155-B792-3B4A-B043-8EACC1FF7380}"/>
              </a:ext>
            </a:extLst>
          </p:cNvPr>
          <p:cNvSpPr txBox="1"/>
          <p:nvPr/>
        </p:nvSpPr>
        <p:spPr>
          <a:xfrm>
            <a:off x="5706780" y="5406803"/>
            <a:ext cx="3780282"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Provider Respondents</a:t>
            </a:r>
          </a:p>
        </p:txBody>
      </p:sp>
      <p:sp>
        <p:nvSpPr>
          <p:cNvPr id="4" name="Freeform 3">
            <a:extLst>
              <a:ext uri="{FF2B5EF4-FFF2-40B4-BE49-F238E27FC236}">
                <a16:creationId xmlns:a16="http://schemas.microsoft.com/office/drawing/2014/main" id="{4C261A90-E072-6346-ADBA-4291903CACA6}"/>
              </a:ext>
            </a:extLst>
          </p:cNvPr>
          <p:cNvSpPr/>
          <p:nvPr/>
        </p:nvSpPr>
        <p:spPr>
          <a:xfrm>
            <a:off x="3628067" y="2437150"/>
            <a:ext cx="3883513" cy="2383392"/>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5C8FED72-8C5C-3446-A90F-3F17D966FC9C}"/>
              </a:ext>
            </a:extLst>
          </p:cNvPr>
          <p:cNvSpPr/>
          <p:nvPr/>
        </p:nvSpPr>
        <p:spPr>
          <a:xfrm>
            <a:off x="7575644" y="2437149"/>
            <a:ext cx="3892619" cy="1776774"/>
          </a:xfrm>
          <a:custGeom>
            <a:avLst/>
            <a:gdLst>
              <a:gd name="connsiteX0" fmla="*/ 0 w 4287982"/>
              <a:gd name="connsiteY0" fmla="*/ 0 h 2542310"/>
              <a:gd name="connsiteX1" fmla="*/ 4287982 w 4287982"/>
              <a:gd name="connsiteY1" fmla="*/ 0 h 2542310"/>
              <a:gd name="connsiteX2" fmla="*/ 4287982 w 4287982"/>
              <a:gd name="connsiteY2" fmla="*/ 2542310 h 2542310"/>
              <a:gd name="connsiteX3" fmla="*/ 0 w 4287982"/>
              <a:gd name="connsiteY3" fmla="*/ 2542310 h 2542310"/>
              <a:gd name="connsiteX4" fmla="*/ 0 w 4287982"/>
              <a:gd name="connsiteY4" fmla="*/ 0 h 25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10">
                <a:moveTo>
                  <a:pt x="0" y="0"/>
                </a:moveTo>
                <a:lnTo>
                  <a:pt x="4287982" y="0"/>
                </a:lnTo>
                <a:lnTo>
                  <a:pt x="4287982" y="2542310"/>
                </a:lnTo>
                <a:lnTo>
                  <a:pt x="0" y="2542310"/>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6015BB16-73D4-9344-9563-E12CC6026519}"/>
              </a:ext>
            </a:extLst>
          </p:cNvPr>
          <p:cNvSpPr/>
          <p:nvPr/>
        </p:nvSpPr>
        <p:spPr>
          <a:xfrm>
            <a:off x="3638042" y="4885429"/>
            <a:ext cx="3883513" cy="477822"/>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FF779A2B-9F15-984F-8568-5AA9448F9C01}"/>
              </a:ext>
            </a:extLst>
          </p:cNvPr>
          <p:cNvSpPr/>
          <p:nvPr/>
        </p:nvSpPr>
        <p:spPr>
          <a:xfrm>
            <a:off x="7575644" y="4278811"/>
            <a:ext cx="3892619" cy="1084440"/>
          </a:xfrm>
          <a:custGeom>
            <a:avLst/>
            <a:gdLst>
              <a:gd name="connsiteX0" fmla="*/ 0 w 4287982"/>
              <a:gd name="connsiteY0" fmla="*/ 0 h 2542308"/>
              <a:gd name="connsiteX1" fmla="*/ 4287982 w 4287982"/>
              <a:gd name="connsiteY1" fmla="*/ 0 h 2542308"/>
              <a:gd name="connsiteX2" fmla="*/ 4287982 w 4287982"/>
              <a:gd name="connsiteY2" fmla="*/ 2542308 h 2542308"/>
              <a:gd name="connsiteX3" fmla="*/ 0 w 4287982"/>
              <a:gd name="connsiteY3" fmla="*/ 2542308 h 2542308"/>
              <a:gd name="connsiteX4" fmla="*/ 0 w 4287982"/>
              <a:gd name="connsiteY4" fmla="*/ 0 h 254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982" h="2542308">
                <a:moveTo>
                  <a:pt x="0" y="0"/>
                </a:moveTo>
                <a:lnTo>
                  <a:pt x="4287982" y="0"/>
                </a:lnTo>
                <a:lnTo>
                  <a:pt x="4287982" y="2542308"/>
                </a:lnTo>
                <a:lnTo>
                  <a:pt x="0" y="2542308"/>
                </a:lnTo>
                <a:lnTo>
                  <a:pt x="0" y="0"/>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A7DC4D40-95C8-7141-9E03-E385CC5ECD63}"/>
              </a:ext>
            </a:extLst>
          </p:cNvPr>
          <p:cNvSpPr/>
          <p:nvPr/>
        </p:nvSpPr>
        <p:spPr>
          <a:xfrm>
            <a:off x="3636076" y="2547508"/>
            <a:ext cx="7832187" cy="2804068"/>
          </a:xfrm>
          <a:custGeom>
            <a:avLst/>
            <a:gdLst>
              <a:gd name="connsiteX0" fmla="*/ 0 w 8590208"/>
              <a:gd name="connsiteY0" fmla="*/ 3009259 h 3047896"/>
              <a:gd name="connsiteX1" fmla="*/ 3412901 w 8590208"/>
              <a:gd name="connsiteY1" fmla="*/ 317575 h 3047896"/>
              <a:gd name="connsiteX2" fmla="*/ 5009881 w 8590208"/>
              <a:gd name="connsiteY2" fmla="*/ 356211 h 3047896"/>
              <a:gd name="connsiteX3" fmla="*/ 8590208 w 8590208"/>
              <a:gd name="connsiteY3" fmla="*/ 3047896 h 3047896"/>
              <a:gd name="connsiteX4" fmla="*/ 8590208 w 8590208"/>
              <a:gd name="connsiteY4" fmla="*/ 3047896 h 3047896"/>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077828 h 3077828"/>
              <a:gd name="connsiteX1" fmla="*/ 3477295 w 8654602"/>
              <a:gd name="connsiteY1" fmla="*/ 321749 h 3077828"/>
              <a:gd name="connsiteX2" fmla="*/ 5074275 w 8654602"/>
              <a:gd name="connsiteY2" fmla="*/ 360385 h 3077828"/>
              <a:gd name="connsiteX3" fmla="*/ 8654602 w 8654602"/>
              <a:gd name="connsiteY3" fmla="*/ 3052070 h 3077828"/>
              <a:gd name="connsiteX4" fmla="*/ 8654602 w 8654602"/>
              <a:gd name="connsiteY4" fmla="*/ 3052070 h 3077828"/>
              <a:gd name="connsiteX0" fmla="*/ 0 w 8654602"/>
              <a:gd name="connsiteY0" fmla="*/ 3125459 h 3125459"/>
              <a:gd name="connsiteX1" fmla="*/ 3515931 w 8654602"/>
              <a:gd name="connsiteY1" fmla="*/ 292107 h 3125459"/>
              <a:gd name="connsiteX2" fmla="*/ 5074275 w 8654602"/>
              <a:gd name="connsiteY2" fmla="*/ 408016 h 3125459"/>
              <a:gd name="connsiteX3" fmla="*/ 8654602 w 8654602"/>
              <a:gd name="connsiteY3" fmla="*/ 3099701 h 3125459"/>
              <a:gd name="connsiteX4" fmla="*/ 8654602 w 8654602"/>
              <a:gd name="connsiteY4" fmla="*/ 3099701 h 3125459"/>
              <a:gd name="connsiteX0" fmla="*/ 0 w 8654602"/>
              <a:gd name="connsiteY0" fmla="*/ 3306688 h 3306688"/>
              <a:gd name="connsiteX1" fmla="*/ 3515931 w 8654602"/>
              <a:gd name="connsiteY1" fmla="*/ 473336 h 3306688"/>
              <a:gd name="connsiteX2" fmla="*/ 5074275 w 8654602"/>
              <a:gd name="connsiteY2" fmla="*/ 589245 h 3306688"/>
              <a:gd name="connsiteX3" fmla="*/ 8654602 w 8654602"/>
              <a:gd name="connsiteY3" fmla="*/ 3280930 h 3306688"/>
              <a:gd name="connsiteX4" fmla="*/ 8654602 w 8654602"/>
              <a:gd name="connsiteY4" fmla="*/ 3280930 h 3306688"/>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4" fmla="*/ 8654602 w 8654602"/>
              <a:gd name="connsiteY4"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328992 h 3328992"/>
              <a:gd name="connsiteX1" fmla="*/ 3515931 w 8654602"/>
              <a:gd name="connsiteY1" fmla="*/ 495640 h 3328992"/>
              <a:gd name="connsiteX2" fmla="*/ 5074275 w 8654602"/>
              <a:gd name="connsiteY2" fmla="*/ 611549 h 3328992"/>
              <a:gd name="connsiteX3" fmla="*/ 8654602 w 8654602"/>
              <a:gd name="connsiteY3" fmla="*/ 3303234 h 3328992"/>
              <a:gd name="connsiteX0" fmla="*/ 0 w 8654602"/>
              <a:gd name="connsiteY0" fmla="*/ 3151521 h 3151521"/>
              <a:gd name="connsiteX1" fmla="*/ 3515931 w 8654602"/>
              <a:gd name="connsiteY1" fmla="*/ 318169 h 3151521"/>
              <a:gd name="connsiteX2" fmla="*/ 5125791 w 8654602"/>
              <a:gd name="connsiteY2" fmla="*/ 434078 h 3151521"/>
              <a:gd name="connsiteX3" fmla="*/ 8654602 w 8654602"/>
              <a:gd name="connsiteY3" fmla="*/ 3125763 h 3151521"/>
              <a:gd name="connsiteX0" fmla="*/ 0 w 8654602"/>
              <a:gd name="connsiteY0" fmla="*/ 3217436 h 3217436"/>
              <a:gd name="connsiteX1" fmla="*/ 3515931 w 8654602"/>
              <a:gd name="connsiteY1" fmla="*/ 384084 h 3217436"/>
              <a:gd name="connsiteX2" fmla="*/ 5125791 w 8654602"/>
              <a:gd name="connsiteY2" fmla="*/ 499993 h 3217436"/>
              <a:gd name="connsiteX3" fmla="*/ 8654602 w 8654602"/>
              <a:gd name="connsiteY3" fmla="*/ 3191678 h 3217436"/>
              <a:gd name="connsiteX0" fmla="*/ 0 w 8654602"/>
              <a:gd name="connsiteY0" fmla="*/ 3217436 h 3217436"/>
              <a:gd name="connsiteX1" fmla="*/ 3515931 w 8654602"/>
              <a:gd name="connsiteY1" fmla="*/ 384084 h 3217436"/>
              <a:gd name="connsiteX2" fmla="*/ 5061397 w 8654602"/>
              <a:gd name="connsiteY2" fmla="*/ 499993 h 3217436"/>
              <a:gd name="connsiteX3" fmla="*/ 8654602 w 8654602"/>
              <a:gd name="connsiteY3" fmla="*/ 3191678 h 3217436"/>
              <a:gd name="connsiteX0" fmla="*/ 0 w 8654602"/>
              <a:gd name="connsiteY0" fmla="*/ 3316953 h 3316953"/>
              <a:gd name="connsiteX1" fmla="*/ 3515931 w 8654602"/>
              <a:gd name="connsiteY1" fmla="*/ 483601 h 3316953"/>
              <a:gd name="connsiteX2" fmla="*/ 5061397 w 8654602"/>
              <a:gd name="connsiteY2" fmla="*/ 599510 h 3316953"/>
              <a:gd name="connsiteX3" fmla="*/ 8654602 w 8654602"/>
              <a:gd name="connsiteY3" fmla="*/ 3291195 h 3316953"/>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337720 h 3337720"/>
              <a:gd name="connsiteX1" fmla="*/ 3515931 w 8654602"/>
              <a:gd name="connsiteY1" fmla="*/ 504368 h 3337720"/>
              <a:gd name="connsiteX2" fmla="*/ 5061397 w 8654602"/>
              <a:gd name="connsiteY2" fmla="*/ 620277 h 3337720"/>
              <a:gd name="connsiteX3" fmla="*/ 8654602 w 8654602"/>
              <a:gd name="connsiteY3" fmla="*/ 3311962 h 3337720"/>
              <a:gd name="connsiteX0" fmla="*/ 0 w 8654602"/>
              <a:gd name="connsiteY0" fmla="*/ 3203953 h 3203953"/>
              <a:gd name="connsiteX1" fmla="*/ 3515931 w 8654602"/>
              <a:gd name="connsiteY1" fmla="*/ 383305 h 3203953"/>
              <a:gd name="connsiteX2" fmla="*/ 5061397 w 8654602"/>
              <a:gd name="connsiteY2" fmla="*/ 499214 h 3203953"/>
              <a:gd name="connsiteX3" fmla="*/ 8654602 w 8654602"/>
              <a:gd name="connsiteY3" fmla="*/ 3190899 h 3203953"/>
              <a:gd name="connsiteX0" fmla="*/ 0 w 8677462"/>
              <a:gd name="connsiteY0" fmla="*/ 3203953 h 3203953"/>
              <a:gd name="connsiteX1" fmla="*/ 3538791 w 8677462"/>
              <a:gd name="connsiteY1" fmla="*/ 383305 h 3203953"/>
              <a:gd name="connsiteX2" fmla="*/ 5084257 w 8677462"/>
              <a:gd name="connsiteY2" fmla="*/ 499214 h 3203953"/>
              <a:gd name="connsiteX3" fmla="*/ 8677462 w 8677462"/>
              <a:gd name="connsiteY3" fmla="*/ 3190899 h 3203953"/>
              <a:gd name="connsiteX0" fmla="*/ 0 w 8624122"/>
              <a:gd name="connsiteY0" fmla="*/ 3111882 h 3111882"/>
              <a:gd name="connsiteX1" fmla="*/ 3538791 w 8624122"/>
              <a:gd name="connsiteY1" fmla="*/ 291234 h 3111882"/>
              <a:gd name="connsiteX2" fmla="*/ 5084257 w 8624122"/>
              <a:gd name="connsiteY2" fmla="*/ 407143 h 3111882"/>
              <a:gd name="connsiteX3" fmla="*/ 8624122 w 8624122"/>
              <a:gd name="connsiteY3" fmla="*/ 3098828 h 3111882"/>
              <a:gd name="connsiteX0" fmla="*/ 0 w 8624122"/>
              <a:gd name="connsiteY0" fmla="*/ 3154305 h 3154305"/>
              <a:gd name="connsiteX1" fmla="*/ 3538791 w 8624122"/>
              <a:gd name="connsiteY1" fmla="*/ 333657 h 3154305"/>
              <a:gd name="connsiteX2" fmla="*/ 5084257 w 8624122"/>
              <a:gd name="connsiteY2" fmla="*/ 449566 h 3154305"/>
              <a:gd name="connsiteX3" fmla="*/ 8624122 w 8624122"/>
              <a:gd name="connsiteY3" fmla="*/ 3141251 h 3154305"/>
              <a:gd name="connsiteX0" fmla="*/ 0 w 8624122"/>
              <a:gd name="connsiteY0" fmla="*/ 3220268 h 3220268"/>
              <a:gd name="connsiteX1" fmla="*/ 3538791 w 8624122"/>
              <a:gd name="connsiteY1" fmla="*/ 399620 h 3220268"/>
              <a:gd name="connsiteX2" fmla="*/ 5084257 w 8624122"/>
              <a:gd name="connsiteY2" fmla="*/ 515529 h 3220268"/>
              <a:gd name="connsiteX3" fmla="*/ 8624122 w 8624122"/>
              <a:gd name="connsiteY3" fmla="*/ 3207214 h 3220268"/>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16461 h 3216461"/>
              <a:gd name="connsiteX1" fmla="*/ 3538791 w 8624122"/>
              <a:gd name="connsiteY1" fmla="*/ 395813 h 3216461"/>
              <a:gd name="connsiteX2" fmla="*/ 5084257 w 8624122"/>
              <a:gd name="connsiteY2" fmla="*/ 511722 h 3216461"/>
              <a:gd name="connsiteX3" fmla="*/ 8624122 w 8624122"/>
              <a:gd name="connsiteY3" fmla="*/ 3203407 h 3216461"/>
              <a:gd name="connsiteX0" fmla="*/ 0 w 8624122"/>
              <a:gd name="connsiteY0" fmla="*/ 3203357 h 3203357"/>
              <a:gd name="connsiteX1" fmla="*/ 3538791 w 8624122"/>
              <a:gd name="connsiteY1" fmla="*/ 382709 h 3203357"/>
              <a:gd name="connsiteX2" fmla="*/ 5084257 w 8624122"/>
              <a:gd name="connsiteY2" fmla="*/ 498618 h 3203357"/>
              <a:gd name="connsiteX3" fmla="*/ 8624122 w 8624122"/>
              <a:gd name="connsiteY3" fmla="*/ 3190303 h 3203357"/>
              <a:gd name="connsiteX0" fmla="*/ 0 w 8624122"/>
              <a:gd name="connsiteY0" fmla="*/ 3229933 h 3229933"/>
              <a:gd name="connsiteX1" fmla="*/ 3538791 w 8624122"/>
              <a:gd name="connsiteY1" fmla="*/ 409285 h 3229933"/>
              <a:gd name="connsiteX2" fmla="*/ 5084257 w 8624122"/>
              <a:gd name="connsiteY2" fmla="*/ 525194 h 3229933"/>
              <a:gd name="connsiteX3" fmla="*/ 8624122 w 8624122"/>
              <a:gd name="connsiteY3" fmla="*/ 3216879 h 3229933"/>
              <a:gd name="connsiteX0" fmla="*/ 0 w 8624122"/>
              <a:gd name="connsiteY0" fmla="*/ 3234393 h 3234393"/>
              <a:gd name="connsiteX1" fmla="*/ 3538791 w 8624122"/>
              <a:gd name="connsiteY1" fmla="*/ 413745 h 3234393"/>
              <a:gd name="connsiteX2" fmla="*/ 5084257 w 8624122"/>
              <a:gd name="connsiteY2" fmla="*/ 529654 h 3234393"/>
              <a:gd name="connsiteX3" fmla="*/ 8624122 w 8624122"/>
              <a:gd name="connsiteY3" fmla="*/ 3221339 h 3234393"/>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2392 h 3252392"/>
              <a:gd name="connsiteX1" fmla="*/ 3538791 w 8624122"/>
              <a:gd name="connsiteY1" fmla="*/ 431744 h 3252392"/>
              <a:gd name="connsiteX2" fmla="*/ 5084257 w 8624122"/>
              <a:gd name="connsiteY2" fmla="*/ 547653 h 3252392"/>
              <a:gd name="connsiteX3" fmla="*/ 8624122 w 8624122"/>
              <a:gd name="connsiteY3" fmla="*/ 3239338 h 3252392"/>
              <a:gd name="connsiteX0" fmla="*/ 0 w 8624122"/>
              <a:gd name="connsiteY0" fmla="*/ 3256930 h 3256930"/>
              <a:gd name="connsiteX1" fmla="*/ 3538791 w 8624122"/>
              <a:gd name="connsiteY1" fmla="*/ 436282 h 3256930"/>
              <a:gd name="connsiteX2" fmla="*/ 5084257 w 8624122"/>
              <a:gd name="connsiteY2" fmla="*/ 552191 h 3256930"/>
              <a:gd name="connsiteX3" fmla="*/ 8624122 w 8624122"/>
              <a:gd name="connsiteY3" fmla="*/ 3243876 h 3256930"/>
              <a:gd name="connsiteX0" fmla="*/ 0 w 8624122"/>
              <a:gd name="connsiteY0" fmla="*/ 3261481 h 3261481"/>
              <a:gd name="connsiteX1" fmla="*/ 3538791 w 8624122"/>
              <a:gd name="connsiteY1" fmla="*/ 440833 h 3261481"/>
              <a:gd name="connsiteX2" fmla="*/ 5084257 w 8624122"/>
              <a:gd name="connsiteY2" fmla="*/ 556742 h 3261481"/>
              <a:gd name="connsiteX3" fmla="*/ 8624122 w 8624122"/>
              <a:gd name="connsiteY3" fmla="*/ 3248427 h 3261481"/>
              <a:gd name="connsiteX0" fmla="*/ 0 w 8624122"/>
              <a:gd name="connsiteY0" fmla="*/ 3273587 h 3273587"/>
              <a:gd name="connsiteX1" fmla="*/ 3538791 w 8624122"/>
              <a:gd name="connsiteY1" fmla="*/ 452939 h 3273587"/>
              <a:gd name="connsiteX2" fmla="*/ 5084257 w 8624122"/>
              <a:gd name="connsiteY2" fmla="*/ 568848 h 3273587"/>
              <a:gd name="connsiteX3" fmla="*/ 8624122 w 8624122"/>
              <a:gd name="connsiteY3" fmla="*/ 3260533 h 3273587"/>
              <a:gd name="connsiteX0" fmla="*/ 0 w 8624122"/>
              <a:gd name="connsiteY0" fmla="*/ 3282811 h 3282811"/>
              <a:gd name="connsiteX1" fmla="*/ 3538791 w 8624122"/>
              <a:gd name="connsiteY1" fmla="*/ 462163 h 3282811"/>
              <a:gd name="connsiteX2" fmla="*/ 5084257 w 8624122"/>
              <a:gd name="connsiteY2" fmla="*/ 578072 h 3282811"/>
              <a:gd name="connsiteX3" fmla="*/ 8624122 w 8624122"/>
              <a:gd name="connsiteY3" fmla="*/ 3269757 h 3282811"/>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 name="connsiteX0" fmla="*/ 0 w 8624122"/>
              <a:gd name="connsiteY0" fmla="*/ 3278186 h 3278186"/>
              <a:gd name="connsiteX1" fmla="*/ 3538791 w 8624122"/>
              <a:gd name="connsiteY1" fmla="*/ 457538 h 3278186"/>
              <a:gd name="connsiteX2" fmla="*/ 5084257 w 8624122"/>
              <a:gd name="connsiteY2" fmla="*/ 573447 h 3278186"/>
              <a:gd name="connsiteX3" fmla="*/ 8624122 w 8624122"/>
              <a:gd name="connsiteY3" fmla="*/ 3265132 h 3278186"/>
            </a:gdLst>
            <a:ahLst/>
            <a:cxnLst>
              <a:cxn ang="0">
                <a:pos x="connsiteX0" y="connsiteY0"/>
              </a:cxn>
              <a:cxn ang="0">
                <a:pos x="connsiteX1" y="connsiteY1"/>
              </a:cxn>
              <a:cxn ang="0">
                <a:pos x="connsiteX2" y="connsiteY2"/>
              </a:cxn>
              <a:cxn ang="0">
                <a:pos x="connsiteX3" y="connsiteY3"/>
              </a:cxn>
            </a:cxnLst>
            <a:rect l="l" t="t" r="r" b="b"/>
            <a:pathLst>
              <a:path w="8624122" h="3278186">
                <a:moveTo>
                  <a:pt x="0" y="3278186"/>
                </a:moveTo>
                <a:cubicBezTo>
                  <a:pt x="2357907" y="3106468"/>
                  <a:pt x="2970900" y="1124406"/>
                  <a:pt x="3538791" y="457538"/>
                </a:cubicBezTo>
                <a:cubicBezTo>
                  <a:pt x="4077543" y="-175112"/>
                  <a:pt x="4554712" y="-165683"/>
                  <a:pt x="5084257" y="573447"/>
                </a:cubicBezTo>
                <a:cubicBezTo>
                  <a:pt x="5678745" y="1283413"/>
                  <a:pt x="6147086" y="3344552"/>
                  <a:pt x="8624122" y="3265132"/>
                </a:cubicBezTo>
              </a:path>
            </a:pathLst>
          </a:cu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5BD765C-8D24-0B4C-9B83-67594BF92AE4}"/>
              </a:ext>
            </a:extLst>
          </p:cNvPr>
          <p:cNvSpPr/>
          <p:nvPr/>
        </p:nvSpPr>
        <p:spPr>
          <a:xfrm>
            <a:off x="3627297" y="5358145"/>
            <a:ext cx="8137982" cy="3739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DD5F73-EA9D-4B4F-BE11-D2C78C691025}"/>
              </a:ext>
            </a:extLst>
          </p:cNvPr>
          <p:cNvSpPr/>
          <p:nvPr/>
        </p:nvSpPr>
        <p:spPr>
          <a:xfrm>
            <a:off x="3781206" y="2582071"/>
            <a:ext cx="2389323" cy="307777"/>
          </a:xfrm>
          <a:prstGeom prst="rect">
            <a:avLst/>
          </a:prstGeom>
        </p:spPr>
        <p:txBody>
          <a:bodyPr wrap="square">
            <a:spAutoFit/>
          </a:bodyPr>
          <a:lstStyle/>
          <a:p>
            <a:r>
              <a:rPr lang="en-US" sz="1400" b="1" dirty="0">
                <a:latin typeface="Century Gothic" charset="0"/>
                <a:ea typeface="Century Gothic" charset="0"/>
                <a:cs typeface="Century Gothic" charset="0"/>
              </a:rPr>
              <a:t>FFS Linked to Quality</a:t>
            </a:r>
          </a:p>
        </p:txBody>
      </p:sp>
      <p:sp>
        <p:nvSpPr>
          <p:cNvPr id="11" name="Rectangle 10">
            <a:extLst>
              <a:ext uri="{FF2B5EF4-FFF2-40B4-BE49-F238E27FC236}">
                <a16:creationId xmlns:a16="http://schemas.microsoft.com/office/drawing/2014/main" id="{2A58CF14-553F-5C41-88EC-68E1AC511942}"/>
              </a:ext>
            </a:extLst>
          </p:cNvPr>
          <p:cNvSpPr/>
          <p:nvPr/>
        </p:nvSpPr>
        <p:spPr>
          <a:xfrm>
            <a:off x="4769187" y="4930900"/>
            <a:ext cx="2827734" cy="307777"/>
          </a:xfrm>
          <a:prstGeom prst="rect">
            <a:avLst/>
          </a:prstGeom>
        </p:spPr>
        <p:txBody>
          <a:bodyPr wrap="square">
            <a:spAutoFit/>
          </a:bodyPr>
          <a:lstStyle/>
          <a:p>
            <a:pPr algn="ctr"/>
            <a:r>
              <a:rPr lang="en-US" sz="1400" b="1" dirty="0">
                <a:latin typeface="Century Gothic" charset="0"/>
                <a:ea typeface="Century Gothic" charset="0"/>
                <a:cs typeface="Century Gothic" charset="0"/>
              </a:rPr>
              <a:t>No Quality Links</a:t>
            </a:r>
          </a:p>
        </p:txBody>
      </p:sp>
      <p:sp>
        <p:nvSpPr>
          <p:cNvPr id="12" name="Rectangle 11">
            <a:extLst>
              <a:ext uri="{FF2B5EF4-FFF2-40B4-BE49-F238E27FC236}">
                <a16:creationId xmlns:a16="http://schemas.microsoft.com/office/drawing/2014/main" id="{FC9FDD78-CF61-124D-9405-4159B8634D80}"/>
              </a:ext>
            </a:extLst>
          </p:cNvPr>
          <p:cNvSpPr/>
          <p:nvPr/>
        </p:nvSpPr>
        <p:spPr>
          <a:xfrm>
            <a:off x="9597472" y="2582071"/>
            <a:ext cx="1800005" cy="523220"/>
          </a:xfrm>
          <a:prstGeom prst="rect">
            <a:avLst/>
          </a:prstGeom>
        </p:spPr>
        <p:txBody>
          <a:bodyPr wrap="square">
            <a:spAutoFit/>
          </a:bodyPr>
          <a:lstStyle/>
          <a:p>
            <a:pPr algn="r"/>
            <a:r>
              <a:rPr lang="en-US" sz="1400" b="1" dirty="0">
                <a:latin typeface="Century Gothic" charset="0"/>
                <a:ea typeface="Century Gothic" charset="0"/>
                <a:cs typeface="Century Gothic" charset="0"/>
              </a:rPr>
              <a:t>Alternative Payment Models</a:t>
            </a:r>
          </a:p>
        </p:txBody>
      </p:sp>
      <p:sp>
        <p:nvSpPr>
          <p:cNvPr id="34" name="TextBox 33">
            <a:extLst>
              <a:ext uri="{FF2B5EF4-FFF2-40B4-BE49-F238E27FC236}">
                <a16:creationId xmlns:a16="http://schemas.microsoft.com/office/drawing/2014/main" id="{C129DD5B-72CA-43F9-B28F-A983F3F1B151}"/>
              </a:ext>
            </a:extLst>
          </p:cNvPr>
          <p:cNvSpPr txBox="1"/>
          <p:nvPr/>
        </p:nvSpPr>
        <p:spPr>
          <a:xfrm>
            <a:off x="9451167" y="4319933"/>
            <a:ext cx="1946310" cy="523220"/>
          </a:xfrm>
          <a:prstGeom prst="rect">
            <a:avLst/>
          </a:prstGeom>
          <a:noFill/>
        </p:spPr>
        <p:txBody>
          <a:bodyPr wrap="square" rtlCol="0">
            <a:spAutoFit/>
          </a:bodyPr>
          <a:lstStyle/>
          <a:p>
            <a:pPr algn="r"/>
            <a:r>
              <a:rPr lang="en-US" sz="1400" b="1" dirty="0">
                <a:latin typeface="Century Gothic" charset="0"/>
                <a:ea typeface="Century Gothic" charset="0"/>
                <a:cs typeface="Century Gothic" charset="0"/>
              </a:rPr>
              <a:t>Full </a:t>
            </a:r>
          </a:p>
          <a:p>
            <a:pPr algn="r"/>
            <a:r>
              <a:rPr lang="en-US" sz="1400" b="1" dirty="0">
                <a:latin typeface="Century Gothic" charset="0"/>
                <a:ea typeface="Century Gothic" charset="0"/>
                <a:cs typeface="Century Gothic" charset="0"/>
              </a:rPr>
              <a:t>Capitation</a:t>
            </a:r>
          </a:p>
        </p:txBody>
      </p:sp>
      <p:grpSp>
        <p:nvGrpSpPr>
          <p:cNvPr id="36" name="Group 35">
            <a:extLst>
              <a:ext uri="{FF2B5EF4-FFF2-40B4-BE49-F238E27FC236}">
                <a16:creationId xmlns:a16="http://schemas.microsoft.com/office/drawing/2014/main" id="{9CBF5DDB-CDEB-6B4F-89E3-9EDEB2F4873C}"/>
              </a:ext>
            </a:extLst>
          </p:cNvPr>
          <p:cNvGrpSpPr/>
          <p:nvPr/>
        </p:nvGrpSpPr>
        <p:grpSpPr>
          <a:xfrm>
            <a:off x="4342595" y="4926338"/>
            <a:ext cx="415290" cy="415290"/>
            <a:chOff x="2429256" y="4585856"/>
            <a:chExt cx="443344" cy="443344"/>
          </a:xfrm>
        </p:grpSpPr>
        <p:sp>
          <p:nvSpPr>
            <p:cNvPr id="37" name="Oval 36">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9CBF5DDB-CDEB-6B4F-89E3-9EDEB2F4873C}"/>
              </a:ext>
            </a:extLst>
          </p:cNvPr>
          <p:cNvGrpSpPr/>
          <p:nvPr/>
        </p:nvGrpSpPr>
        <p:grpSpPr>
          <a:xfrm>
            <a:off x="9948072" y="4926338"/>
            <a:ext cx="415290" cy="415290"/>
            <a:chOff x="2429256" y="4585856"/>
            <a:chExt cx="443344" cy="443344"/>
          </a:xfrm>
        </p:grpSpPr>
        <p:sp>
          <p:nvSpPr>
            <p:cNvPr id="40" name="Oval 39">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9CBF5DDB-CDEB-6B4F-89E3-9EDEB2F4873C}"/>
              </a:ext>
            </a:extLst>
          </p:cNvPr>
          <p:cNvGrpSpPr/>
          <p:nvPr/>
        </p:nvGrpSpPr>
        <p:grpSpPr>
          <a:xfrm>
            <a:off x="6370050" y="3135812"/>
            <a:ext cx="415290" cy="415290"/>
            <a:chOff x="2429256" y="4585856"/>
            <a:chExt cx="443344" cy="443344"/>
          </a:xfrm>
        </p:grpSpPr>
        <p:sp>
          <p:nvSpPr>
            <p:cNvPr id="43" name="Oval 42">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9CBF5DDB-CDEB-6B4F-89E3-9EDEB2F4873C}"/>
              </a:ext>
            </a:extLst>
          </p:cNvPr>
          <p:cNvGrpSpPr/>
          <p:nvPr/>
        </p:nvGrpSpPr>
        <p:grpSpPr>
          <a:xfrm>
            <a:off x="8258688" y="3135812"/>
            <a:ext cx="415290" cy="415290"/>
            <a:chOff x="2429256" y="4585856"/>
            <a:chExt cx="443344" cy="443344"/>
          </a:xfrm>
        </p:grpSpPr>
        <p:sp>
          <p:nvSpPr>
            <p:cNvPr id="46" name="Oval 45">
              <a:extLst>
                <a:ext uri="{FF2B5EF4-FFF2-40B4-BE49-F238E27FC236}">
                  <a16:creationId xmlns:a16="http://schemas.microsoft.com/office/drawing/2014/main" id="{3111264D-30D4-E342-B184-DED0852C3C33}"/>
                </a:ext>
              </a:extLst>
            </p:cNvPr>
            <p:cNvSpPr/>
            <p:nvPr/>
          </p:nvSpPr>
          <p:spPr>
            <a:xfrm>
              <a:off x="2429256" y="4585856"/>
              <a:ext cx="443344" cy="443344"/>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171F9F35-BF8E-DD49-9DB7-880764698C84}"/>
                </a:ext>
              </a:extLst>
            </p:cNvPr>
            <p:cNvSpPr/>
            <p:nvPr/>
          </p:nvSpPr>
          <p:spPr>
            <a:xfrm>
              <a:off x="2498525" y="4655128"/>
              <a:ext cx="304800" cy="304800"/>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6BA1744B-9222-D448-8044-8E1941ADCAFF}"/>
              </a:ext>
            </a:extLst>
          </p:cNvPr>
          <p:cNvSpPr txBox="1"/>
          <p:nvPr/>
        </p:nvSpPr>
        <p:spPr>
          <a:xfrm>
            <a:off x="4229949" y="4986888"/>
            <a:ext cx="642036"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13%</a:t>
            </a:r>
          </a:p>
        </p:txBody>
      </p:sp>
      <p:sp>
        <p:nvSpPr>
          <p:cNvPr id="49" name="TextBox 48">
            <a:extLst>
              <a:ext uri="{FF2B5EF4-FFF2-40B4-BE49-F238E27FC236}">
                <a16:creationId xmlns:a16="http://schemas.microsoft.com/office/drawing/2014/main" id="{2271FA15-FB69-C14C-94CA-25B423BAC3CB}"/>
              </a:ext>
            </a:extLst>
          </p:cNvPr>
          <p:cNvSpPr txBox="1"/>
          <p:nvPr/>
        </p:nvSpPr>
        <p:spPr>
          <a:xfrm>
            <a:off x="6259217" y="3201195"/>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43%</a:t>
            </a:r>
          </a:p>
        </p:txBody>
      </p:sp>
      <p:sp>
        <p:nvSpPr>
          <p:cNvPr id="50" name="TextBox 49">
            <a:extLst>
              <a:ext uri="{FF2B5EF4-FFF2-40B4-BE49-F238E27FC236}">
                <a16:creationId xmlns:a16="http://schemas.microsoft.com/office/drawing/2014/main" id="{60A8DC85-84AC-514C-B5D7-FE42243A9932}"/>
              </a:ext>
            </a:extLst>
          </p:cNvPr>
          <p:cNvSpPr txBox="1"/>
          <p:nvPr/>
        </p:nvSpPr>
        <p:spPr>
          <a:xfrm>
            <a:off x="8143063" y="3198399"/>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43%</a:t>
            </a:r>
          </a:p>
        </p:txBody>
      </p:sp>
      <p:sp>
        <p:nvSpPr>
          <p:cNvPr id="51" name="TextBox 50">
            <a:extLst>
              <a:ext uri="{FF2B5EF4-FFF2-40B4-BE49-F238E27FC236}">
                <a16:creationId xmlns:a16="http://schemas.microsoft.com/office/drawing/2014/main" id="{81CAA6A5-AF3E-5343-ABD1-14B0026C2D43}"/>
              </a:ext>
            </a:extLst>
          </p:cNvPr>
          <p:cNvSpPr txBox="1"/>
          <p:nvPr/>
        </p:nvSpPr>
        <p:spPr>
          <a:xfrm>
            <a:off x="9834695" y="5005100"/>
            <a:ext cx="642037" cy="261610"/>
          </a:xfrm>
          <a:prstGeom prst="rect">
            <a:avLst/>
          </a:prstGeom>
          <a:noFill/>
        </p:spPr>
        <p:txBody>
          <a:bodyPr wrap="square" rtlCol="0">
            <a:spAutoFit/>
          </a:bodyPr>
          <a:lstStyle/>
          <a:p>
            <a:pPr algn="ctr"/>
            <a:r>
              <a:rPr lang="en-US" sz="1100" b="1" dirty="0">
                <a:latin typeface="Century Gothic" charset="0"/>
                <a:ea typeface="Century Gothic" charset="0"/>
                <a:cs typeface="Century Gothic" charset="0"/>
              </a:rPr>
              <a:t>2%</a:t>
            </a:r>
          </a:p>
        </p:txBody>
      </p:sp>
      <p:sp>
        <p:nvSpPr>
          <p:cNvPr id="31" name="Content Placeholder 2">
            <a:extLst>
              <a:ext uri="{FF2B5EF4-FFF2-40B4-BE49-F238E27FC236}">
                <a16:creationId xmlns:a16="http://schemas.microsoft.com/office/drawing/2014/main" id="{A5903F85-7E10-4ADA-9C17-52BB15F985C9}"/>
              </a:ext>
            </a:extLst>
          </p:cNvPr>
          <p:cNvSpPr txBox="1">
            <a:spLocks/>
          </p:cNvSpPr>
          <p:nvPr/>
        </p:nvSpPr>
        <p:spPr>
          <a:xfrm>
            <a:off x="514679" y="4690668"/>
            <a:ext cx="2787901" cy="1432270"/>
          </a:xfrm>
          <a:prstGeom prst="rect">
            <a:avLst/>
          </a:prstGeom>
          <a:solidFill>
            <a:srgbClr val="F2F2F2"/>
          </a:solidFill>
        </p:spPr>
        <p:txBody>
          <a:bodyPr vert="horz" lIns="91440" tIns="45720" rIns="91440" bIns="45720" rtlCol="0" anchor="ctr">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
              <a:lnSpc>
                <a:spcPct val="100000"/>
              </a:lnSpc>
              <a:spcBef>
                <a:spcPts val="399"/>
              </a:spcBef>
            </a:pPr>
            <a:endParaRPr lang="en-US" sz="1100" i="1" dirty="0"/>
          </a:p>
          <a:p>
            <a:pPr marL="57150">
              <a:lnSpc>
                <a:spcPct val="100000"/>
              </a:lnSpc>
              <a:spcBef>
                <a:spcPts val="399"/>
              </a:spcBef>
            </a:pPr>
            <a:r>
              <a:rPr lang="en-US" sz="1100" i="1" dirty="0"/>
              <a:t>[We’re] moving away from payer models, where value equates to cost, and developing models that rely heavily on value measures for increased compensation. [Use a] carrot not [a] stick.- Provider</a:t>
            </a:r>
          </a:p>
        </p:txBody>
      </p:sp>
      <p:sp>
        <p:nvSpPr>
          <p:cNvPr id="32" name="Rectangle 31">
            <a:extLst>
              <a:ext uri="{FF2B5EF4-FFF2-40B4-BE49-F238E27FC236}">
                <a16:creationId xmlns:a16="http://schemas.microsoft.com/office/drawing/2014/main" id="{D0B74D6B-1ADB-4571-B0F0-61CE9BEF2964}"/>
              </a:ext>
            </a:extLst>
          </p:cNvPr>
          <p:cNvSpPr/>
          <p:nvPr/>
        </p:nvSpPr>
        <p:spPr>
          <a:xfrm>
            <a:off x="446735" y="4396086"/>
            <a:ext cx="49404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35" name="Rectangle 34">
            <a:extLst>
              <a:ext uri="{FF2B5EF4-FFF2-40B4-BE49-F238E27FC236}">
                <a16:creationId xmlns:a16="http://schemas.microsoft.com/office/drawing/2014/main" id="{BDCD378D-0855-4A5B-99FB-2BADADAB19A2}"/>
              </a:ext>
            </a:extLst>
          </p:cNvPr>
          <p:cNvSpPr/>
          <p:nvPr/>
        </p:nvSpPr>
        <p:spPr>
          <a:xfrm>
            <a:off x="2875619" y="5754976"/>
            <a:ext cx="49244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28458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Care: Payers vs. Providers</a:t>
            </a:r>
          </a:p>
        </p:txBody>
      </p:sp>
      <p:sp>
        <p:nvSpPr>
          <p:cNvPr id="3" name="Content Placeholder 2"/>
          <p:cNvSpPr>
            <a:spLocks noGrp="1"/>
          </p:cNvSpPr>
          <p:nvPr>
            <p:ph idx="1"/>
          </p:nvPr>
        </p:nvSpPr>
        <p:spPr>
          <a:xfrm>
            <a:off x="426720" y="1825624"/>
            <a:ext cx="3765249" cy="2716873"/>
          </a:xfrm>
        </p:spPr>
        <p:txBody>
          <a:bodyPr>
            <a:noAutofit/>
          </a:bodyPr>
          <a:lstStyle/>
          <a:p>
            <a:pPr>
              <a:lnSpc>
                <a:spcPct val="100000"/>
              </a:lnSpc>
            </a:pPr>
            <a:r>
              <a:rPr lang="en-US" dirty="0"/>
              <a:t>Providers are significantly more likely to have </a:t>
            </a:r>
            <a:r>
              <a:rPr lang="en-US" i="1" dirty="0"/>
              <a:t>No Quality Links </a:t>
            </a:r>
            <a:r>
              <a:rPr lang="en-US" dirty="0"/>
              <a:t>or </a:t>
            </a:r>
            <a:r>
              <a:rPr lang="en-US" i="1" dirty="0"/>
              <a:t>FFS Linked to Quality</a:t>
            </a:r>
            <a:r>
              <a:rPr lang="en-US" dirty="0"/>
              <a:t> models. Payers are significantly more likely to have </a:t>
            </a:r>
            <a:r>
              <a:rPr lang="en-US" i="1" dirty="0"/>
              <a:t>Alternative Payments </a:t>
            </a:r>
            <a:r>
              <a:rPr lang="en-US" dirty="0"/>
              <a:t>or </a:t>
            </a:r>
            <a:r>
              <a:rPr lang="en-US" i="1" dirty="0"/>
              <a:t>Full Capitation </a:t>
            </a:r>
            <a:r>
              <a:rPr lang="en-US" dirty="0"/>
              <a:t>models.</a:t>
            </a:r>
          </a:p>
        </p:txBody>
      </p:sp>
      <p:sp>
        <p:nvSpPr>
          <p:cNvPr id="4" name="TextBox 3">
            <a:extLst>
              <a:ext uri="{FF2B5EF4-FFF2-40B4-BE49-F238E27FC236}">
                <a16:creationId xmlns:a16="http://schemas.microsoft.com/office/drawing/2014/main" id="{ECCAE619-C59A-944B-BF05-1519BCCAE94B}"/>
              </a:ext>
            </a:extLst>
          </p:cNvPr>
          <p:cNvSpPr txBox="1"/>
          <p:nvPr/>
        </p:nvSpPr>
        <p:spPr>
          <a:xfrm>
            <a:off x="317587" y="5843491"/>
            <a:ext cx="8054888"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Below is one way to illustrate the continuum of value-based care. Please select the option that best represents your organization’s current offering?</a:t>
            </a:r>
          </a:p>
        </p:txBody>
      </p:sp>
      <p:sp>
        <p:nvSpPr>
          <p:cNvPr id="5" name="TextBox 4">
            <a:extLst>
              <a:ext uri="{FF2B5EF4-FFF2-40B4-BE49-F238E27FC236}">
                <a16:creationId xmlns:a16="http://schemas.microsoft.com/office/drawing/2014/main" id="{A1F35B1C-EF21-9C4A-89FE-0E1505CCC7FB}"/>
              </a:ext>
            </a:extLst>
          </p:cNvPr>
          <p:cNvSpPr txBox="1"/>
          <p:nvPr/>
        </p:nvSpPr>
        <p:spPr>
          <a:xfrm>
            <a:off x="317587" y="5994307"/>
            <a:ext cx="4386648"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Figures may not sum to 100% due to rounding</a:t>
            </a:r>
          </a:p>
        </p:txBody>
      </p:sp>
      <p:graphicFrame>
        <p:nvGraphicFramePr>
          <p:cNvPr id="6" name="Chart 5">
            <a:extLst>
              <a:ext uri="{FF2B5EF4-FFF2-40B4-BE49-F238E27FC236}">
                <a16:creationId xmlns:a16="http://schemas.microsoft.com/office/drawing/2014/main" id="{34A6906A-076C-FE41-A6DE-F100E8A851A5}"/>
              </a:ext>
            </a:extLst>
          </p:cNvPr>
          <p:cNvGraphicFramePr/>
          <p:nvPr>
            <p:extLst>
              <p:ext uri="{D42A27DB-BD31-4B8C-83A1-F6EECF244321}">
                <p14:modId xmlns:p14="http://schemas.microsoft.com/office/powerpoint/2010/main" val="97318581"/>
              </p:ext>
            </p:extLst>
          </p:nvPr>
        </p:nvGraphicFramePr>
        <p:xfrm>
          <a:off x="4386263" y="1635645"/>
          <a:ext cx="7124699" cy="4207846"/>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298BB203-C3F2-4747-92DA-A34E2B063331}"/>
              </a:ext>
            </a:extLst>
          </p:cNvPr>
          <p:cNvCxnSpPr/>
          <p:nvPr/>
        </p:nvCxnSpPr>
        <p:spPr>
          <a:xfrm>
            <a:off x="7958508" y="2267283"/>
            <a:ext cx="0" cy="2590680"/>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7F34B1B3-E212-8748-8D13-6F84279CFF0A}"/>
              </a:ext>
            </a:extLst>
          </p:cNvPr>
          <p:cNvSpPr/>
          <p:nvPr/>
        </p:nvSpPr>
        <p:spPr>
          <a:xfrm>
            <a:off x="5490094" y="4202162"/>
            <a:ext cx="437916" cy="415743"/>
          </a:xfrm>
          <a:prstGeom prst="ellipse">
            <a:avLst/>
          </a:prstGeom>
          <a:solidFill>
            <a:schemeClr val="accent3">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10" name="Oval 9">
            <a:extLst>
              <a:ext uri="{FF2B5EF4-FFF2-40B4-BE49-F238E27FC236}">
                <a16:creationId xmlns:a16="http://schemas.microsoft.com/office/drawing/2014/main" id="{C77C34A2-2120-C845-A5A0-17786F572D2C}"/>
              </a:ext>
            </a:extLst>
          </p:cNvPr>
          <p:cNvSpPr/>
          <p:nvPr/>
        </p:nvSpPr>
        <p:spPr>
          <a:xfrm>
            <a:off x="5558515" y="4267121"/>
            <a:ext cx="301068" cy="28582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1952BD98-1A8E-2E43-B43D-55A951290EFA}"/>
              </a:ext>
            </a:extLst>
          </p:cNvPr>
          <p:cNvSpPr txBox="1"/>
          <p:nvPr/>
        </p:nvSpPr>
        <p:spPr>
          <a:xfrm>
            <a:off x="5466950" y="4308072"/>
            <a:ext cx="487738"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13%</a:t>
            </a:r>
          </a:p>
        </p:txBody>
      </p:sp>
      <p:sp>
        <p:nvSpPr>
          <p:cNvPr id="15" name="Oval 14">
            <a:extLst>
              <a:ext uri="{FF2B5EF4-FFF2-40B4-BE49-F238E27FC236}">
                <a16:creationId xmlns:a16="http://schemas.microsoft.com/office/drawing/2014/main" id="{A5253088-19BC-B64E-B954-DD63BE64B187}"/>
              </a:ext>
            </a:extLst>
          </p:cNvPr>
          <p:cNvSpPr/>
          <p:nvPr/>
        </p:nvSpPr>
        <p:spPr>
          <a:xfrm>
            <a:off x="7187560" y="2830804"/>
            <a:ext cx="437916" cy="415743"/>
          </a:xfrm>
          <a:prstGeom prst="ellipse">
            <a:avLst/>
          </a:prstGeom>
          <a:solidFill>
            <a:schemeClr val="accent3">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16" name="Oval 15">
            <a:extLst>
              <a:ext uri="{FF2B5EF4-FFF2-40B4-BE49-F238E27FC236}">
                <a16:creationId xmlns:a16="http://schemas.microsoft.com/office/drawing/2014/main" id="{8B5ACE83-C2D3-8547-9682-784AD901C450}"/>
              </a:ext>
            </a:extLst>
          </p:cNvPr>
          <p:cNvSpPr/>
          <p:nvPr/>
        </p:nvSpPr>
        <p:spPr>
          <a:xfrm>
            <a:off x="7255981" y="2895763"/>
            <a:ext cx="301068" cy="28582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14" name="TextBox 13">
            <a:extLst>
              <a:ext uri="{FF2B5EF4-FFF2-40B4-BE49-F238E27FC236}">
                <a16:creationId xmlns:a16="http://schemas.microsoft.com/office/drawing/2014/main" id="{4797DEAB-59B7-7945-B2D9-ABD743FAF977}"/>
              </a:ext>
            </a:extLst>
          </p:cNvPr>
          <p:cNvSpPr txBox="1"/>
          <p:nvPr/>
        </p:nvSpPr>
        <p:spPr>
          <a:xfrm>
            <a:off x="7134225" y="2916334"/>
            <a:ext cx="569966"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43%</a:t>
            </a:r>
          </a:p>
        </p:txBody>
      </p:sp>
      <p:sp>
        <p:nvSpPr>
          <p:cNvPr id="20" name="Oval 19">
            <a:extLst>
              <a:ext uri="{FF2B5EF4-FFF2-40B4-BE49-F238E27FC236}">
                <a16:creationId xmlns:a16="http://schemas.microsoft.com/office/drawing/2014/main" id="{008351B3-D6DE-4F47-919E-AB8B5D91D12E}"/>
              </a:ext>
            </a:extLst>
          </p:cNvPr>
          <p:cNvSpPr/>
          <p:nvPr/>
        </p:nvSpPr>
        <p:spPr>
          <a:xfrm>
            <a:off x="8894519" y="2830804"/>
            <a:ext cx="437916" cy="415743"/>
          </a:xfrm>
          <a:prstGeom prst="ellipse">
            <a:avLst/>
          </a:prstGeom>
          <a:solidFill>
            <a:schemeClr val="accent3">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21" name="Oval 20">
            <a:extLst>
              <a:ext uri="{FF2B5EF4-FFF2-40B4-BE49-F238E27FC236}">
                <a16:creationId xmlns:a16="http://schemas.microsoft.com/office/drawing/2014/main" id="{B2E33A0A-1F58-0743-9C35-977317E1FC17}"/>
              </a:ext>
            </a:extLst>
          </p:cNvPr>
          <p:cNvSpPr/>
          <p:nvPr/>
        </p:nvSpPr>
        <p:spPr>
          <a:xfrm>
            <a:off x="8962940" y="2895763"/>
            <a:ext cx="301068" cy="28582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19" name="TextBox 18">
            <a:extLst>
              <a:ext uri="{FF2B5EF4-FFF2-40B4-BE49-F238E27FC236}">
                <a16:creationId xmlns:a16="http://schemas.microsoft.com/office/drawing/2014/main" id="{F0513E08-F393-E442-AFC2-EBE6437F0A50}"/>
              </a:ext>
            </a:extLst>
          </p:cNvPr>
          <p:cNvSpPr txBox="1"/>
          <p:nvPr/>
        </p:nvSpPr>
        <p:spPr>
          <a:xfrm>
            <a:off x="8852235" y="2916334"/>
            <a:ext cx="547864"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43%</a:t>
            </a:r>
          </a:p>
        </p:txBody>
      </p:sp>
      <p:sp>
        <p:nvSpPr>
          <p:cNvPr id="25" name="Oval 24">
            <a:extLst>
              <a:ext uri="{FF2B5EF4-FFF2-40B4-BE49-F238E27FC236}">
                <a16:creationId xmlns:a16="http://schemas.microsoft.com/office/drawing/2014/main" id="{A72539A7-8C2E-CA44-848B-A285F088C0F1}"/>
              </a:ext>
            </a:extLst>
          </p:cNvPr>
          <p:cNvSpPr/>
          <p:nvPr/>
        </p:nvSpPr>
        <p:spPr>
          <a:xfrm>
            <a:off x="10608669" y="4628402"/>
            <a:ext cx="437916" cy="415743"/>
          </a:xfrm>
          <a:prstGeom prst="ellipse">
            <a:avLst/>
          </a:prstGeom>
          <a:solidFill>
            <a:schemeClr val="accent3">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26" name="Oval 25">
            <a:extLst>
              <a:ext uri="{FF2B5EF4-FFF2-40B4-BE49-F238E27FC236}">
                <a16:creationId xmlns:a16="http://schemas.microsoft.com/office/drawing/2014/main" id="{764FD097-84EB-9445-8240-98839CC451A6}"/>
              </a:ext>
            </a:extLst>
          </p:cNvPr>
          <p:cNvSpPr/>
          <p:nvPr/>
        </p:nvSpPr>
        <p:spPr>
          <a:xfrm>
            <a:off x="10677090" y="4693361"/>
            <a:ext cx="301068" cy="28582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24" name="TextBox 23">
            <a:extLst>
              <a:ext uri="{FF2B5EF4-FFF2-40B4-BE49-F238E27FC236}">
                <a16:creationId xmlns:a16="http://schemas.microsoft.com/office/drawing/2014/main" id="{B74C0BDE-33FA-2D46-8262-0C58C1BBDA3A}"/>
              </a:ext>
            </a:extLst>
          </p:cNvPr>
          <p:cNvSpPr txBox="1"/>
          <p:nvPr/>
        </p:nvSpPr>
        <p:spPr>
          <a:xfrm>
            <a:off x="10619920" y="4713932"/>
            <a:ext cx="440794"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2%</a:t>
            </a:r>
          </a:p>
        </p:txBody>
      </p:sp>
      <p:sp>
        <p:nvSpPr>
          <p:cNvPr id="30" name="Oval 29">
            <a:extLst>
              <a:ext uri="{FF2B5EF4-FFF2-40B4-BE49-F238E27FC236}">
                <a16:creationId xmlns:a16="http://schemas.microsoft.com/office/drawing/2014/main" id="{3D815267-4F21-6E4F-BDE3-7B99A362620B}"/>
              </a:ext>
            </a:extLst>
          </p:cNvPr>
          <p:cNvSpPr/>
          <p:nvPr/>
        </p:nvSpPr>
        <p:spPr>
          <a:xfrm>
            <a:off x="4841386" y="4579221"/>
            <a:ext cx="452046" cy="429157"/>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31" name="Oval 30">
            <a:extLst>
              <a:ext uri="{FF2B5EF4-FFF2-40B4-BE49-F238E27FC236}">
                <a16:creationId xmlns:a16="http://schemas.microsoft.com/office/drawing/2014/main" id="{6E637010-2CBF-4046-88C7-7540B46AE96C}"/>
              </a:ext>
            </a:extLst>
          </p:cNvPr>
          <p:cNvSpPr/>
          <p:nvPr/>
        </p:nvSpPr>
        <p:spPr>
          <a:xfrm>
            <a:off x="4912015" y="4646276"/>
            <a:ext cx="310783" cy="29504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29" name="TextBox 28">
            <a:extLst>
              <a:ext uri="{FF2B5EF4-FFF2-40B4-BE49-F238E27FC236}">
                <a16:creationId xmlns:a16="http://schemas.microsoft.com/office/drawing/2014/main" id="{6C7DB5ED-6E7C-FA47-8C28-5C613C7A7C1A}"/>
              </a:ext>
            </a:extLst>
          </p:cNvPr>
          <p:cNvSpPr txBox="1"/>
          <p:nvPr/>
        </p:nvSpPr>
        <p:spPr>
          <a:xfrm>
            <a:off x="4841723" y="4688549"/>
            <a:ext cx="455018"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4%</a:t>
            </a:r>
          </a:p>
        </p:txBody>
      </p:sp>
      <p:sp>
        <p:nvSpPr>
          <p:cNvPr id="35" name="Oval 34">
            <a:extLst>
              <a:ext uri="{FF2B5EF4-FFF2-40B4-BE49-F238E27FC236}">
                <a16:creationId xmlns:a16="http://schemas.microsoft.com/office/drawing/2014/main" id="{58E40B8A-6DC8-C042-86D0-FB078E1A8DE2}"/>
              </a:ext>
            </a:extLst>
          </p:cNvPr>
          <p:cNvSpPr/>
          <p:nvPr/>
        </p:nvSpPr>
        <p:spPr>
          <a:xfrm>
            <a:off x="6541512" y="3561631"/>
            <a:ext cx="452045" cy="429157"/>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36" name="Oval 35">
            <a:extLst>
              <a:ext uri="{FF2B5EF4-FFF2-40B4-BE49-F238E27FC236}">
                <a16:creationId xmlns:a16="http://schemas.microsoft.com/office/drawing/2014/main" id="{25FF4DEF-CD9D-DC46-8356-BC09A2EE51A0}"/>
              </a:ext>
            </a:extLst>
          </p:cNvPr>
          <p:cNvSpPr/>
          <p:nvPr/>
        </p:nvSpPr>
        <p:spPr>
          <a:xfrm>
            <a:off x="6612140" y="3628686"/>
            <a:ext cx="310782" cy="29504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34" name="TextBox 33">
            <a:extLst>
              <a:ext uri="{FF2B5EF4-FFF2-40B4-BE49-F238E27FC236}">
                <a16:creationId xmlns:a16="http://schemas.microsoft.com/office/drawing/2014/main" id="{D9DEA8C4-334E-1949-8E52-5A26CF3A1EB5}"/>
              </a:ext>
            </a:extLst>
          </p:cNvPr>
          <p:cNvSpPr txBox="1"/>
          <p:nvPr/>
        </p:nvSpPr>
        <p:spPr>
          <a:xfrm>
            <a:off x="6527981" y="3649921"/>
            <a:ext cx="505306"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25%</a:t>
            </a:r>
          </a:p>
        </p:txBody>
      </p:sp>
      <p:sp>
        <p:nvSpPr>
          <p:cNvPr id="40" name="Oval 39">
            <a:extLst>
              <a:ext uri="{FF2B5EF4-FFF2-40B4-BE49-F238E27FC236}">
                <a16:creationId xmlns:a16="http://schemas.microsoft.com/office/drawing/2014/main" id="{2321211F-5B8D-AE4F-AAA1-075602FE0B4E}"/>
              </a:ext>
            </a:extLst>
          </p:cNvPr>
          <p:cNvSpPr/>
          <p:nvPr/>
        </p:nvSpPr>
        <p:spPr>
          <a:xfrm>
            <a:off x="8255370" y="1870643"/>
            <a:ext cx="452045" cy="429157"/>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41" name="Oval 40">
            <a:extLst>
              <a:ext uri="{FF2B5EF4-FFF2-40B4-BE49-F238E27FC236}">
                <a16:creationId xmlns:a16="http://schemas.microsoft.com/office/drawing/2014/main" id="{53652428-42BA-B545-BD5D-854315243C30}"/>
              </a:ext>
            </a:extLst>
          </p:cNvPr>
          <p:cNvSpPr/>
          <p:nvPr/>
        </p:nvSpPr>
        <p:spPr>
          <a:xfrm>
            <a:off x="8325998" y="1937698"/>
            <a:ext cx="310782" cy="29504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39" name="TextBox 38">
            <a:extLst>
              <a:ext uri="{FF2B5EF4-FFF2-40B4-BE49-F238E27FC236}">
                <a16:creationId xmlns:a16="http://schemas.microsoft.com/office/drawing/2014/main" id="{82489C16-1CDC-C042-BC3C-C2349F3C8E67}"/>
              </a:ext>
            </a:extLst>
          </p:cNvPr>
          <p:cNvSpPr txBox="1"/>
          <p:nvPr/>
        </p:nvSpPr>
        <p:spPr>
          <a:xfrm>
            <a:off x="8183651" y="1958933"/>
            <a:ext cx="621682"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62%</a:t>
            </a:r>
          </a:p>
        </p:txBody>
      </p:sp>
      <p:sp>
        <p:nvSpPr>
          <p:cNvPr id="45" name="Oval 44">
            <a:extLst>
              <a:ext uri="{FF2B5EF4-FFF2-40B4-BE49-F238E27FC236}">
                <a16:creationId xmlns:a16="http://schemas.microsoft.com/office/drawing/2014/main" id="{0DE92D78-E5C8-F94D-AED7-55F7392357C0}"/>
              </a:ext>
            </a:extLst>
          </p:cNvPr>
          <p:cNvSpPr/>
          <p:nvPr/>
        </p:nvSpPr>
        <p:spPr>
          <a:xfrm>
            <a:off x="9962330" y="4371246"/>
            <a:ext cx="452045" cy="429157"/>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46" name="Oval 45">
            <a:extLst>
              <a:ext uri="{FF2B5EF4-FFF2-40B4-BE49-F238E27FC236}">
                <a16:creationId xmlns:a16="http://schemas.microsoft.com/office/drawing/2014/main" id="{B531F424-54D3-014B-A6A8-45AFB4D8B9AF}"/>
              </a:ext>
            </a:extLst>
          </p:cNvPr>
          <p:cNvSpPr/>
          <p:nvPr/>
        </p:nvSpPr>
        <p:spPr>
          <a:xfrm>
            <a:off x="10032958" y="4438301"/>
            <a:ext cx="310782" cy="29504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44" name="TextBox 43">
            <a:extLst>
              <a:ext uri="{FF2B5EF4-FFF2-40B4-BE49-F238E27FC236}">
                <a16:creationId xmlns:a16="http://schemas.microsoft.com/office/drawing/2014/main" id="{F63B0E88-4881-E14C-B510-3D25420566BE}"/>
              </a:ext>
            </a:extLst>
          </p:cNvPr>
          <p:cNvSpPr txBox="1"/>
          <p:nvPr/>
        </p:nvSpPr>
        <p:spPr>
          <a:xfrm>
            <a:off x="9973944" y="4459536"/>
            <a:ext cx="455016"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9%</a:t>
            </a:r>
          </a:p>
        </p:txBody>
      </p:sp>
      <p:sp>
        <p:nvSpPr>
          <p:cNvPr id="47" name="Striped Right Arrow 46">
            <a:extLst>
              <a:ext uri="{FF2B5EF4-FFF2-40B4-BE49-F238E27FC236}">
                <a16:creationId xmlns:a16="http://schemas.microsoft.com/office/drawing/2014/main" id="{0ED1C5EA-54BE-6448-8F54-1E0115498015}"/>
              </a:ext>
            </a:extLst>
          </p:cNvPr>
          <p:cNvSpPr/>
          <p:nvPr/>
        </p:nvSpPr>
        <p:spPr>
          <a:xfrm>
            <a:off x="9739683" y="2843883"/>
            <a:ext cx="849953" cy="819116"/>
          </a:xfrm>
          <a:prstGeom prst="striped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48" name="Striped Right Arrow 47">
            <a:extLst>
              <a:ext uri="{FF2B5EF4-FFF2-40B4-BE49-F238E27FC236}">
                <a16:creationId xmlns:a16="http://schemas.microsoft.com/office/drawing/2014/main" id="{C103F119-5E88-E04B-9E80-5F22D71BA473}"/>
              </a:ext>
            </a:extLst>
          </p:cNvPr>
          <p:cNvSpPr/>
          <p:nvPr/>
        </p:nvSpPr>
        <p:spPr>
          <a:xfrm flipH="1">
            <a:off x="5412386" y="2843883"/>
            <a:ext cx="849953" cy="819116"/>
          </a:xfrm>
          <a:prstGeom prst="striped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73512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A492-9E25-4C94-9BD0-CF8109F324B0}"/>
              </a:ext>
            </a:extLst>
          </p:cNvPr>
          <p:cNvSpPr>
            <a:spLocks noGrp="1"/>
          </p:cNvSpPr>
          <p:nvPr>
            <p:ph type="title"/>
          </p:nvPr>
        </p:nvSpPr>
        <p:spPr/>
        <p:txBody>
          <a:bodyPr/>
          <a:lstStyle/>
          <a:p>
            <a:r>
              <a:rPr lang="en-US" dirty="0"/>
              <a:t>Five Key Takeaways</a:t>
            </a:r>
          </a:p>
        </p:txBody>
      </p:sp>
      <p:sp>
        <p:nvSpPr>
          <p:cNvPr id="3" name="Content Placeholder 2">
            <a:extLst>
              <a:ext uri="{FF2B5EF4-FFF2-40B4-BE49-F238E27FC236}">
                <a16:creationId xmlns:a16="http://schemas.microsoft.com/office/drawing/2014/main" id="{E16FC06E-6ED8-4DAE-99C4-ACE31D8A3B19}"/>
              </a:ext>
            </a:extLst>
          </p:cNvPr>
          <p:cNvSpPr>
            <a:spLocks noGrp="1"/>
          </p:cNvSpPr>
          <p:nvPr>
            <p:ph idx="1"/>
          </p:nvPr>
        </p:nvSpPr>
        <p:spPr>
          <a:xfrm>
            <a:off x="426720" y="1690692"/>
            <a:ext cx="11338559" cy="4425293"/>
          </a:xfrm>
        </p:spPr>
        <p:txBody>
          <a:bodyPr numCol="2" spcCol="457200">
            <a:normAutofit fontScale="92500" lnSpcReduction="10000"/>
          </a:bodyPr>
          <a:lstStyle/>
          <a:p>
            <a:pPr marL="457200" lvl="0" indent="-457200">
              <a:buFont typeface="+mj-lt"/>
              <a:buAutoNum type="arabicPeriod"/>
            </a:pPr>
            <a:r>
              <a:rPr lang="en-US" sz="1400" b="1" dirty="0"/>
              <a:t>Payers report being much farther along the path to value-based care than providers</a:t>
            </a:r>
            <a:r>
              <a:rPr lang="en-US" sz="1400" dirty="0"/>
              <a:t>, with nearly two-thirds (62%) indicating their organizations are using alternative payment models, and 9% using full capitation. Meanwhile, less than half (43%) of providers say they use alternative payment models, and a mere 2% report full capitation in use. Additionally, payers (25%) are much more likely than providers (8%) to cite IT Infrastructure as a key barrier to implementing value-based care.</a:t>
            </a:r>
          </a:p>
          <a:p>
            <a:pPr marL="457200" lvl="0" indent="-457200">
              <a:buFont typeface="+mj-lt"/>
              <a:buAutoNum type="arabicPeriod"/>
            </a:pPr>
            <a:r>
              <a:rPr lang="en-US" sz="1400" b="1" dirty="0"/>
              <a:t>Only 18% of providers and 24% of payers say they have a “full consumer-centric strategy” in place.</a:t>
            </a:r>
            <a:r>
              <a:rPr lang="en-US" sz="1400" dirty="0"/>
              <a:t> Moreover, 14% of providers say they have “no consumer-centric strategy,” whereas 100% of payers report having a strategy or one in development. Consumerization efforts overall are mostly in the early stages, with 34% of providers and 43% of payers calling their strategy “nascent,” and just 36% of providers and 33% of payers characterizing their efforts as “intermediate.” Payers and providers also disagree on who is best positioned to provide cost and quality data to consumers, both believing they are the best choice.</a:t>
            </a:r>
          </a:p>
          <a:p>
            <a:pPr marL="457200" lvl="0" indent="-457200">
              <a:buFont typeface="+mj-lt"/>
              <a:buAutoNum type="arabicPeriod"/>
            </a:pPr>
            <a:r>
              <a:rPr lang="en-US" sz="1400" b="1" dirty="0"/>
              <a:t>Payers and providers are divided on what will make healthcare interoperability happen</a:t>
            </a:r>
            <a:r>
              <a:rPr lang="en-US" sz="1400" dirty="0"/>
              <a:t>. More than twice as many providers (23%) than payers (11%) see consumer demand as driving interoperability, and nearly 40% of the C-suite believe interoperability will materialize when consumers insist on it. Payers, however, are nearly twice as likely (36%) than providers (20%) to cite regulatory changes as fueling interoperability, while 18% of providers think physician-driven initiatives are a key driver compared to just 2% of payers.</a:t>
            </a:r>
          </a:p>
          <a:p>
            <a:pPr marL="457200" lvl="0" indent="-457200">
              <a:buFont typeface="+mj-lt"/>
              <a:buAutoNum type="arabicPeriod"/>
            </a:pPr>
            <a:r>
              <a:rPr lang="en-US" sz="1400" b="1" dirty="0"/>
              <a:t>Payers and providers are aligned on the benefits of AI and machine learning investments.</a:t>
            </a:r>
            <a:r>
              <a:rPr lang="en-US" sz="1400" dirty="0"/>
              <a:t> Respondents say smart technologies are having a positive impact on operations by improving health system efficiency (payers 38%, providers 56%) and reducing costs (payers 28%, providers 42%). AI and machine learning are also improving consumer engagement, with 36% of payers and 39% of providers reporting a payoff.</a:t>
            </a:r>
          </a:p>
          <a:p>
            <a:pPr marL="457200" indent="-457200">
              <a:buFont typeface="+mj-lt"/>
              <a:buAutoNum type="arabicPeriod"/>
            </a:pPr>
            <a:r>
              <a:rPr lang="en-US" sz="1400" b="1" dirty="0"/>
              <a:t>Regardless of who wins the White House in 2020, payers and providers don’t expect disruptive change to the U.S. healthcare system.</a:t>
            </a:r>
            <a:r>
              <a:rPr lang="en-US" sz="1400" dirty="0"/>
              <a:t> The majority of C-suite respondents (39%) believe there will be no significant changes to the U.S. healthcare system following the 2020 elections, and a majority (28%) of respondents overall agree. Most providers (31%) predict a continued unwinding of the Affordable Care Act, while 26% of payers expect the ACA to be strengthened. Just 17% of payers and providers expect to see a public option take hold, and only 3% predict America will have a single-payer, “Medicare for All” system post-election. </a:t>
            </a:r>
          </a:p>
        </p:txBody>
      </p:sp>
    </p:spTree>
    <p:extLst>
      <p:ext uri="{BB962C8B-B14F-4D97-AF65-F5344CB8AC3E}">
        <p14:creationId xmlns:p14="http://schemas.microsoft.com/office/powerpoint/2010/main" val="2679136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a:extLst>
              <a:ext uri="{FF2B5EF4-FFF2-40B4-BE49-F238E27FC236}">
                <a16:creationId xmlns:a16="http://schemas.microsoft.com/office/drawing/2014/main" id="{34A6906A-076C-FE41-A6DE-F100E8A851A5}"/>
              </a:ext>
            </a:extLst>
          </p:cNvPr>
          <p:cNvGraphicFramePr/>
          <p:nvPr>
            <p:extLst>
              <p:ext uri="{D42A27DB-BD31-4B8C-83A1-F6EECF244321}">
                <p14:modId xmlns:p14="http://schemas.microsoft.com/office/powerpoint/2010/main" val="2443432434"/>
              </p:ext>
            </p:extLst>
          </p:nvPr>
        </p:nvGraphicFramePr>
        <p:xfrm>
          <a:off x="4345031" y="1506492"/>
          <a:ext cx="7696200" cy="43369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Value-Based Care: C-Suite Differences</a:t>
            </a:r>
          </a:p>
        </p:txBody>
      </p:sp>
      <p:sp>
        <p:nvSpPr>
          <p:cNvPr id="3" name="Content Placeholder 2"/>
          <p:cNvSpPr>
            <a:spLocks noGrp="1"/>
          </p:cNvSpPr>
          <p:nvPr>
            <p:ph idx="1"/>
          </p:nvPr>
        </p:nvSpPr>
        <p:spPr>
          <a:xfrm>
            <a:off x="535629" y="2139745"/>
            <a:ext cx="3757491" cy="3046508"/>
          </a:xfrm>
        </p:spPr>
        <p:txBody>
          <a:bodyPr>
            <a:noAutofit/>
          </a:bodyPr>
          <a:lstStyle/>
          <a:p>
            <a:r>
              <a:rPr lang="en-US" dirty="0"/>
              <a:t>C-Suite respondents show an even greater skew. Payer C-Suite respondents say that nearly 90% of their firms are have migrated to </a:t>
            </a:r>
            <a:r>
              <a:rPr lang="en-US" i="1" dirty="0"/>
              <a:t>Alternative Payments Models </a:t>
            </a:r>
            <a:r>
              <a:rPr lang="en-US" dirty="0"/>
              <a:t>or </a:t>
            </a:r>
            <a:r>
              <a:rPr lang="en-US" i="1" dirty="0"/>
              <a:t>Full Capitation.</a:t>
            </a:r>
            <a:r>
              <a:rPr lang="en-US" dirty="0"/>
              <a:t> </a:t>
            </a:r>
          </a:p>
        </p:txBody>
      </p:sp>
      <p:sp>
        <p:nvSpPr>
          <p:cNvPr id="4" name="TextBox 3">
            <a:extLst>
              <a:ext uri="{FF2B5EF4-FFF2-40B4-BE49-F238E27FC236}">
                <a16:creationId xmlns:a16="http://schemas.microsoft.com/office/drawing/2014/main" id="{ECCAE619-C59A-944B-BF05-1519BCCAE94B}"/>
              </a:ext>
            </a:extLst>
          </p:cNvPr>
          <p:cNvSpPr txBox="1"/>
          <p:nvPr/>
        </p:nvSpPr>
        <p:spPr>
          <a:xfrm>
            <a:off x="317587" y="6014000"/>
            <a:ext cx="8054888"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Below is one way to illustrate the continuum of value-based care. Please select the option that best represents your organization’s current offering?</a:t>
            </a:r>
          </a:p>
        </p:txBody>
      </p:sp>
      <p:sp>
        <p:nvSpPr>
          <p:cNvPr id="5" name="TextBox 4">
            <a:extLst>
              <a:ext uri="{FF2B5EF4-FFF2-40B4-BE49-F238E27FC236}">
                <a16:creationId xmlns:a16="http://schemas.microsoft.com/office/drawing/2014/main" id="{A1F35B1C-EF21-9C4A-89FE-0E1505CCC7FB}"/>
              </a:ext>
            </a:extLst>
          </p:cNvPr>
          <p:cNvSpPr txBox="1"/>
          <p:nvPr/>
        </p:nvSpPr>
        <p:spPr>
          <a:xfrm>
            <a:off x="9599777" y="1509968"/>
            <a:ext cx="2216851" cy="400110"/>
          </a:xfrm>
          <a:prstGeom prst="rect">
            <a:avLst/>
          </a:prstGeom>
          <a:noFill/>
        </p:spPr>
        <p:txBody>
          <a:bodyPr wrap="square" rtlCol="0">
            <a:spAutoFit/>
          </a:bodyPr>
          <a:lstStyle/>
          <a:p>
            <a:pPr algn="r"/>
            <a:r>
              <a:rPr lang="en-US" sz="1000" dirty="0">
                <a:latin typeface="Century Gothic" charset="0"/>
                <a:ea typeface="Century Gothic" charset="0"/>
                <a:cs typeface="Century Gothic" charset="0"/>
              </a:rPr>
              <a:t>Note: Figures may not sum to 100% due to rounding</a:t>
            </a:r>
          </a:p>
        </p:txBody>
      </p:sp>
      <p:cxnSp>
        <p:nvCxnSpPr>
          <p:cNvPr id="7" name="Straight Connector 6">
            <a:extLst>
              <a:ext uri="{FF2B5EF4-FFF2-40B4-BE49-F238E27FC236}">
                <a16:creationId xmlns:a16="http://schemas.microsoft.com/office/drawing/2014/main" id="{298BB203-C3F2-4747-92DA-A34E2B063331}"/>
              </a:ext>
            </a:extLst>
          </p:cNvPr>
          <p:cNvCxnSpPr/>
          <p:nvPr/>
        </p:nvCxnSpPr>
        <p:spPr>
          <a:xfrm>
            <a:off x="8183794" y="2281452"/>
            <a:ext cx="0" cy="2590680"/>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7F34B1B3-E212-8748-8D13-6F84279CFF0A}"/>
              </a:ext>
            </a:extLst>
          </p:cNvPr>
          <p:cNvSpPr/>
          <p:nvPr/>
        </p:nvSpPr>
        <p:spPr>
          <a:xfrm>
            <a:off x="5532958" y="4202162"/>
            <a:ext cx="437916" cy="415743"/>
          </a:xfrm>
          <a:prstGeom prst="ellipse">
            <a:avLst/>
          </a:prstGeom>
          <a:solidFill>
            <a:schemeClr val="accent3">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10" name="Oval 9">
            <a:extLst>
              <a:ext uri="{FF2B5EF4-FFF2-40B4-BE49-F238E27FC236}">
                <a16:creationId xmlns:a16="http://schemas.microsoft.com/office/drawing/2014/main" id="{C77C34A2-2120-C845-A5A0-17786F572D2C}"/>
              </a:ext>
            </a:extLst>
          </p:cNvPr>
          <p:cNvSpPr/>
          <p:nvPr/>
        </p:nvSpPr>
        <p:spPr>
          <a:xfrm>
            <a:off x="5601379" y="4267121"/>
            <a:ext cx="301068" cy="28582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1952BD98-1A8E-2E43-B43D-55A951290EFA}"/>
              </a:ext>
            </a:extLst>
          </p:cNvPr>
          <p:cNvSpPr txBox="1"/>
          <p:nvPr/>
        </p:nvSpPr>
        <p:spPr>
          <a:xfrm>
            <a:off x="5509814" y="4308072"/>
            <a:ext cx="487738"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13%</a:t>
            </a:r>
          </a:p>
        </p:txBody>
      </p:sp>
      <p:sp>
        <p:nvSpPr>
          <p:cNvPr id="15" name="Oval 14">
            <a:extLst>
              <a:ext uri="{FF2B5EF4-FFF2-40B4-BE49-F238E27FC236}">
                <a16:creationId xmlns:a16="http://schemas.microsoft.com/office/drawing/2014/main" id="{A5253088-19BC-B64E-B954-DD63BE64B187}"/>
              </a:ext>
            </a:extLst>
          </p:cNvPr>
          <p:cNvSpPr/>
          <p:nvPr/>
        </p:nvSpPr>
        <p:spPr>
          <a:xfrm>
            <a:off x="7373620" y="3161049"/>
            <a:ext cx="437916" cy="415743"/>
          </a:xfrm>
          <a:prstGeom prst="ellipse">
            <a:avLst/>
          </a:prstGeom>
          <a:solidFill>
            <a:schemeClr val="accent3">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16" name="Oval 15">
            <a:extLst>
              <a:ext uri="{FF2B5EF4-FFF2-40B4-BE49-F238E27FC236}">
                <a16:creationId xmlns:a16="http://schemas.microsoft.com/office/drawing/2014/main" id="{8B5ACE83-C2D3-8547-9682-784AD901C450}"/>
              </a:ext>
            </a:extLst>
          </p:cNvPr>
          <p:cNvSpPr/>
          <p:nvPr/>
        </p:nvSpPr>
        <p:spPr>
          <a:xfrm>
            <a:off x="7442041" y="3226008"/>
            <a:ext cx="301068" cy="28582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14" name="TextBox 13">
            <a:extLst>
              <a:ext uri="{FF2B5EF4-FFF2-40B4-BE49-F238E27FC236}">
                <a16:creationId xmlns:a16="http://schemas.microsoft.com/office/drawing/2014/main" id="{4797DEAB-59B7-7945-B2D9-ABD743FAF977}"/>
              </a:ext>
            </a:extLst>
          </p:cNvPr>
          <p:cNvSpPr txBox="1"/>
          <p:nvPr/>
        </p:nvSpPr>
        <p:spPr>
          <a:xfrm>
            <a:off x="7320285" y="3246578"/>
            <a:ext cx="569966"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38%</a:t>
            </a:r>
          </a:p>
        </p:txBody>
      </p:sp>
      <p:sp>
        <p:nvSpPr>
          <p:cNvPr id="20" name="Oval 19">
            <a:extLst>
              <a:ext uri="{FF2B5EF4-FFF2-40B4-BE49-F238E27FC236}">
                <a16:creationId xmlns:a16="http://schemas.microsoft.com/office/drawing/2014/main" id="{008351B3-D6DE-4F47-919E-AB8B5D91D12E}"/>
              </a:ext>
            </a:extLst>
          </p:cNvPr>
          <p:cNvSpPr/>
          <p:nvPr/>
        </p:nvSpPr>
        <p:spPr>
          <a:xfrm>
            <a:off x="9237421" y="2673638"/>
            <a:ext cx="437916" cy="415743"/>
          </a:xfrm>
          <a:prstGeom prst="ellipse">
            <a:avLst/>
          </a:prstGeom>
          <a:solidFill>
            <a:schemeClr val="accent3">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21" name="Oval 20">
            <a:extLst>
              <a:ext uri="{FF2B5EF4-FFF2-40B4-BE49-F238E27FC236}">
                <a16:creationId xmlns:a16="http://schemas.microsoft.com/office/drawing/2014/main" id="{B2E33A0A-1F58-0743-9C35-977317E1FC17}"/>
              </a:ext>
            </a:extLst>
          </p:cNvPr>
          <p:cNvSpPr/>
          <p:nvPr/>
        </p:nvSpPr>
        <p:spPr>
          <a:xfrm>
            <a:off x="9305842" y="2738597"/>
            <a:ext cx="301068" cy="28582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19" name="TextBox 18">
            <a:extLst>
              <a:ext uri="{FF2B5EF4-FFF2-40B4-BE49-F238E27FC236}">
                <a16:creationId xmlns:a16="http://schemas.microsoft.com/office/drawing/2014/main" id="{F0513E08-F393-E442-AFC2-EBE6437F0A50}"/>
              </a:ext>
            </a:extLst>
          </p:cNvPr>
          <p:cNvSpPr txBox="1"/>
          <p:nvPr/>
        </p:nvSpPr>
        <p:spPr>
          <a:xfrm>
            <a:off x="9195137" y="2759168"/>
            <a:ext cx="547864"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50%</a:t>
            </a:r>
          </a:p>
        </p:txBody>
      </p:sp>
      <p:sp>
        <p:nvSpPr>
          <p:cNvPr id="25" name="Oval 24">
            <a:extLst>
              <a:ext uri="{FF2B5EF4-FFF2-40B4-BE49-F238E27FC236}">
                <a16:creationId xmlns:a16="http://schemas.microsoft.com/office/drawing/2014/main" id="{A72539A7-8C2E-CA44-848B-A285F088C0F1}"/>
              </a:ext>
            </a:extLst>
          </p:cNvPr>
          <p:cNvSpPr/>
          <p:nvPr/>
        </p:nvSpPr>
        <p:spPr>
          <a:xfrm>
            <a:off x="11027493" y="4581158"/>
            <a:ext cx="437916" cy="415743"/>
          </a:xfrm>
          <a:prstGeom prst="ellipse">
            <a:avLst/>
          </a:prstGeom>
          <a:solidFill>
            <a:schemeClr val="accent3">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26" name="Oval 25">
            <a:extLst>
              <a:ext uri="{FF2B5EF4-FFF2-40B4-BE49-F238E27FC236}">
                <a16:creationId xmlns:a16="http://schemas.microsoft.com/office/drawing/2014/main" id="{764FD097-84EB-9445-8240-98839CC451A6}"/>
              </a:ext>
            </a:extLst>
          </p:cNvPr>
          <p:cNvSpPr/>
          <p:nvPr/>
        </p:nvSpPr>
        <p:spPr>
          <a:xfrm>
            <a:off x="11095914" y="4646117"/>
            <a:ext cx="301068" cy="28582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24" name="TextBox 23">
            <a:extLst>
              <a:ext uri="{FF2B5EF4-FFF2-40B4-BE49-F238E27FC236}">
                <a16:creationId xmlns:a16="http://schemas.microsoft.com/office/drawing/2014/main" id="{B74C0BDE-33FA-2D46-8262-0C58C1BBDA3A}"/>
              </a:ext>
            </a:extLst>
          </p:cNvPr>
          <p:cNvSpPr txBox="1"/>
          <p:nvPr/>
        </p:nvSpPr>
        <p:spPr>
          <a:xfrm>
            <a:off x="11038744" y="4666688"/>
            <a:ext cx="440794"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0%</a:t>
            </a:r>
          </a:p>
        </p:txBody>
      </p:sp>
      <p:sp>
        <p:nvSpPr>
          <p:cNvPr id="30" name="Oval 29">
            <a:extLst>
              <a:ext uri="{FF2B5EF4-FFF2-40B4-BE49-F238E27FC236}">
                <a16:creationId xmlns:a16="http://schemas.microsoft.com/office/drawing/2014/main" id="{3D815267-4F21-6E4F-BDE3-7B99A362620B}"/>
              </a:ext>
            </a:extLst>
          </p:cNvPr>
          <p:cNvSpPr/>
          <p:nvPr/>
        </p:nvSpPr>
        <p:spPr>
          <a:xfrm>
            <a:off x="4841386" y="4579221"/>
            <a:ext cx="452046" cy="429157"/>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31" name="Oval 30">
            <a:extLst>
              <a:ext uri="{FF2B5EF4-FFF2-40B4-BE49-F238E27FC236}">
                <a16:creationId xmlns:a16="http://schemas.microsoft.com/office/drawing/2014/main" id="{6E637010-2CBF-4046-88C7-7540B46AE96C}"/>
              </a:ext>
            </a:extLst>
          </p:cNvPr>
          <p:cNvSpPr/>
          <p:nvPr/>
        </p:nvSpPr>
        <p:spPr>
          <a:xfrm>
            <a:off x="4912015" y="4646276"/>
            <a:ext cx="310783" cy="29504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29" name="TextBox 28">
            <a:extLst>
              <a:ext uri="{FF2B5EF4-FFF2-40B4-BE49-F238E27FC236}">
                <a16:creationId xmlns:a16="http://schemas.microsoft.com/office/drawing/2014/main" id="{6C7DB5ED-6E7C-FA47-8C28-5C613C7A7C1A}"/>
              </a:ext>
            </a:extLst>
          </p:cNvPr>
          <p:cNvSpPr txBox="1"/>
          <p:nvPr/>
        </p:nvSpPr>
        <p:spPr>
          <a:xfrm>
            <a:off x="4841723" y="4688549"/>
            <a:ext cx="455018"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0%</a:t>
            </a:r>
          </a:p>
        </p:txBody>
      </p:sp>
      <p:sp>
        <p:nvSpPr>
          <p:cNvPr id="35" name="Oval 34">
            <a:extLst>
              <a:ext uri="{FF2B5EF4-FFF2-40B4-BE49-F238E27FC236}">
                <a16:creationId xmlns:a16="http://schemas.microsoft.com/office/drawing/2014/main" id="{58E40B8A-6DC8-C042-86D0-FB078E1A8DE2}"/>
              </a:ext>
            </a:extLst>
          </p:cNvPr>
          <p:cNvSpPr/>
          <p:nvPr/>
        </p:nvSpPr>
        <p:spPr>
          <a:xfrm>
            <a:off x="6698678" y="4147422"/>
            <a:ext cx="452045" cy="429157"/>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36" name="Oval 35">
            <a:extLst>
              <a:ext uri="{FF2B5EF4-FFF2-40B4-BE49-F238E27FC236}">
                <a16:creationId xmlns:a16="http://schemas.microsoft.com/office/drawing/2014/main" id="{25FF4DEF-CD9D-DC46-8356-BC09A2EE51A0}"/>
              </a:ext>
            </a:extLst>
          </p:cNvPr>
          <p:cNvSpPr/>
          <p:nvPr/>
        </p:nvSpPr>
        <p:spPr>
          <a:xfrm>
            <a:off x="6769306" y="4214477"/>
            <a:ext cx="310782" cy="29504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34" name="TextBox 33">
            <a:extLst>
              <a:ext uri="{FF2B5EF4-FFF2-40B4-BE49-F238E27FC236}">
                <a16:creationId xmlns:a16="http://schemas.microsoft.com/office/drawing/2014/main" id="{D9DEA8C4-334E-1949-8E52-5A26CF3A1EB5}"/>
              </a:ext>
            </a:extLst>
          </p:cNvPr>
          <p:cNvSpPr txBox="1"/>
          <p:nvPr/>
        </p:nvSpPr>
        <p:spPr>
          <a:xfrm>
            <a:off x="6685147" y="4235712"/>
            <a:ext cx="505306"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13%</a:t>
            </a:r>
          </a:p>
        </p:txBody>
      </p:sp>
      <p:sp>
        <p:nvSpPr>
          <p:cNvPr id="40" name="Oval 39">
            <a:extLst>
              <a:ext uri="{FF2B5EF4-FFF2-40B4-BE49-F238E27FC236}">
                <a16:creationId xmlns:a16="http://schemas.microsoft.com/office/drawing/2014/main" id="{2321211F-5B8D-AE4F-AAA1-075602FE0B4E}"/>
              </a:ext>
            </a:extLst>
          </p:cNvPr>
          <p:cNvSpPr/>
          <p:nvPr/>
        </p:nvSpPr>
        <p:spPr>
          <a:xfrm>
            <a:off x="8527172" y="1957879"/>
            <a:ext cx="452045" cy="429157"/>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41" name="Oval 40">
            <a:extLst>
              <a:ext uri="{FF2B5EF4-FFF2-40B4-BE49-F238E27FC236}">
                <a16:creationId xmlns:a16="http://schemas.microsoft.com/office/drawing/2014/main" id="{53652428-42BA-B545-BD5D-854315243C30}"/>
              </a:ext>
            </a:extLst>
          </p:cNvPr>
          <p:cNvSpPr/>
          <p:nvPr/>
        </p:nvSpPr>
        <p:spPr>
          <a:xfrm>
            <a:off x="8597800" y="2024934"/>
            <a:ext cx="310782" cy="29504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39" name="TextBox 38">
            <a:extLst>
              <a:ext uri="{FF2B5EF4-FFF2-40B4-BE49-F238E27FC236}">
                <a16:creationId xmlns:a16="http://schemas.microsoft.com/office/drawing/2014/main" id="{82489C16-1CDC-C042-BC3C-C2349F3C8E67}"/>
              </a:ext>
            </a:extLst>
          </p:cNvPr>
          <p:cNvSpPr txBox="1"/>
          <p:nvPr/>
        </p:nvSpPr>
        <p:spPr>
          <a:xfrm>
            <a:off x="8455453" y="2046169"/>
            <a:ext cx="621682"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67%</a:t>
            </a:r>
          </a:p>
        </p:txBody>
      </p:sp>
      <p:sp>
        <p:nvSpPr>
          <p:cNvPr id="45" name="Oval 44">
            <a:extLst>
              <a:ext uri="{FF2B5EF4-FFF2-40B4-BE49-F238E27FC236}">
                <a16:creationId xmlns:a16="http://schemas.microsoft.com/office/drawing/2014/main" id="{0DE92D78-E5C8-F94D-AED7-55F7392357C0}"/>
              </a:ext>
            </a:extLst>
          </p:cNvPr>
          <p:cNvSpPr/>
          <p:nvPr/>
        </p:nvSpPr>
        <p:spPr>
          <a:xfrm>
            <a:off x="10381154" y="3956337"/>
            <a:ext cx="452045" cy="429157"/>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charset="0"/>
              <a:ea typeface="Century Gothic" charset="0"/>
              <a:cs typeface="Century Gothic" charset="0"/>
            </a:endParaRPr>
          </a:p>
        </p:txBody>
      </p:sp>
      <p:sp>
        <p:nvSpPr>
          <p:cNvPr id="46" name="Oval 45">
            <a:extLst>
              <a:ext uri="{FF2B5EF4-FFF2-40B4-BE49-F238E27FC236}">
                <a16:creationId xmlns:a16="http://schemas.microsoft.com/office/drawing/2014/main" id="{B531F424-54D3-014B-A6A8-45AFB4D8B9AF}"/>
              </a:ext>
            </a:extLst>
          </p:cNvPr>
          <p:cNvSpPr/>
          <p:nvPr/>
        </p:nvSpPr>
        <p:spPr>
          <a:xfrm>
            <a:off x="10451782" y="4023392"/>
            <a:ext cx="310782" cy="29504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solidFill>
                <a:schemeClr val="tx1"/>
              </a:solidFill>
              <a:latin typeface="Century Gothic" charset="0"/>
              <a:ea typeface="Century Gothic" charset="0"/>
              <a:cs typeface="Century Gothic" charset="0"/>
            </a:endParaRPr>
          </a:p>
        </p:txBody>
      </p:sp>
      <p:sp>
        <p:nvSpPr>
          <p:cNvPr id="44" name="TextBox 43">
            <a:extLst>
              <a:ext uri="{FF2B5EF4-FFF2-40B4-BE49-F238E27FC236}">
                <a16:creationId xmlns:a16="http://schemas.microsoft.com/office/drawing/2014/main" id="{F63B0E88-4881-E14C-B510-3D25420566BE}"/>
              </a:ext>
            </a:extLst>
          </p:cNvPr>
          <p:cNvSpPr txBox="1"/>
          <p:nvPr/>
        </p:nvSpPr>
        <p:spPr>
          <a:xfrm>
            <a:off x="10366263" y="4031375"/>
            <a:ext cx="527019" cy="276999"/>
          </a:xfrm>
          <a:prstGeom prst="rect">
            <a:avLst/>
          </a:prstGeom>
          <a:noFill/>
        </p:spPr>
        <p:txBody>
          <a:bodyPr wrap="square" rtlCol="0">
            <a:spAutoFit/>
          </a:bodyPr>
          <a:lstStyle/>
          <a:p>
            <a:pPr algn="ctr"/>
            <a:r>
              <a:rPr lang="en-US" sz="1200" b="1" dirty="0">
                <a:latin typeface="Century Gothic" charset="0"/>
                <a:ea typeface="Century Gothic" charset="0"/>
                <a:cs typeface="Century Gothic" charset="0"/>
              </a:rPr>
              <a:t>20%</a:t>
            </a:r>
          </a:p>
        </p:txBody>
      </p:sp>
      <p:sp>
        <p:nvSpPr>
          <p:cNvPr id="47" name="Striped Right Arrow 46">
            <a:extLst>
              <a:ext uri="{FF2B5EF4-FFF2-40B4-BE49-F238E27FC236}">
                <a16:creationId xmlns:a16="http://schemas.microsoft.com/office/drawing/2014/main" id="{0ED1C5EA-54BE-6448-8F54-1E0115498015}"/>
              </a:ext>
            </a:extLst>
          </p:cNvPr>
          <p:cNvSpPr/>
          <p:nvPr/>
        </p:nvSpPr>
        <p:spPr>
          <a:xfrm>
            <a:off x="9997831" y="2843883"/>
            <a:ext cx="849953" cy="819116"/>
          </a:xfrm>
          <a:prstGeom prst="striped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48" name="Striped Right Arrow 47">
            <a:extLst>
              <a:ext uri="{FF2B5EF4-FFF2-40B4-BE49-F238E27FC236}">
                <a16:creationId xmlns:a16="http://schemas.microsoft.com/office/drawing/2014/main" id="{C103F119-5E88-E04B-9E80-5F22D71BA473}"/>
              </a:ext>
            </a:extLst>
          </p:cNvPr>
          <p:cNvSpPr/>
          <p:nvPr/>
        </p:nvSpPr>
        <p:spPr>
          <a:xfrm flipH="1">
            <a:off x="5412386" y="2843883"/>
            <a:ext cx="849953" cy="819116"/>
          </a:xfrm>
          <a:prstGeom prst="striped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2130014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Care Continuum</a:t>
            </a:r>
          </a:p>
        </p:txBody>
      </p:sp>
      <p:sp>
        <p:nvSpPr>
          <p:cNvPr id="3" name="Content Placeholder 2"/>
          <p:cNvSpPr>
            <a:spLocks noGrp="1"/>
          </p:cNvSpPr>
          <p:nvPr>
            <p:ph idx="1"/>
          </p:nvPr>
        </p:nvSpPr>
        <p:spPr>
          <a:xfrm>
            <a:off x="426720" y="1661528"/>
            <a:ext cx="11338559" cy="1003300"/>
          </a:xfrm>
        </p:spPr>
        <p:txBody>
          <a:bodyPr>
            <a:normAutofit/>
          </a:bodyPr>
          <a:lstStyle/>
          <a:p>
            <a:r>
              <a:rPr lang="en-US" dirty="0"/>
              <a:t>Providers are significantly more likely to have less than 10% of revenues derived from a value-based care model.</a:t>
            </a:r>
          </a:p>
        </p:txBody>
      </p:sp>
      <p:graphicFrame>
        <p:nvGraphicFramePr>
          <p:cNvPr id="4" name="Chart 3">
            <a:extLst>
              <a:ext uri="{FF2B5EF4-FFF2-40B4-BE49-F238E27FC236}">
                <a16:creationId xmlns:a16="http://schemas.microsoft.com/office/drawing/2014/main" id="{34A6906A-076C-FE41-A6DE-F100E8A851A5}"/>
              </a:ext>
            </a:extLst>
          </p:cNvPr>
          <p:cNvGraphicFramePr/>
          <p:nvPr>
            <p:extLst>
              <p:ext uri="{D42A27DB-BD31-4B8C-83A1-F6EECF244321}">
                <p14:modId xmlns:p14="http://schemas.microsoft.com/office/powerpoint/2010/main" val="1315399535"/>
              </p:ext>
            </p:extLst>
          </p:nvPr>
        </p:nvGraphicFramePr>
        <p:xfrm>
          <a:off x="2104509" y="2619075"/>
          <a:ext cx="7853877" cy="319878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20B08D7-8F8C-9B4F-89FE-E8916F41B943}"/>
              </a:ext>
            </a:extLst>
          </p:cNvPr>
          <p:cNvSpPr txBox="1"/>
          <p:nvPr/>
        </p:nvSpPr>
        <p:spPr>
          <a:xfrm>
            <a:off x="3369802" y="5304488"/>
            <a:ext cx="379152" cy="276999"/>
          </a:xfrm>
          <a:prstGeom prst="rect">
            <a:avLst/>
          </a:prstGeom>
          <a:noFill/>
        </p:spPr>
        <p:txBody>
          <a:bodyPr wrap="square" rtlCol="0">
            <a:spAutoFit/>
          </a:bodyPr>
          <a:lstStyle/>
          <a:p>
            <a:pPr algn="ctr"/>
            <a:r>
              <a:rPr lang="en-US" sz="1200" dirty="0">
                <a:solidFill>
                  <a:schemeClr val="bg1"/>
                </a:solidFill>
              </a:rPr>
              <a:t>B</a:t>
            </a:r>
          </a:p>
        </p:txBody>
      </p:sp>
      <p:sp>
        <p:nvSpPr>
          <p:cNvPr id="8" name="TextBox 7">
            <a:extLst>
              <a:ext uri="{FF2B5EF4-FFF2-40B4-BE49-F238E27FC236}">
                <a16:creationId xmlns:a16="http://schemas.microsoft.com/office/drawing/2014/main" id="{F09D10FB-2BCB-5749-A74F-06D01660C1D7}"/>
              </a:ext>
            </a:extLst>
          </p:cNvPr>
          <p:cNvSpPr txBox="1"/>
          <p:nvPr/>
        </p:nvSpPr>
        <p:spPr>
          <a:xfrm>
            <a:off x="4130482" y="2664828"/>
            <a:ext cx="4642044" cy="646331"/>
          </a:xfrm>
          <a:prstGeom prst="rect">
            <a:avLst/>
          </a:prstGeom>
          <a:noFill/>
        </p:spPr>
        <p:txBody>
          <a:bodyPr wrap="square" rtlCol="0">
            <a:spAutoFit/>
          </a:bodyPr>
          <a:lstStyle/>
          <a:p>
            <a:pPr algn="ctr"/>
            <a:r>
              <a:rPr lang="en-US" dirty="0">
                <a:latin typeface="Century Gothic" charset="0"/>
                <a:ea typeface="Century Gothic" charset="0"/>
                <a:cs typeface="Century Gothic" charset="0"/>
              </a:rPr>
              <a:t>Percentage of Revenue Derived From Value-Based Care</a:t>
            </a:r>
          </a:p>
        </p:txBody>
      </p:sp>
      <p:sp>
        <p:nvSpPr>
          <p:cNvPr id="9" name="Rectangle 8">
            <a:extLst>
              <a:ext uri="{FF2B5EF4-FFF2-40B4-BE49-F238E27FC236}">
                <a16:creationId xmlns:a16="http://schemas.microsoft.com/office/drawing/2014/main" id="{24013969-944B-264A-B5B8-B44DE6289BFE}"/>
              </a:ext>
            </a:extLst>
          </p:cNvPr>
          <p:cNvSpPr/>
          <p:nvPr/>
        </p:nvSpPr>
        <p:spPr>
          <a:xfrm>
            <a:off x="2290762" y="2806383"/>
            <a:ext cx="1390198" cy="261865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C221F5B-C294-9F4D-BD1F-E7E4D1157495}"/>
              </a:ext>
            </a:extLst>
          </p:cNvPr>
          <p:cNvGrpSpPr/>
          <p:nvPr/>
        </p:nvGrpSpPr>
        <p:grpSpPr>
          <a:xfrm>
            <a:off x="401564" y="6013155"/>
            <a:ext cx="3637913" cy="215444"/>
            <a:chOff x="5711057" y="6567176"/>
            <a:chExt cx="3637913" cy="215444"/>
          </a:xfrm>
        </p:grpSpPr>
        <p:sp>
          <p:nvSpPr>
            <p:cNvPr id="14" name="Rectangle 13">
              <a:extLst>
                <a:ext uri="{FF2B5EF4-FFF2-40B4-BE49-F238E27FC236}">
                  <a16:creationId xmlns:a16="http://schemas.microsoft.com/office/drawing/2014/main" id="{358B5EF4-E0B0-144C-8C5A-A91EC2857F7A}"/>
                </a:ext>
              </a:extLst>
            </p:cNvPr>
            <p:cNvSpPr/>
            <p:nvPr/>
          </p:nvSpPr>
          <p:spPr>
            <a:xfrm>
              <a:off x="6113789" y="6567176"/>
              <a:ext cx="3235181" cy="215444"/>
            </a:xfrm>
            <a:prstGeom prst="rect">
              <a:avLst/>
            </a:prstGeom>
          </p:spPr>
          <p:txBody>
            <a:bodyPr wrap="none">
              <a:spAutoFit/>
            </a:bodyPr>
            <a:lstStyle/>
            <a:p>
              <a:pPr algn="ctr"/>
              <a:r>
                <a:rPr lang="is-IS" sz="800" dirty="0">
                  <a:latin typeface="Century Gothic" charset="0"/>
                  <a:ea typeface="Century Gothic" charset="0"/>
                  <a:cs typeface="Century Gothic" charset="0"/>
                  <a:sym typeface="Zapf Dingbats"/>
                </a:rPr>
                <a:t>= statistically significant difference at 95% conficence interval</a:t>
              </a:r>
              <a:endParaRPr lang="en-US" sz="800" dirty="0">
                <a:latin typeface="Century Gothic" charset="0"/>
                <a:ea typeface="Century Gothic" charset="0"/>
                <a:cs typeface="Century Gothic" charset="0"/>
              </a:endParaRPr>
            </a:p>
          </p:txBody>
        </p:sp>
        <p:sp>
          <p:nvSpPr>
            <p:cNvPr id="15" name="Rectangle 14">
              <a:extLst>
                <a:ext uri="{FF2B5EF4-FFF2-40B4-BE49-F238E27FC236}">
                  <a16:creationId xmlns:a16="http://schemas.microsoft.com/office/drawing/2014/main" id="{705CFF26-95CA-6744-AF21-06CA38A1A12C}"/>
                </a:ext>
              </a:extLst>
            </p:cNvPr>
            <p:cNvSpPr/>
            <p:nvPr/>
          </p:nvSpPr>
          <p:spPr>
            <a:xfrm>
              <a:off x="5711057" y="6637842"/>
              <a:ext cx="459231" cy="107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latin typeface="Century Gothic" charset="0"/>
                <a:ea typeface="Century Gothic" charset="0"/>
                <a:cs typeface="Century Gothic" charset="0"/>
              </a:endParaRPr>
            </a:p>
          </p:txBody>
        </p:sp>
      </p:grpSp>
      <p:sp>
        <p:nvSpPr>
          <p:cNvPr id="16" name="TextBox 15">
            <a:extLst>
              <a:ext uri="{FF2B5EF4-FFF2-40B4-BE49-F238E27FC236}">
                <a16:creationId xmlns:a16="http://schemas.microsoft.com/office/drawing/2014/main" id="{D60BE295-F6BE-2641-88A6-E41300E8AF83}"/>
              </a:ext>
            </a:extLst>
          </p:cNvPr>
          <p:cNvSpPr txBox="1"/>
          <p:nvPr/>
        </p:nvSpPr>
        <p:spPr>
          <a:xfrm>
            <a:off x="318058" y="5817864"/>
            <a:ext cx="5011589"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What percentage of your total revenue is derived from a value-based model?</a:t>
            </a:r>
          </a:p>
        </p:txBody>
      </p:sp>
    </p:spTree>
    <p:extLst>
      <p:ext uri="{BB962C8B-B14F-4D97-AF65-F5344CB8AC3E}">
        <p14:creationId xmlns:p14="http://schemas.microsoft.com/office/powerpoint/2010/main" val="1585484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Care: What Are the Barriers?</a:t>
            </a:r>
          </a:p>
        </p:txBody>
      </p:sp>
      <p:sp>
        <p:nvSpPr>
          <p:cNvPr id="3" name="Content Placeholder 2"/>
          <p:cNvSpPr>
            <a:spLocks noGrp="1"/>
          </p:cNvSpPr>
          <p:nvPr>
            <p:ph idx="1"/>
          </p:nvPr>
        </p:nvSpPr>
        <p:spPr>
          <a:xfrm>
            <a:off x="426720" y="1585913"/>
            <a:ext cx="11338559" cy="1114425"/>
          </a:xfrm>
        </p:spPr>
        <p:txBody>
          <a:bodyPr>
            <a:normAutofit/>
          </a:bodyPr>
          <a:lstStyle/>
          <a:p>
            <a:pPr>
              <a:lnSpc>
                <a:spcPct val="100000"/>
              </a:lnSpc>
            </a:pPr>
            <a:r>
              <a:rPr lang="en-US" sz="1700" dirty="0"/>
              <a:t>Providers are significantly more likely to cite </a:t>
            </a:r>
            <a:r>
              <a:rPr lang="en-US" sz="1700" i="1" dirty="0"/>
              <a:t>Unclear or Conflicting Performance Measures </a:t>
            </a:r>
            <a:r>
              <a:rPr lang="en-US" sz="1700" dirty="0"/>
              <a:t>and </a:t>
            </a:r>
            <a:r>
              <a:rPr lang="en-US" sz="1700" i="1" dirty="0"/>
              <a:t>Regulatory Changes/Political Uncertainty</a:t>
            </a:r>
            <a:r>
              <a:rPr lang="en-US" sz="1700" dirty="0"/>
              <a:t> as an impediment to value-based care. Payers are significantly more likely to cite </a:t>
            </a:r>
            <a:r>
              <a:rPr lang="en-US" sz="1700" i="1" dirty="0"/>
              <a:t>Lack of or Limited IT Infrastructure.</a:t>
            </a:r>
            <a:endParaRPr lang="en-US" sz="1700" dirty="0"/>
          </a:p>
        </p:txBody>
      </p:sp>
      <p:sp>
        <p:nvSpPr>
          <p:cNvPr id="4" name="TextBox 3">
            <a:extLst>
              <a:ext uri="{FF2B5EF4-FFF2-40B4-BE49-F238E27FC236}">
                <a16:creationId xmlns:a16="http://schemas.microsoft.com/office/drawing/2014/main" id="{E8BA4CA6-FBCC-5842-860B-1699D86ABDD8}"/>
              </a:ext>
            </a:extLst>
          </p:cNvPr>
          <p:cNvSpPr txBox="1"/>
          <p:nvPr/>
        </p:nvSpPr>
        <p:spPr>
          <a:xfrm>
            <a:off x="340995" y="5878525"/>
            <a:ext cx="5011589"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Why has it taken so long for value-based payments to take hold?</a:t>
            </a:r>
          </a:p>
        </p:txBody>
      </p:sp>
      <p:grpSp>
        <p:nvGrpSpPr>
          <p:cNvPr id="5" name="Group 4">
            <a:extLst>
              <a:ext uri="{FF2B5EF4-FFF2-40B4-BE49-F238E27FC236}">
                <a16:creationId xmlns:a16="http://schemas.microsoft.com/office/drawing/2014/main" id="{76FF070F-9386-CA40-841D-96668BF9A8EB}"/>
              </a:ext>
            </a:extLst>
          </p:cNvPr>
          <p:cNvGrpSpPr/>
          <p:nvPr/>
        </p:nvGrpSpPr>
        <p:grpSpPr>
          <a:xfrm>
            <a:off x="426720" y="6035474"/>
            <a:ext cx="3699222" cy="215444"/>
            <a:chOff x="5711057" y="6567176"/>
            <a:chExt cx="3699222" cy="215444"/>
          </a:xfrm>
        </p:grpSpPr>
        <p:sp>
          <p:nvSpPr>
            <p:cNvPr id="6" name="Rectangle 5">
              <a:extLst>
                <a:ext uri="{FF2B5EF4-FFF2-40B4-BE49-F238E27FC236}">
                  <a16:creationId xmlns:a16="http://schemas.microsoft.com/office/drawing/2014/main" id="{303E0286-5425-034B-BFCC-8A404BEB40C1}"/>
                </a:ext>
              </a:extLst>
            </p:cNvPr>
            <p:cNvSpPr/>
            <p:nvPr/>
          </p:nvSpPr>
          <p:spPr>
            <a:xfrm>
              <a:off x="6170288" y="6567176"/>
              <a:ext cx="3239991" cy="215444"/>
            </a:xfrm>
            <a:prstGeom prst="rect">
              <a:avLst/>
            </a:prstGeom>
          </p:spPr>
          <p:txBody>
            <a:bodyPr wrap="none">
              <a:spAutoFit/>
            </a:bodyPr>
            <a:lstStyle/>
            <a:p>
              <a:r>
                <a:rPr lang="is-IS" sz="800" dirty="0">
                  <a:solidFill>
                    <a:srgbClr val="1D2532"/>
                  </a:solidFill>
                  <a:latin typeface="Century Gothic" charset="0"/>
                  <a:ea typeface="Century Gothic" charset="0"/>
                  <a:cs typeface="Century Gothic" charset="0"/>
                  <a:sym typeface="Zapf Dingbats"/>
                </a:rPr>
                <a:t>= statistically significant difference at 95% confidence interval</a:t>
              </a:r>
              <a:endParaRPr lang="en-US" sz="800" dirty="0">
                <a:solidFill>
                  <a:srgbClr val="1D2532"/>
                </a:solidFill>
                <a:latin typeface="Century Gothic" charset="0"/>
                <a:ea typeface="Century Gothic" charset="0"/>
                <a:cs typeface="Century Gothic" charset="0"/>
              </a:endParaRPr>
            </a:p>
          </p:txBody>
        </p:sp>
        <p:sp>
          <p:nvSpPr>
            <p:cNvPr id="7" name="Rectangle 6">
              <a:extLst>
                <a:ext uri="{FF2B5EF4-FFF2-40B4-BE49-F238E27FC236}">
                  <a16:creationId xmlns:a16="http://schemas.microsoft.com/office/drawing/2014/main" id="{F144ADC3-6696-EF41-8AC7-071D2B46F929}"/>
                </a:ext>
              </a:extLst>
            </p:cNvPr>
            <p:cNvSpPr/>
            <p:nvPr/>
          </p:nvSpPr>
          <p:spPr>
            <a:xfrm>
              <a:off x="5711057" y="6637842"/>
              <a:ext cx="459231" cy="107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Century Gothic" charset="0"/>
                <a:ea typeface="Century Gothic" charset="0"/>
                <a:cs typeface="Century Gothic" charset="0"/>
              </a:endParaRPr>
            </a:p>
          </p:txBody>
        </p:sp>
      </p:grpSp>
      <p:graphicFrame>
        <p:nvGraphicFramePr>
          <p:cNvPr id="8" name="Chart 7">
            <a:extLst>
              <a:ext uri="{FF2B5EF4-FFF2-40B4-BE49-F238E27FC236}">
                <a16:creationId xmlns:a16="http://schemas.microsoft.com/office/drawing/2014/main" id="{5B24E085-3B49-E142-ADCC-D738D6401069}"/>
              </a:ext>
            </a:extLst>
          </p:cNvPr>
          <p:cNvGraphicFramePr/>
          <p:nvPr>
            <p:extLst>
              <p:ext uri="{D42A27DB-BD31-4B8C-83A1-F6EECF244321}">
                <p14:modId xmlns:p14="http://schemas.microsoft.com/office/powerpoint/2010/main" val="1885098490"/>
              </p:ext>
            </p:extLst>
          </p:nvPr>
        </p:nvGraphicFramePr>
        <p:xfrm>
          <a:off x="885951" y="2687651"/>
          <a:ext cx="6015537" cy="30273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BE09D7D-1E53-3D45-A699-566B0D3A2321}"/>
              </a:ext>
            </a:extLst>
          </p:cNvPr>
          <p:cNvGraphicFramePr/>
          <p:nvPr>
            <p:extLst>
              <p:ext uri="{D42A27DB-BD31-4B8C-83A1-F6EECF244321}">
                <p14:modId xmlns:p14="http://schemas.microsoft.com/office/powerpoint/2010/main" val="466897006"/>
              </p:ext>
            </p:extLst>
          </p:nvPr>
        </p:nvGraphicFramePr>
        <p:xfrm>
          <a:off x="6164347" y="2685023"/>
          <a:ext cx="3050647" cy="302735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1185B81-CB93-1F41-AC72-9D25A5A4ABFC}"/>
              </a:ext>
            </a:extLst>
          </p:cNvPr>
          <p:cNvSpPr txBox="1"/>
          <p:nvPr/>
        </p:nvSpPr>
        <p:spPr>
          <a:xfrm>
            <a:off x="3747290" y="2596243"/>
            <a:ext cx="1867542" cy="461665"/>
          </a:xfrm>
          <a:prstGeom prst="rect">
            <a:avLst/>
          </a:prstGeom>
          <a:noFill/>
        </p:spPr>
        <p:txBody>
          <a:bodyPr wrap="square" rtlCol="0">
            <a:spAutoFit/>
          </a:bodyPr>
          <a:lstStyle/>
          <a:p>
            <a:r>
              <a:rPr lang="en-US" sz="1200" dirty="0">
                <a:latin typeface="Century Gothic" charset="0"/>
                <a:ea typeface="Century Gothic" charset="0"/>
                <a:cs typeface="Century Gothic" charset="0"/>
              </a:rPr>
              <a:t>All Respondents</a:t>
            </a:r>
          </a:p>
          <a:p>
            <a:endParaRPr lang="en-US" sz="1200" dirty="0">
              <a:latin typeface="Century Gothic" charset="0"/>
              <a:ea typeface="Century Gothic" charset="0"/>
              <a:cs typeface="Century Gothic" charset="0"/>
            </a:endParaRPr>
          </a:p>
        </p:txBody>
      </p:sp>
      <p:sp>
        <p:nvSpPr>
          <p:cNvPr id="14" name="TextBox 13">
            <a:extLst>
              <a:ext uri="{FF2B5EF4-FFF2-40B4-BE49-F238E27FC236}">
                <a16:creationId xmlns:a16="http://schemas.microsoft.com/office/drawing/2014/main" id="{D0A7ACC3-BD53-B647-BAE0-6FFE908D9E84}"/>
              </a:ext>
            </a:extLst>
          </p:cNvPr>
          <p:cNvSpPr txBox="1"/>
          <p:nvPr/>
        </p:nvSpPr>
        <p:spPr>
          <a:xfrm>
            <a:off x="6190035" y="2602905"/>
            <a:ext cx="1867542" cy="461665"/>
          </a:xfrm>
          <a:prstGeom prst="rect">
            <a:avLst/>
          </a:prstGeom>
          <a:noFill/>
        </p:spPr>
        <p:txBody>
          <a:bodyPr wrap="square" rtlCol="0">
            <a:spAutoFit/>
          </a:bodyPr>
          <a:lstStyle/>
          <a:p>
            <a:r>
              <a:rPr lang="en-US" sz="1200" dirty="0">
                <a:latin typeface="Century Gothic" charset="0"/>
                <a:ea typeface="Century Gothic" charset="0"/>
                <a:cs typeface="Century Gothic" charset="0"/>
              </a:rPr>
              <a:t>Payers</a:t>
            </a:r>
            <a:br>
              <a:rPr lang="en-US" sz="1200" dirty="0">
                <a:latin typeface="Century Gothic" charset="0"/>
                <a:ea typeface="Century Gothic" charset="0"/>
                <a:cs typeface="Century Gothic" charset="0"/>
              </a:rPr>
            </a:br>
            <a:endParaRPr lang="en-US" sz="1200"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74293049-EBA7-5744-A408-D8C3B9738E62}"/>
              </a:ext>
            </a:extLst>
          </p:cNvPr>
          <p:cNvSpPr txBox="1"/>
          <p:nvPr/>
        </p:nvSpPr>
        <p:spPr>
          <a:xfrm>
            <a:off x="8725642" y="2596243"/>
            <a:ext cx="1867542" cy="461665"/>
          </a:xfrm>
          <a:prstGeom prst="rect">
            <a:avLst/>
          </a:prstGeom>
          <a:noFill/>
        </p:spPr>
        <p:txBody>
          <a:bodyPr wrap="square" rtlCol="0">
            <a:spAutoFit/>
          </a:bodyPr>
          <a:lstStyle/>
          <a:p>
            <a:r>
              <a:rPr lang="en-US" sz="1200" dirty="0">
                <a:latin typeface="Century Gothic" charset="0"/>
                <a:ea typeface="Century Gothic" charset="0"/>
                <a:cs typeface="Century Gothic" charset="0"/>
              </a:rPr>
              <a:t>Providers</a:t>
            </a:r>
          </a:p>
          <a:p>
            <a:endParaRPr lang="en-US" sz="1200" dirty="0">
              <a:latin typeface="Century Gothic" charset="0"/>
              <a:ea typeface="Century Gothic" charset="0"/>
              <a:cs typeface="Century Gothic" charset="0"/>
            </a:endParaRPr>
          </a:p>
        </p:txBody>
      </p:sp>
      <p:graphicFrame>
        <p:nvGraphicFramePr>
          <p:cNvPr id="19" name="Chart 18">
            <a:extLst>
              <a:ext uri="{FF2B5EF4-FFF2-40B4-BE49-F238E27FC236}">
                <a16:creationId xmlns:a16="http://schemas.microsoft.com/office/drawing/2014/main" id="{F21E88F2-47B5-B24F-919E-40CE071B7FA7}"/>
              </a:ext>
            </a:extLst>
          </p:cNvPr>
          <p:cNvGraphicFramePr/>
          <p:nvPr>
            <p:extLst>
              <p:ext uri="{D42A27DB-BD31-4B8C-83A1-F6EECF244321}">
                <p14:modId xmlns:p14="http://schemas.microsoft.com/office/powerpoint/2010/main" val="232733704"/>
              </p:ext>
            </p:extLst>
          </p:nvPr>
        </p:nvGraphicFramePr>
        <p:xfrm>
          <a:off x="8641634" y="2687651"/>
          <a:ext cx="3050647" cy="3027355"/>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DB29EC9E-4889-3645-B09B-1AA65C5BC768}"/>
              </a:ext>
            </a:extLst>
          </p:cNvPr>
          <p:cNvSpPr/>
          <p:nvPr/>
        </p:nvSpPr>
        <p:spPr>
          <a:xfrm>
            <a:off x="6261899" y="3563448"/>
            <a:ext cx="4589297" cy="2405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B29EC9E-4889-3645-B09B-1AA65C5BC768}"/>
              </a:ext>
            </a:extLst>
          </p:cNvPr>
          <p:cNvSpPr/>
          <p:nvPr/>
        </p:nvSpPr>
        <p:spPr>
          <a:xfrm>
            <a:off x="6261899" y="3896721"/>
            <a:ext cx="4589297" cy="2405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B29EC9E-4889-3645-B09B-1AA65C5BC768}"/>
              </a:ext>
            </a:extLst>
          </p:cNvPr>
          <p:cNvSpPr/>
          <p:nvPr/>
        </p:nvSpPr>
        <p:spPr>
          <a:xfrm>
            <a:off x="6261899" y="2884605"/>
            <a:ext cx="4589297" cy="2405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06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Care </a:t>
            </a:r>
          </a:p>
        </p:txBody>
      </p:sp>
      <p:sp>
        <p:nvSpPr>
          <p:cNvPr id="3" name="Content Placeholder 2"/>
          <p:cNvSpPr>
            <a:spLocks noGrp="1"/>
          </p:cNvSpPr>
          <p:nvPr>
            <p:ph idx="1"/>
          </p:nvPr>
        </p:nvSpPr>
        <p:spPr>
          <a:xfrm>
            <a:off x="426720" y="1609655"/>
            <a:ext cx="11338559" cy="931863"/>
          </a:xfrm>
        </p:spPr>
        <p:txBody>
          <a:bodyPr>
            <a:normAutofit/>
          </a:bodyPr>
          <a:lstStyle/>
          <a:p>
            <a:pPr>
              <a:lnSpc>
                <a:spcPct val="100000"/>
              </a:lnSpc>
            </a:pPr>
            <a:r>
              <a:rPr lang="en-US" sz="1600" dirty="0"/>
              <a:t>Providers are significantly more likely to want Payers to </a:t>
            </a:r>
            <a:r>
              <a:rPr lang="en-US" sz="1600" i="1" dirty="0"/>
              <a:t>Standardize Quality and Outcomes Data</a:t>
            </a:r>
            <a:r>
              <a:rPr lang="en-US" sz="1600" dirty="0"/>
              <a:t> in order to orchestrate value-based care. Payers are significantly more likely to believe they should </a:t>
            </a:r>
            <a:r>
              <a:rPr lang="en-US" sz="1600" i="1" dirty="0"/>
              <a:t>Co-Develop Risk Management Programs and Develop APIs</a:t>
            </a:r>
            <a:r>
              <a:rPr lang="en-US" sz="1600" dirty="0"/>
              <a:t> to drive value-based care.</a:t>
            </a:r>
          </a:p>
        </p:txBody>
      </p:sp>
      <p:graphicFrame>
        <p:nvGraphicFramePr>
          <p:cNvPr id="4" name="Chart 3">
            <a:extLst>
              <a:ext uri="{FF2B5EF4-FFF2-40B4-BE49-F238E27FC236}">
                <a16:creationId xmlns:a16="http://schemas.microsoft.com/office/drawing/2014/main" id="{5B24E085-3B49-E142-ADCC-D738D6401069}"/>
              </a:ext>
            </a:extLst>
          </p:cNvPr>
          <p:cNvGraphicFramePr/>
          <p:nvPr>
            <p:extLst>
              <p:ext uri="{D42A27DB-BD31-4B8C-83A1-F6EECF244321}">
                <p14:modId xmlns:p14="http://schemas.microsoft.com/office/powerpoint/2010/main" val="1320377032"/>
              </p:ext>
            </p:extLst>
          </p:nvPr>
        </p:nvGraphicFramePr>
        <p:xfrm>
          <a:off x="4099511" y="2840875"/>
          <a:ext cx="2680232" cy="28430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185B81-CB93-1F41-AC72-9D25A5A4ABFC}"/>
              </a:ext>
            </a:extLst>
          </p:cNvPr>
          <p:cNvSpPr txBox="1"/>
          <p:nvPr/>
        </p:nvSpPr>
        <p:spPr>
          <a:xfrm>
            <a:off x="4242731" y="2673608"/>
            <a:ext cx="1867542" cy="523220"/>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All Respondents</a:t>
            </a:r>
          </a:p>
          <a:p>
            <a:pPr algn="ctr"/>
            <a:endParaRPr lang="en-US" sz="1400" dirty="0">
              <a:latin typeface="Century Gothic" charset="0"/>
              <a:ea typeface="Century Gothic" charset="0"/>
              <a:cs typeface="Century Gothic" charset="0"/>
            </a:endParaRPr>
          </a:p>
        </p:txBody>
      </p:sp>
      <p:sp>
        <p:nvSpPr>
          <p:cNvPr id="6" name="TextBox 5">
            <a:extLst>
              <a:ext uri="{FF2B5EF4-FFF2-40B4-BE49-F238E27FC236}">
                <a16:creationId xmlns:a16="http://schemas.microsoft.com/office/drawing/2014/main" id="{D0A7ACC3-BD53-B647-BAE0-6FFE908D9E84}"/>
              </a:ext>
            </a:extLst>
          </p:cNvPr>
          <p:cNvSpPr txBox="1"/>
          <p:nvPr/>
        </p:nvSpPr>
        <p:spPr>
          <a:xfrm>
            <a:off x="6553698" y="2680270"/>
            <a:ext cx="1867542" cy="523220"/>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Payers</a:t>
            </a:r>
            <a:br>
              <a:rPr lang="en-US" sz="1400" dirty="0">
                <a:latin typeface="Century Gothic" charset="0"/>
                <a:ea typeface="Century Gothic" charset="0"/>
                <a:cs typeface="Century Gothic" charset="0"/>
              </a:rPr>
            </a:br>
            <a:endParaRPr lang="en-US" sz="1400" dirty="0">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74293049-EBA7-5744-A408-D8C3B9738E62}"/>
              </a:ext>
            </a:extLst>
          </p:cNvPr>
          <p:cNvSpPr txBox="1"/>
          <p:nvPr/>
        </p:nvSpPr>
        <p:spPr>
          <a:xfrm>
            <a:off x="9125701" y="2673608"/>
            <a:ext cx="1867542" cy="523220"/>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Providers</a:t>
            </a:r>
          </a:p>
          <a:p>
            <a:pPr algn="ctr"/>
            <a:endParaRPr lang="en-US" sz="1400" dirty="0">
              <a:latin typeface="Century Gothic" charset="0"/>
              <a:ea typeface="Century Gothic" charset="0"/>
              <a:cs typeface="Century Gothic" charset="0"/>
            </a:endParaRPr>
          </a:p>
        </p:txBody>
      </p:sp>
      <p:graphicFrame>
        <p:nvGraphicFramePr>
          <p:cNvPr id="8" name="Chart 7">
            <a:extLst>
              <a:ext uri="{FF2B5EF4-FFF2-40B4-BE49-F238E27FC236}">
                <a16:creationId xmlns:a16="http://schemas.microsoft.com/office/drawing/2014/main" id="{E78A3437-6753-9F4A-B4DD-F5A469F1045E}"/>
              </a:ext>
            </a:extLst>
          </p:cNvPr>
          <p:cNvGraphicFramePr/>
          <p:nvPr>
            <p:extLst>
              <p:ext uri="{D42A27DB-BD31-4B8C-83A1-F6EECF244321}">
                <p14:modId xmlns:p14="http://schemas.microsoft.com/office/powerpoint/2010/main" val="482009624"/>
              </p:ext>
            </p:extLst>
          </p:nvPr>
        </p:nvGraphicFramePr>
        <p:xfrm>
          <a:off x="6679729" y="2840875"/>
          <a:ext cx="2719207" cy="2843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E8EB0DF-D536-E54F-B598-56785391694F}"/>
              </a:ext>
            </a:extLst>
          </p:cNvPr>
          <p:cNvGraphicFramePr/>
          <p:nvPr>
            <p:extLst>
              <p:ext uri="{D42A27DB-BD31-4B8C-83A1-F6EECF244321}">
                <p14:modId xmlns:p14="http://schemas.microsoft.com/office/powerpoint/2010/main" val="531529117"/>
              </p:ext>
            </p:extLst>
          </p:nvPr>
        </p:nvGraphicFramePr>
        <p:xfrm>
          <a:off x="8953851" y="2840875"/>
          <a:ext cx="2719207" cy="2843063"/>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3D566046-3C80-C749-BE09-78F6ED240688}"/>
              </a:ext>
            </a:extLst>
          </p:cNvPr>
          <p:cNvSpPr/>
          <p:nvPr/>
        </p:nvSpPr>
        <p:spPr>
          <a:xfrm>
            <a:off x="6731999" y="3003602"/>
            <a:ext cx="4589297" cy="30250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02DC8D6-944D-F747-9461-593497D484E1}"/>
              </a:ext>
            </a:extLst>
          </p:cNvPr>
          <p:cNvSpPr/>
          <p:nvPr/>
        </p:nvSpPr>
        <p:spPr>
          <a:xfrm>
            <a:off x="6731999" y="3379865"/>
            <a:ext cx="4606088" cy="30250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2DC8D6-944D-F747-9461-593497D484E1}"/>
              </a:ext>
            </a:extLst>
          </p:cNvPr>
          <p:cNvSpPr/>
          <p:nvPr/>
        </p:nvSpPr>
        <p:spPr>
          <a:xfrm>
            <a:off x="6731999" y="4111153"/>
            <a:ext cx="4606088" cy="30250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97B3331-FE95-9140-A5BE-AF7D4A004C74}"/>
              </a:ext>
            </a:extLst>
          </p:cNvPr>
          <p:cNvSpPr txBox="1"/>
          <p:nvPr/>
        </p:nvSpPr>
        <p:spPr>
          <a:xfrm>
            <a:off x="348321" y="5892548"/>
            <a:ext cx="5011589"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How can health plans most effectively support providers to orchestrate high-value care?</a:t>
            </a:r>
          </a:p>
        </p:txBody>
      </p:sp>
      <p:grpSp>
        <p:nvGrpSpPr>
          <p:cNvPr id="18" name="Group 17">
            <a:extLst>
              <a:ext uri="{FF2B5EF4-FFF2-40B4-BE49-F238E27FC236}">
                <a16:creationId xmlns:a16="http://schemas.microsoft.com/office/drawing/2014/main" id="{9B76303E-5CDE-684C-B4B5-822807593588}"/>
              </a:ext>
            </a:extLst>
          </p:cNvPr>
          <p:cNvGrpSpPr/>
          <p:nvPr/>
        </p:nvGrpSpPr>
        <p:grpSpPr>
          <a:xfrm>
            <a:off x="426720" y="6067563"/>
            <a:ext cx="3653459" cy="215444"/>
            <a:chOff x="5711057" y="6567176"/>
            <a:chExt cx="3653459" cy="215444"/>
          </a:xfrm>
        </p:grpSpPr>
        <p:sp>
          <p:nvSpPr>
            <p:cNvPr id="19" name="Rectangle 18">
              <a:extLst>
                <a:ext uri="{FF2B5EF4-FFF2-40B4-BE49-F238E27FC236}">
                  <a16:creationId xmlns:a16="http://schemas.microsoft.com/office/drawing/2014/main" id="{CB5A0A48-CE26-2946-994E-886CB6EBD643}"/>
                </a:ext>
              </a:extLst>
            </p:cNvPr>
            <p:cNvSpPr/>
            <p:nvPr/>
          </p:nvSpPr>
          <p:spPr>
            <a:xfrm>
              <a:off x="6124525" y="6567176"/>
              <a:ext cx="3239991" cy="215444"/>
            </a:xfrm>
            <a:prstGeom prst="rect">
              <a:avLst/>
            </a:prstGeom>
          </p:spPr>
          <p:txBody>
            <a:bodyPr wrap="none">
              <a:spAutoFit/>
            </a:bodyPr>
            <a:lstStyle/>
            <a:p>
              <a:r>
                <a:rPr lang="is-IS" sz="800" dirty="0">
                  <a:latin typeface="Century Gothic" charset="0"/>
                  <a:ea typeface="Century Gothic" charset="0"/>
                  <a:cs typeface="Century Gothic" charset="0"/>
                  <a:sym typeface="Zapf Dingbats"/>
                </a:rPr>
                <a:t>= statistically significant difference at 95% confidence interval</a:t>
              </a:r>
              <a:endParaRPr lang="en-US" sz="800" dirty="0">
                <a:latin typeface="Century Gothic" charset="0"/>
                <a:ea typeface="Century Gothic" charset="0"/>
                <a:cs typeface="Century Gothic" charset="0"/>
              </a:endParaRPr>
            </a:p>
          </p:txBody>
        </p:sp>
        <p:sp>
          <p:nvSpPr>
            <p:cNvPr id="20" name="Rectangle 19">
              <a:extLst>
                <a:ext uri="{FF2B5EF4-FFF2-40B4-BE49-F238E27FC236}">
                  <a16:creationId xmlns:a16="http://schemas.microsoft.com/office/drawing/2014/main" id="{584E5814-3B7F-3F42-8149-327F089A30C0}"/>
                </a:ext>
              </a:extLst>
            </p:cNvPr>
            <p:cNvSpPr/>
            <p:nvPr/>
          </p:nvSpPr>
          <p:spPr>
            <a:xfrm>
              <a:off x="5711057" y="6637842"/>
              <a:ext cx="459231" cy="107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800" dirty="0">
                <a:solidFill>
                  <a:schemeClr val="tx1"/>
                </a:solidFill>
                <a:latin typeface="Century Gothic" charset="0"/>
                <a:ea typeface="Century Gothic" charset="0"/>
                <a:cs typeface="Century Gothic" charset="0"/>
              </a:endParaRPr>
            </a:p>
          </p:txBody>
        </p:sp>
      </p:grpSp>
      <p:sp>
        <p:nvSpPr>
          <p:cNvPr id="22" name="TextBox 21">
            <a:extLst>
              <a:ext uri="{FF2B5EF4-FFF2-40B4-BE49-F238E27FC236}">
                <a16:creationId xmlns:a16="http://schemas.microsoft.com/office/drawing/2014/main" id="{A9C9CA88-8CDF-5345-97B9-BBE969EA4EF4}"/>
              </a:ext>
            </a:extLst>
          </p:cNvPr>
          <p:cNvSpPr txBox="1"/>
          <p:nvPr/>
        </p:nvSpPr>
        <p:spPr>
          <a:xfrm>
            <a:off x="-340685" y="2858231"/>
            <a:ext cx="4527244" cy="2717603"/>
          </a:xfrm>
          <a:prstGeom prst="rect">
            <a:avLst/>
          </a:prstGeom>
          <a:noFill/>
        </p:spPr>
        <p:txBody>
          <a:bodyPr wrap="square" rtlCol="0">
            <a:spAutoFit/>
          </a:bodyPr>
          <a:lstStyle/>
          <a:p>
            <a:pPr algn="r">
              <a:lnSpc>
                <a:spcPct val="250000"/>
              </a:lnSpc>
            </a:pPr>
            <a:r>
              <a:rPr lang="en-US" sz="1000" dirty="0">
                <a:latin typeface="Century Gothic" panose="020B0502020202020204" pitchFamily="34" charset="0"/>
              </a:rPr>
              <a:t>Standardize Quality and Outcomes Data</a:t>
            </a:r>
          </a:p>
          <a:p>
            <a:pPr algn="r">
              <a:lnSpc>
                <a:spcPct val="250000"/>
              </a:lnSpc>
            </a:pPr>
            <a:r>
              <a:rPr lang="en-US" sz="1000" dirty="0">
                <a:latin typeface="Century Gothic" panose="020B0502020202020204" pitchFamily="34" charset="0"/>
              </a:rPr>
              <a:t>Co-Develop Payer/Provider Risk Management Programs</a:t>
            </a:r>
          </a:p>
          <a:p>
            <a:pPr algn="r">
              <a:lnSpc>
                <a:spcPct val="250000"/>
              </a:lnSpc>
            </a:pPr>
            <a:r>
              <a:rPr lang="en-US" sz="1000" dirty="0">
                <a:latin typeface="Century Gothic" panose="020B0502020202020204" pitchFamily="34" charset="0"/>
              </a:rPr>
              <a:t>Share Health Outcome Data</a:t>
            </a:r>
          </a:p>
          <a:p>
            <a:pPr algn="r">
              <a:lnSpc>
                <a:spcPct val="250000"/>
              </a:lnSpc>
            </a:pPr>
            <a:r>
              <a:rPr lang="en-US" sz="1000" dirty="0">
                <a:latin typeface="Century Gothic" panose="020B0502020202020204" pitchFamily="34" charset="0"/>
              </a:rPr>
              <a:t>Develop APIs to Improve Interoperability</a:t>
            </a:r>
          </a:p>
          <a:p>
            <a:pPr algn="r">
              <a:lnSpc>
                <a:spcPct val="250000"/>
              </a:lnSpc>
            </a:pPr>
            <a:r>
              <a:rPr lang="en-US" sz="1000" dirty="0">
                <a:latin typeface="Century Gothic" panose="020B0502020202020204" pitchFamily="34" charset="0"/>
              </a:rPr>
              <a:t>Co-Develop Bundled Payments Around Episodes of Care</a:t>
            </a:r>
          </a:p>
          <a:p>
            <a:pPr algn="r">
              <a:lnSpc>
                <a:spcPct val="250000"/>
              </a:lnSpc>
            </a:pPr>
            <a:r>
              <a:rPr lang="en-US" sz="1000" dirty="0">
                <a:latin typeface="Century Gothic" panose="020B0502020202020204" pitchFamily="34" charset="0"/>
              </a:rPr>
              <a:t>Share Performance Data</a:t>
            </a:r>
          </a:p>
          <a:p>
            <a:pPr algn="r">
              <a:lnSpc>
                <a:spcPct val="250000"/>
              </a:lnSpc>
            </a:pPr>
            <a:r>
              <a:rPr lang="en-US" sz="1000" dirty="0">
                <a:latin typeface="Century Gothic" panose="020B0502020202020204" pitchFamily="34" charset="0"/>
              </a:rPr>
              <a:t>Other</a:t>
            </a:r>
          </a:p>
        </p:txBody>
      </p:sp>
    </p:spTree>
    <p:extLst>
      <p:ext uri="{BB962C8B-B14F-4D97-AF65-F5344CB8AC3E}">
        <p14:creationId xmlns:p14="http://schemas.microsoft.com/office/powerpoint/2010/main" val="194352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Care </a:t>
            </a:r>
          </a:p>
        </p:txBody>
      </p:sp>
      <p:sp>
        <p:nvSpPr>
          <p:cNvPr id="3" name="Content Placeholder 2"/>
          <p:cNvSpPr>
            <a:spLocks noGrp="1"/>
          </p:cNvSpPr>
          <p:nvPr>
            <p:ph idx="1"/>
          </p:nvPr>
        </p:nvSpPr>
        <p:spPr>
          <a:xfrm>
            <a:off x="426720" y="1690692"/>
            <a:ext cx="11338559" cy="4290360"/>
          </a:xfrm>
        </p:spPr>
        <p:txBody>
          <a:bodyPr>
            <a:normAutofit/>
          </a:bodyPr>
          <a:lstStyle/>
          <a:p>
            <a:pPr>
              <a:lnSpc>
                <a:spcPct val="100000"/>
              </a:lnSpc>
            </a:pPr>
            <a:r>
              <a:rPr lang="en-US" sz="2000" dirty="0"/>
              <a:t>Compared to the previous year, all respondents are less likely to look for payers to </a:t>
            </a:r>
            <a:r>
              <a:rPr lang="en-US" sz="2000" i="1" dirty="0"/>
              <a:t>Co-Develop Risk Management Programs</a:t>
            </a:r>
            <a:r>
              <a:rPr lang="en-US" sz="2000" dirty="0"/>
              <a:t> and are more interested in payers </a:t>
            </a:r>
            <a:r>
              <a:rPr lang="en-US" sz="2000" i="1" dirty="0"/>
              <a:t>Sharing Health Outcome Data.</a:t>
            </a:r>
            <a:endParaRPr lang="en-US" sz="2000" dirty="0"/>
          </a:p>
        </p:txBody>
      </p:sp>
      <p:graphicFrame>
        <p:nvGraphicFramePr>
          <p:cNvPr id="4" name="Chart 3">
            <a:extLst>
              <a:ext uri="{FF2B5EF4-FFF2-40B4-BE49-F238E27FC236}">
                <a16:creationId xmlns:a16="http://schemas.microsoft.com/office/drawing/2014/main" id="{948F0EC9-E1FC-D749-8334-C3A50C283536}"/>
              </a:ext>
            </a:extLst>
          </p:cNvPr>
          <p:cNvGraphicFramePr/>
          <p:nvPr>
            <p:extLst>
              <p:ext uri="{D42A27DB-BD31-4B8C-83A1-F6EECF244321}">
                <p14:modId xmlns:p14="http://schemas.microsoft.com/office/powerpoint/2010/main" val="4058760127"/>
              </p:ext>
            </p:extLst>
          </p:nvPr>
        </p:nvGraphicFramePr>
        <p:xfrm>
          <a:off x="4801681" y="2498705"/>
          <a:ext cx="6980961" cy="36834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97B3331-FE95-9140-A5BE-AF7D4A004C74}"/>
              </a:ext>
            </a:extLst>
          </p:cNvPr>
          <p:cNvSpPr txBox="1"/>
          <p:nvPr/>
        </p:nvSpPr>
        <p:spPr>
          <a:xfrm>
            <a:off x="276717" y="6035474"/>
            <a:ext cx="5011589"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How can health plans most effectively support providers to orchestrate high-value care?</a:t>
            </a:r>
          </a:p>
        </p:txBody>
      </p:sp>
      <p:sp>
        <p:nvSpPr>
          <p:cNvPr id="6" name="TextBox 5">
            <a:extLst>
              <a:ext uri="{FF2B5EF4-FFF2-40B4-BE49-F238E27FC236}">
                <a16:creationId xmlns:a16="http://schemas.microsoft.com/office/drawing/2014/main" id="{76ADD125-3AD9-9343-A7DD-30FFD4CBC806}"/>
              </a:ext>
            </a:extLst>
          </p:cNvPr>
          <p:cNvSpPr txBox="1"/>
          <p:nvPr/>
        </p:nvSpPr>
        <p:spPr>
          <a:xfrm>
            <a:off x="291799" y="2875967"/>
            <a:ext cx="4527244" cy="3111429"/>
          </a:xfrm>
          <a:prstGeom prst="rect">
            <a:avLst/>
          </a:prstGeom>
          <a:noFill/>
        </p:spPr>
        <p:txBody>
          <a:bodyPr wrap="square" rtlCol="0">
            <a:spAutoFit/>
          </a:bodyPr>
          <a:lstStyle/>
          <a:p>
            <a:pPr algn="r">
              <a:lnSpc>
                <a:spcPct val="250000"/>
              </a:lnSpc>
            </a:pPr>
            <a:r>
              <a:rPr lang="en-US" sz="1150" dirty="0">
                <a:latin typeface="Century Gothic" panose="020B0502020202020204" pitchFamily="34" charset="0"/>
              </a:rPr>
              <a:t>Standardize Quality and Outcomes Data</a:t>
            </a:r>
          </a:p>
          <a:p>
            <a:pPr algn="r">
              <a:lnSpc>
                <a:spcPct val="250000"/>
              </a:lnSpc>
            </a:pPr>
            <a:r>
              <a:rPr lang="en-US" sz="1150" dirty="0">
                <a:latin typeface="Century Gothic" panose="020B0502020202020204" pitchFamily="34" charset="0"/>
              </a:rPr>
              <a:t>Co-Develop Payer/Provider Risk Management Programs</a:t>
            </a:r>
          </a:p>
          <a:p>
            <a:pPr algn="r">
              <a:lnSpc>
                <a:spcPct val="250000"/>
              </a:lnSpc>
            </a:pPr>
            <a:r>
              <a:rPr lang="en-US" sz="1150" dirty="0">
                <a:latin typeface="Century Gothic" panose="020B0502020202020204" pitchFamily="34" charset="0"/>
              </a:rPr>
              <a:t>Share Health Outcome Data</a:t>
            </a:r>
          </a:p>
          <a:p>
            <a:pPr algn="r">
              <a:lnSpc>
                <a:spcPct val="250000"/>
              </a:lnSpc>
            </a:pPr>
            <a:r>
              <a:rPr lang="en-US" sz="1150" dirty="0">
                <a:latin typeface="Century Gothic" panose="020B0502020202020204" pitchFamily="34" charset="0"/>
              </a:rPr>
              <a:t>Develop APIs to Improve Interoperability</a:t>
            </a:r>
          </a:p>
          <a:p>
            <a:pPr algn="r">
              <a:lnSpc>
                <a:spcPct val="250000"/>
              </a:lnSpc>
            </a:pPr>
            <a:r>
              <a:rPr lang="en-US" sz="1150" dirty="0">
                <a:latin typeface="Century Gothic" panose="020B0502020202020204" pitchFamily="34" charset="0"/>
              </a:rPr>
              <a:t>Co-Develop Bundled Payments Around Episodes of Care</a:t>
            </a:r>
          </a:p>
          <a:p>
            <a:pPr algn="r">
              <a:lnSpc>
                <a:spcPct val="250000"/>
              </a:lnSpc>
            </a:pPr>
            <a:r>
              <a:rPr lang="en-US" sz="1150" dirty="0">
                <a:latin typeface="Century Gothic" panose="020B0502020202020204" pitchFamily="34" charset="0"/>
              </a:rPr>
              <a:t>Share Performance Data</a:t>
            </a:r>
          </a:p>
          <a:p>
            <a:pPr algn="r">
              <a:lnSpc>
                <a:spcPct val="250000"/>
              </a:lnSpc>
            </a:pPr>
            <a:r>
              <a:rPr lang="en-US" sz="1150" dirty="0">
                <a:latin typeface="Century Gothic" panose="020B0502020202020204" pitchFamily="34" charset="0"/>
              </a:rPr>
              <a:t>Other</a:t>
            </a:r>
          </a:p>
        </p:txBody>
      </p:sp>
    </p:spTree>
    <p:extLst>
      <p:ext uri="{BB962C8B-B14F-4D97-AF65-F5344CB8AC3E}">
        <p14:creationId xmlns:p14="http://schemas.microsoft.com/office/powerpoint/2010/main" val="1286186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Interoperability</a:t>
            </a:r>
          </a:p>
        </p:txBody>
      </p:sp>
      <p:sp>
        <p:nvSpPr>
          <p:cNvPr id="3" name="Content Placeholder 2"/>
          <p:cNvSpPr>
            <a:spLocks noGrp="1"/>
          </p:cNvSpPr>
          <p:nvPr>
            <p:ph idx="1"/>
          </p:nvPr>
        </p:nvSpPr>
        <p:spPr>
          <a:xfrm>
            <a:off x="426721" y="1519172"/>
            <a:ext cx="6929308" cy="1420361"/>
          </a:xfrm>
        </p:spPr>
        <p:txBody>
          <a:bodyPr>
            <a:normAutofit/>
          </a:bodyPr>
          <a:lstStyle/>
          <a:p>
            <a:pPr>
              <a:lnSpc>
                <a:spcPct val="100000"/>
              </a:lnSpc>
            </a:pPr>
            <a:r>
              <a:rPr lang="en-US" sz="1600" dirty="0"/>
              <a:t>Payer respondents are more significantly likely to see </a:t>
            </a:r>
            <a:r>
              <a:rPr lang="en-US" sz="1600" i="1" dirty="0"/>
              <a:t>Regulatory Changes</a:t>
            </a:r>
            <a:r>
              <a:rPr lang="en-US" sz="1600" dirty="0"/>
              <a:t> as a driver of interoperability than are provider respondents, whereas C-Suite respondents believe </a:t>
            </a:r>
            <a:r>
              <a:rPr lang="en-US" sz="1600" i="1" dirty="0"/>
              <a:t>Consumer Demand </a:t>
            </a:r>
            <a:r>
              <a:rPr lang="en-US" sz="1600" dirty="0"/>
              <a:t>will be a top driver. Providers are more likely to see </a:t>
            </a:r>
            <a:r>
              <a:rPr lang="en-US" sz="1600" i="1" dirty="0"/>
              <a:t>Physician-Driven Initiatives</a:t>
            </a:r>
            <a:r>
              <a:rPr lang="en-US" sz="1600" dirty="0"/>
              <a:t> as a driver than payer respondents.</a:t>
            </a:r>
          </a:p>
          <a:p>
            <a:pPr>
              <a:lnSpc>
                <a:spcPct val="100000"/>
              </a:lnSpc>
            </a:pPr>
            <a:endParaRPr lang="en-US" sz="1600" dirty="0"/>
          </a:p>
        </p:txBody>
      </p:sp>
      <p:graphicFrame>
        <p:nvGraphicFramePr>
          <p:cNvPr id="4" name="Chart 3">
            <a:extLst>
              <a:ext uri="{FF2B5EF4-FFF2-40B4-BE49-F238E27FC236}">
                <a16:creationId xmlns:a16="http://schemas.microsoft.com/office/drawing/2014/main" id="{5B24E085-3B49-E142-ADCC-D738D6401069}"/>
              </a:ext>
            </a:extLst>
          </p:cNvPr>
          <p:cNvGraphicFramePr/>
          <p:nvPr>
            <p:extLst>
              <p:ext uri="{D42A27DB-BD31-4B8C-83A1-F6EECF244321}">
                <p14:modId xmlns:p14="http://schemas.microsoft.com/office/powerpoint/2010/main" val="287382635"/>
              </p:ext>
            </p:extLst>
          </p:nvPr>
        </p:nvGraphicFramePr>
        <p:xfrm>
          <a:off x="3060926" y="3139831"/>
          <a:ext cx="2235789" cy="2448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3765B51-B6A6-164E-BB46-82A0AF76D506}"/>
              </a:ext>
            </a:extLst>
          </p:cNvPr>
          <p:cNvGraphicFramePr/>
          <p:nvPr>
            <p:extLst>
              <p:ext uri="{D42A27DB-BD31-4B8C-83A1-F6EECF244321}">
                <p14:modId xmlns:p14="http://schemas.microsoft.com/office/powerpoint/2010/main" val="1036092178"/>
              </p:ext>
            </p:extLst>
          </p:nvPr>
        </p:nvGraphicFramePr>
        <p:xfrm>
          <a:off x="5113750" y="3139831"/>
          <a:ext cx="2758118" cy="2448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3736290-7132-A04B-B80F-F0053F979ACC}"/>
              </a:ext>
            </a:extLst>
          </p:cNvPr>
          <p:cNvGraphicFramePr/>
          <p:nvPr>
            <p:extLst>
              <p:ext uri="{D42A27DB-BD31-4B8C-83A1-F6EECF244321}">
                <p14:modId xmlns:p14="http://schemas.microsoft.com/office/powerpoint/2010/main" val="627481270"/>
              </p:ext>
            </p:extLst>
          </p:nvPr>
        </p:nvGraphicFramePr>
        <p:xfrm>
          <a:off x="7507110" y="3139831"/>
          <a:ext cx="2780980" cy="24489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75D2C78D-DA18-0441-92F7-556CCA0B6335}"/>
              </a:ext>
            </a:extLst>
          </p:cNvPr>
          <p:cNvGraphicFramePr/>
          <p:nvPr>
            <p:extLst>
              <p:ext uri="{D42A27DB-BD31-4B8C-83A1-F6EECF244321}">
                <p14:modId xmlns:p14="http://schemas.microsoft.com/office/powerpoint/2010/main" val="291527180"/>
              </p:ext>
            </p:extLst>
          </p:nvPr>
        </p:nvGraphicFramePr>
        <p:xfrm>
          <a:off x="9724026" y="3129321"/>
          <a:ext cx="2384828" cy="2448972"/>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FA24C043-8BDA-BB4C-BE40-01587091ADDE}"/>
              </a:ext>
            </a:extLst>
          </p:cNvPr>
          <p:cNvSpPr txBox="1"/>
          <p:nvPr/>
        </p:nvSpPr>
        <p:spPr>
          <a:xfrm>
            <a:off x="2131449" y="2969770"/>
            <a:ext cx="3253858" cy="276999"/>
          </a:xfrm>
          <a:prstGeom prst="rect">
            <a:avLst/>
          </a:prstGeom>
          <a:noFill/>
        </p:spPr>
        <p:txBody>
          <a:bodyPr wrap="square" rtlCol="0">
            <a:spAutoFit/>
          </a:bodyPr>
          <a:lstStyle/>
          <a:p>
            <a:pPr algn="ctr"/>
            <a:r>
              <a:rPr lang="en-US" sz="1200" dirty="0">
                <a:latin typeface="Century Gothic" charset="0"/>
                <a:ea typeface="Century Gothic" charset="0"/>
                <a:cs typeface="Century Gothic" charset="0"/>
              </a:rPr>
              <a:t>All Respondents</a:t>
            </a:r>
          </a:p>
        </p:txBody>
      </p:sp>
      <p:sp>
        <p:nvSpPr>
          <p:cNvPr id="13" name="TextBox 12">
            <a:extLst>
              <a:ext uri="{FF2B5EF4-FFF2-40B4-BE49-F238E27FC236}">
                <a16:creationId xmlns:a16="http://schemas.microsoft.com/office/drawing/2014/main" id="{32737DCF-1F36-974F-8674-63459ABD23DF}"/>
              </a:ext>
            </a:extLst>
          </p:cNvPr>
          <p:cNvSpPr txBox="1"/>
          <p:nvPr/>
        </p:nvSpPr>
        <p:spPr>
          <a:xfrm>
            <a:off x="4913085" y="2969770"/>
            <a:ext cx="2689138" cy="276999"/>
          </a:xfrm>
          <a:prstGeom prst="rect">
            <a:avLst/>
          </a:prstGeom>
          <a:noFill/>
        </p:spPr>
        <p:txBody>
          <a:bodyPr wrap="square" rtlCol="0">
            <a:spAutoFit/>
          </a:bodyPr>
          <a:lstStyle/>
          <a:p>
            <a:pPr algn="ctr"/>
            <a:r>
              <a:rPr lang="en-US" sz="1200" dirty="0">
                <a:latin typeface="Century Gothic" charset="0"/>
                <a:ea typeface="Century Gothic" charset="0"/>
                <a:cs typeface="Century Gothic" charset="0"/>
              </a:rPr>
              <a:t>Payers</a:t>
            </a:r>
          </a:p>
        </p:txBody>
      </p:sp>
      <p:sp>
        <p:nvSpPr>
          <p:cNvPr id="14" name="TextBox 13">
            <a:extLst>
              <a:ext uri="{FF2B5EF4-FFF2-40B4-BE49-F238E27FC236}">
                <a16:creationId xmlns:a16="http://schemas.microsoft.com/office/drawing/2014/main" id="{5936FCBA-1AD0-EC46-BCC3-8C31DDA9DBD1}"/>
              </a:ext>
            </a:extLst>
          </p:cNvPr>
          <p:cNvSpPr txBox="1"/>
          <p:nvPr/>
        </p:nvSpPr>
        <p:spPr>
          <a:xfrm>
            <a:off x="7148874" y="2969770"/>
            <a:ext cx="2689138" cy="276999"/>
          </a:xfrm>
          <a:prstGeom prst="rect">
            <a:avLst/>
          </a:prstGeom>
          <a:noFill/>
        </p:spPr>
        <p:txBody>
          <a:bodyPr wrap="square" rtlCol="0">
            <a:spAutoFit/>
          </a:bodyPr>
          <a:lstStyle/>
          <a:p>
            <a:pPr algn="ctr"/>
            <a:r>
              <a:rPr lang="en-US" sz="1200" dirty="0">
                <a:latin typeface="Century Gothic" charset="0"/>
                <a:ea typeface="Century Gothic" charset="0"/>
                <a:cs typeface="Century Gothic" charset="0"/>
              </a:rPr>
              <a:t>Providers</a:t>
            </a:r>
          </a:p>
        </p:txBody>
      </p:sp>
      <p:sp>
        <p:nvSpPr>
          <p:cNvPr id="15" name="TextBox 14">
            <a:extLst>
              <a:ext uri="{FF2B5EF4-FFF2-40B4-BE49-F238E27FC236}">
                <a16:creationId xmlns:a16="http://schemas.microsoft.com/office/drawing/2014/main" id="{D2854DAB-624B-D449-8D6A-4E7C80BAD602}"/>
              </a:ext>
            </a:extLst>
          </p:cNvPr>
          <p:cNvSpPr txBox="1"/>
          <p:nvPr/>
        </p:nvSpPr>
        <p:spPr>
          <a:xfrm>
            <a:off x="9210964" y="2969770"/>
            <a:ext cx="2689138" cy="276999"/>
          </a:xfrm>
          <a:prstGeom prst="rect">
            <a:avLst/>
          </a:prstGeom>
          <a:noFill/>
        </p:spPr>
        <p:txBody>
          <a:bodyPr wrap="square" rtlCol="0">
            <a:spAutoFit/>
          </a:bodyPr>
          <a:lstStyle/>
          <a:p>
            <a:pPr algn="ctr"/>
            <a:r>
              <a:rPr lang="en-US" sz="1200" dirty="0">
                <a:latin typeface="Century Gothic" charset="0"/>
                <a:ea typeface="Century Gothic" charset="0"/>
                <a:cs typeface="Century Gothic" charset="0"/>
              </a:rPr>
              <a:t>C-Suite</a:t>
            </a:r>
          </a:p>
        </p:txBody>
      </p:sp>
      <p:sp>
        <p:nvSpPr>
          <p:cNvPr id="16" name="TextBox 15">
            <a:extLst>
              <a:ext uri="{FF2B5EF4-FFF2-40B4-BE49-F238E27FC236}">
                <a16:creationId xmlns:a16="http://schemas.microsoft.com/office/drawing/2014/main" id="{ABA40AEB-F415-F642-97A5-EB163DBB616C}"/>
              </a:ext>
            </a:extLst>
          </p:cNvPr>
          <p:cNvSpPr txBox="1"/>
          <p:nvPr/>
        </p:nvSpPr>
        <p:spPr>
          <a:xfrm>
            <a:off x="10751935" y="5491244"/>
            <a:ext cx="1365166" cy="253916"/>
          </a:xfrm>
          <a:prstGeom prst="rect">
            <a:avLst/>
          </a:prstGeom>
          <a:noFill/>
        </p:spPr>
        <p:txBody>
          <a:bodyPr wrap="square" rtlCol="0">
            <a:spAutoFit/>
          </a:bodyPr>
          <a:lstStyle/>
          <a:p>
            <a:r>
              <a:rPr lang="en-US" sz="1050" dirty="0">
                <a:latin typeface="Century Gothic" charset="0"/>
                <a:ea typeface="Century Gothic" charset="0"/>
                <a:cs typeface="Century Gothic" charset="0"/>
              </a:rPr>
              <a:t>% </a:t>
            </a:r>
            <a:r>
              <a:rPr lang="en-US" sz="900" dirty="0">
                <a:latin typeface="Century Gothic" charset="0"/>
                <a:ea typeface="Century Gothic" charset="0"/>
                <a:cs typeface="Century Gothic" charset="0"/>
              </a:rPr>
              <a:t>selected</a:t>
            </a:r>
            <a:endParaRPr lang="en-US" sz="1050" dirty="0">
              <a:latin typeface="Century Gothic" charset="0"/>
              <a:ea typeface="Century Gothic" charset="0"/>
              <a:cs typeface="Century Gothic" charset="0"/>
            </a:endParaRPr>
          </a:p>
        </p:txBody>
      </p:sp>
      <p:sp>
        <p:nvSpPr>
          <p:cNvPr id="19" name="Rectangle 18">
            <a:extLst>
              <a:ext uri="{FF2B5EF4-FFF2-40B4-BE49-F238E27FC236}">
                <a16:creationId xmlns:a16="http://schemas.microsoft.com/office/drawing/2014/main" id="{8593762E-1BFE-174D-AA21-FCEE1C65F977}"/>
              </a:ext>
            </a:extLst>
          </p:cNvPr>
          <p:cNvSpPr/>
          <p:nvPr/>
        </p:nvSpPr>
        <p:spPr>
          <a:xfrm>
            <a:off x="5217035" y="3331379"/>
            <a:ext cx="4200159" cy="24127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sp>
        <p:nvSpPr>
          <p:cNvPr id="21" name="Rectangle 20">
            <a:extLst>
              <a:ext uri="{FF2B5EF4-FFF2-40B4-BE49-F238E27FC236}">
                <a16:creationId xmlns:a16="http://schemas.microsoft.com/office/drawing/2014/main" id="{8593762E-1BFE-174D-AA21-FCEE1C65F977}"/>
              </a:ext>
            </a:extLst>
          </p:cNvPr>
          <p:cNvSpPr/>
          <p:nvPr/>
        </p:nvSpPr>
        <p:spPr>
          <a:xfrm>
            <a:off x="5217036" y="4043184"/>
            <a:ext cx="1098040" cy="24127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sp>
        <p:nvSpPr>
          <p:cNvPr id="22" name="Rectangle 21">
            <a:extLst>
              <a:ext uri="{FF2B5EF4-FFF2-40B4-BE49-F238E27FC236}">
                <a16:creationId xmlns:a16="http://schemas.microsoft.com/office/drawing/2014/main" id="{8593762E-1BFE-174D-AA21-FCEE1C65F977}"/>
              </a:ext>
            </a:extLst>
          </p:cNvPr>
          <p:cNvSpPr/>
          <p:nvPr/>
        </p:nvSpPr>
        <p:spPr>
          <a:xfrm>
            <a:off x="5217035" y="4772363"/>
            <a:ext cx="4200159" cy="25483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sp>
        <p:nvSpPr>
          <p:cNvPr id="23" name="Rectangle 22">
            <a:extLst>
              <a:ext uri="{FF2B5EF4-FFF2-40B4-BE49-F238E27FC236}">
                <a16:creationId xmlns:a16="http://schemas.microsoft.com/office/drawing/2014/main" id="{8593762E-1BFE-174D-AA21-FCEE1C65F977}"/>
              </a:ext>
            </a:extLst>
          </p:cNvPr>
          <p:cNvSpPr/>
          <p:nvPr/>
        </p:nvSpPr>
        <p:spPr>
          <a:xfrm>
            <a:off x="9818399" y="4043184"/>
            <a:ext cx="1946879" cy="24127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sp>
        <p:nvSpPr>
          <p:cNvPr id="24" name="TextBox 23">
            <a:extLst>
              <a:ext uri="{FF2B5EF4-FFF2-40B4-BE49-F238E27FC236}">
                <a16:creationId xmlns:a16="http://schemas.microsoft.com/office/drawing/2014/main" id="{A07DC6BD-F4EC-E349-8E21-3B1AE51A9E98}"/>
              </a:ext>
            </a:extLst>
          </p:cNvPr>
          <p:cNvSpPr txBox="1"/>
          <p:nvPr/>
        </p:nvSpPr>
        <p:spPr>
          <a:xfrm>
            <a:off x="290247" y="5920175"/>
            <a:ext cx="5693661"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What is most likely to drive interoperability across the U.S. Health System?</a:t>
            </a:r>
          </a:p>
        </p:txBody>
      </p:sp>
      <p:grpSp>
        <p:nvGrpSpPr>
          <p:cNvPr id="25" name="Group 24">
            <a:extLst>
              <a:ext uri="{FF2B5EF4-FFF2-40B4-BE49-F238E27FC236}">
                <a16:creationId xmlns:a16="http://schemas.microsoft.com/office/drawing/2014/main" id="{F4C031FC-1F86-2947-8F96-39FDD8816FC7}"/>
              </a:ext>
            </a:extLst>
          </p:cNvPr>
          <p:cNvGrpSpPr/>
          <p:nvPr/>
        </p:nvGrpSpPr>
        <p:grpSpPr>
          <a:xfrm>
            <a:off x="361687" y="6095190"/>
            <a:ext cx="3690923" cy="215444"/>
            <a:chOff x="5711057" y="6567176"/>
            <a:chExt cx="3690923" cy="215444"/>
          </a:xfrm>
        </p:grpSpPr>
        <p:sp>
          <p:nvSpPr>
            <p:cNvPr id="26" name="Rectangle 25">
              <a:extLst>
                <a:ext uri="{FF2B5EF4-FFF2-40B4-BE49-F238E27FC236}">
                  <a16:creationId xmlns:a16="http://schemas.microsoft.com/office/drawing/2014/main" id="{D94CE2CA-0770-0D4F-B426-263E2119A7F2}"/>
                </a:ext>
              </a:extLst>
            </p:cNvPr>
            <p:cNvSpPr/>
            <p:nvPr/>
          </p:nvSpPr>
          <p:spPr>
            <a:xfrm>
              <a:off x="6161989" y="6567176"/>
              <a:ext cx="3239991" cy="215444"/>
            </a:xfrm>
            <a:prstGeom prst="rect">
              <a:avLst/>
            </a:prstGeom>
          </p:spPr>
          <p:txBody>
            <a:bodyPr wrap="none">
              <a:spAutoFit/>
            </a:bodyPr>
            <a:lstStyle/>
            <a:p>
              <a:r>
                <a:rPr lang="is-IS" sz="800" dirty="0">
                  <a:latin typeface="Century Gothic" charset="0"/>
                  <a:ea typeface="Century Gothic" charset="0"/>
                  <a:cs typeface="Century Gothic" charset="0"/>
                  <a:sym typeface="Zapf Dingbats"/>
                </a:rPr>
                <a:t>= statistically significant difference at 95% confidence interval</a:t>
              </a:r>
              <a:endParaRPr lang="en-US" sz="800" dirty="0">
                <a:latin typeface="Century Gothic" charset="0"/>
                <a:ea typeface="Century Gothic" charset="0"/>
                <a:cs typeface="Century Gothic" charset="0"/>
              </a:endParaRPr>
            </a:p>
          </p:txBody>
        </p:sp>
        <p:sp>
          <p:nvSpPr>
            <p:cNvPr id="27" name="Rectangle 26">
              <a:extLst>
                <a:ext uri="{FF2B5EF4-FFF2-40B4-BE49-F238E27FC236}">
                  <a16:creationId xmlns:a16="http://schemas.microsoft.com/office/drawing/2014/main" id="{94BFCD2F-2755-354C-AA4C-E89E82984148}"/>
                </a:ext>
              </a:extLst>
            </p:cNvPr>
            <p:cNvSpPr/>
            <p:nvPr/>
          </p:nvSpPr>
          <p:spPr>
            <a:xfrm>
              <a:off x="5711057" y="6637842"/>
              <a:ext cx="459231" cy="107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800" dirty="0">
                <a:solidFill>
                  <a:schemeClr val="tx1"/>
                </a:solidFill>
                <a:latin typeface="Century Gothic" charset="0"/>
                <a:ea typeface="Century Gothic" charset="0"/>
                <a:cs typeface="Century Gothic" charset="0"/>
              </a:endParaRPr>
            </a:p>
          </p:txBody>
        </p:sp>
      </p:grpSp>
      <p:sp>
        <p:nvSpPr>
          <p:cNvPr id="29" name="TextBox 28">
            <a:extLst>
              <a:ext uri="{FF2B5EF4-FFF2-40B4-BE49-F238E27FC236}">
                <a16:creationId xmlns:a16="http://schemas.microsoft.com/office/drawing/2014/main" id="{6A5EF213-A74D-3348-8DC9-AF2AC3957919}"/>
              </a:ext>
            </a:extLst>
          </p:cNvPr>
          <p:cNvSpPr txBox="1"/>
          <p:nvPr/>
        </p:nvSpPr>
        <p:spPr>
          <a:xfrm>
            <a:off x="-1426739" y="3335327"/>
            <a:ext cx="4527244" cy="2046714"/>
          </a:xfrm>
          <a:prstGeom prst="rect">
            <a:avLst/>
          </a:prstGeom>
          <a:noFill/>
        </p:spPr>
        <p:txBody>
          <a:bodyPr wrap="square" rtlCol="0">
            <a:spAutoFit/>
          </a:bodyPr>
          <a:lstStyle/>
          <a:p>
            <a:pPr marL="640080" algn="r">
              <a:spcBef>
                <a:spcPts val="1200"/>
              </a:spcBef>
            </a:pPr>
            <a:r>
              <a:rPr lang="en-US" sz="1100" dirty="0">
                <a:latin typeface="Century Gothic" panose="020B0502020202020204" pitchFamily="34" charset="0"/>
              </a:rPr>
              <a:t>Regulatory Changes</a:t>
            </a:r>
          </a:p>
          <a:p>
            <a:pPr marL="640080" algn="r">
              <a:spcBef>
                <a:spcPts val="1200"/>
              </a:spcBef>
            </a:pPr>
            <a:r>
              <a:rPr lang="en-US" sz="1100" dirty="0">
                <a:latin typeface="Century Gothic" panose="020B0502020202020204" pitchFamily="34" charset="0"/>
              </a:rPr>
              <a:t>Apps/Technology That</a:t>
            </a:r>
            <a:br>
              <a:rPr lang="en-US" sz="1100" dirty="0">
                <a:latin typeface="Century Gothic" panose="020B0502020202020204" pitchFamily="34" charset="0"/>
              </a:rPr>
            </a:br>
            <a:r>
              <a:rPr lang="en-US" sz="1100" dirty="0">
                <a:latin typeface="Century Gothic" panose="020B0502020202020204" pitchFamily="34" charset="0"/>
              </a:rPr>
              <a:t>Supports the Exchange of Data</a:t>
            </a:r>
          </a:p>
          <a:p>
            <a:pPr marL="640080" algn="r">
              <a:spcBef>
                <a:spcPts val="1200"/>
              </a:spcBef>
            </a:pPr>
            <a:r>
              <a:rPr lang="en-US" sz="1100" dirty="0">
                <a:latin typeface="Century Gothic" panose="020B0502020202020204" pitchFamily="34" charset="0"/>
              </a:rPr>
              <a:t>Consumer Demand</a:t>
            </a:r>
          </a:p>
          <a:p>
            <a:pPr marL="640080" algn="r">
              <a:spcBef>
                <a:spcPts val="1200"/>
              </a:spcBef>
            </a:pPr>
            <a:r>
              <a:rPr lang="en-US" sz="1100" dirty="0">
                <a:latin typeface="Century Gothic" panose="020B0502020202020204" pitchFamily="34" charset="0"/>
              </a:rPr>
              <a:t>Adoption of APIs</a:t>
            </a:r>
          </a:p>
          <a:p>
            <a:pPr marL="640080" algn="r">
              <a:spcBef>
                <a:spcPts val="1200"/>
              </a:spcBef>
            </a:pPr>
            <a:r>
              <a:rPr lang="en-US" sz="1100" dirty="0">
                <a:latin typeface="Century Gothic" panose="020B0502020202020204" pitchFamily="34" charset="0"/>
              </a:rPr>
              <a:t>Physician-Driven Initiatives</a:t>
            </a:r>
          </a:p>
          <a:p>
            <a:pPr marL="640080" algn="r">
              <a:spcBef>
                <a:spcPts val="1200"/>
              </a:spcBef>
            </a:pPr>
            <a:r>
              <a:rPr lang="en-US" sz="1100" dirty="0">
                <a:latin typeface="Century Gothic" panose="020B0502020202020204" pitchFamily="34" charset="0"/>
              </a:rPr>
              <a:t>Other</a:t>
            </a:r>
          </a:p>
        </p:txBody>
      </p:sp>
      <p:sp>
        <p:nvSpPr>
          <p:cNvPr id="30" name="Content Placeholder 2">
            <a:extLst>
              <a:ext uri="{FF2B5EF4-FFF2-40B4-BE49-F238E27FC236}">
                <a16:creationId xmlns:a16="http://schemas.microsoft.com/office/drawing/2014/main" id="{4B838EBF-B1F8-194E-BF3F-F16A488A91F0}"/>
              </a:ext>
            </a:extLst>
          </p:cNvPr>
          <p:cNvSpPr txBox="1">
            <a:spLocks/>
          </p:cNvSpPr>
          <p:nvPr/>
        </p:nvSpPr>
        <p:spPr>
          <a:xfrm>
            <a:off x="7602223" y="1519173"/>
            <a:ext cx="4046558" cy="1243836"/>
          </a:xfrm>
          <a:prstGeom prst="rect">
            <a:avLst/>
          </a:prstGeom>
          <a:solidFill>
            <a:srgbClr val="F2F2F2"/>
          </a:solidFill>
        </p:spPr>
        <p:txBody>
          <a:bodyPr vert="horz" lIns="91440" tIns="45720" rIns="91440" bIns="45720" rtlCol="0" anchor="ctr">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a:lnSpc>
                <a:spcPct val="100000"/>
              </a:lnSpc>
            </a:pPr>
            <a:r>
              <a:rPr lang="en-US" sz="1100" i="1" dirty="0"/>
              <a:t>We're advancing interoperability and data exchange with our provider network through business defined initiatives that are aligned with API technologies rather than ETL interfaces. Think ‘interoperability.’ – Payer </a:t>
            </a:r>
            <a:endParaRPr lang="en-US" sz="1100" i="1" strike="sngStrike" dirty="0">
              <a:solidFill>
                <a:srgbClr val="FF0000"/>
              </a:solidFill>
            </a:endParaRPr>
          </a:p>
        </p:txBody>
      </p:sp>
      <p:sp>
        <p:nvSpPr>
          <p:cNvPr id="28" name="Rectangle 27">
            <a:extLst>
              <a:ext uri="{FF2B5EF4-FFF2-40B4-BE49-F238E27FC236}">
                <a16:creationId xmlns:a16="http://schemas.microsoft.com/office/drawing/2014/main" id="{CC48B770-9BC8-4D04-B5BE-28CB9CDF7C9C}"/>
              </a:ext>
            </a:extLst>
          </p:cNvPr>
          <p:cNvSpPr/>
          <p:nvPr/>
        </p:nvSpPr>
        <p:spPr>
          <a:xfrm>
            <a:off x="7520735" y="1208339"/>
            <a:ext cx="49404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31" name="Rectangle 30">
            <a:extLst>
              <a:ext uri="{FF2B5EF4-FFF2-40B4-BE49-F238E27FC236}">
                <a16:creationId xmlns:a16="http://schemas.microsoft.com/office/drawing/2014/main" id="{87E433D7-2F0B-4B89-B288-645910EBC992}"/>
              </a:ext>
            </a:extLst>
          </p:cNvPr>
          <p:cNvSpPr/>
          <p:nvPr/>
        </p:nvSpPr>
        <p:spPr>
          <a:xfrm>
            <a:off x="11233902" y="2443072"/>
            <a:ext cx="49244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144293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of Artificial Intelligence and Machine Learning</a:t>
            </a:r>
          </a:p>
        </p:txBody>
      </p:sp>
      <p:sp>
        <p:nvSpPr>
          <p:cNvPr id="3" name="Content Placeholder 2"/>
          <p:cNvSpPr>
            <a:spLocks noGrp="1"/>
          </p:cNvSpPr>
          <p:nvPr>
            <p:ph idx="1"/>
          </p:nvPr>
        </p:nvSpPr>
        <p:spPr>
          <a:xfrm>
            <a:off x="426720" y="1699022"/>
            <a:ext cx="11338559" cy="989013"/>
          </a:xfrm>
        </p:spPr>
        <p:txBody>
          <a:bodyPr>
            <a:normAutofit/>
          </a:bodyPr>
          <a:lstStyle/>
          <a:p>
            <a:r>
              <a:rPr lang="en-US" sz="1600" dirty="0"/>
              <a:t>Provider respondents are significantly more likely to state </a:t>
            </a:r>
            <a:r>
              <a:rPr lang="en-US" sz="1600" i="1" dirty="0"/>
              <a:t>Health System Efficiency </a:t>
            </a:r>
            <a:r>
              <a:rPr lang="en-US" sz="1600" dirty="0"/>
              <a:t>has been positively impacted than are payers. Payers are significantly more likely to say </a:t>
            </a:r>
            <a:r>
              <a:rPr lang="en-US" sz="1600" i="1" dirty="0"/>
              <a:t>Reducing Costs</a:t>
            </a:r>
            <a:r>
              <a:rPr lang="en-US" sz="1600" dirty="0"/>
              <a:t> has been positively impacted. Both payers and providers feel these technologies improve health outcomes. </a:t>
            </a:r>
          </a:p>
        </p:txBody>
      </p:sp>
      <p:graphicFrame>
        <p:nvGraphicFramePr>
          <p:cNvPr id="11" name="Chart 10">
            <a:extLst>
              <a:ext uri="{FF2B5EF4-FFF2-40B4-BE49-F238E27FC236}">
                <a16:creationId xmlns:a16="http://schemas.microsoft.com/office/drawing/2014/main" id="{6EE55BCC-4FE3-1040-A358-6107D74A5445}"/>
              </a:ext>
            </a:extLst>
          </p:cNvPr>
          <p:cNvGraphicFramePr/>
          <p:nvPr>
            <p:extLst>
              <p:ext uri="{D42A27DB-BD31-4B8C-83A1-F6EECF244321}">
                <p14:modId xmlns:p14="http://schemas.microsoft.com/office/powerpoint/2010/main" val="1164088216"/>
              </p:ext>
            </p:extLst>
          </p:nvPr>
        </p:nvGraphicFramePr>
        <p:xfrm>
          <a:off x="1128715" y="2140761"/>
          <a:ext cx="9515476" cy="18663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CB0A0B2B-B5B1-0940-8DFA-E01AAD06D524}"/>
              </a:ext>
            </a:extLst>
          </p:cNvPr>
          <p:cNvGraphicFramePr/>
          <p:nvPr>
            <p:extLst>
              <p:ext uri="{D42A27DB-BD31-4B8C-83A1-F6EECF244321}">
                <p14:modId xmlns:p14="http://schemas.microsoft.com/office/powerpoint/2010/main" val="339747044"/>
              </p:ext>
            </p:extLst>
          </p:nvPr>
        </p:nvGraphicFramePr>
        <p:xfrm>
          <a:off x="978291" y="3871642"/>
          <a:ext cx="9665900" cy="2272601"/>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DFA7BE20-6AF6-9D48-87FD-7050AEF412D0}"/>
              </a:ext>
            </a:extLst>
          </p:cNvPr>
          <p:cNvSpPr/>
          <p:nvPr/>
        </p:nvSpPr>
        <p:spPr>
          <a:xfrm>
            <a:off x="7963559" y="2590613"/>
            <a:ext cx="2552044" cy="2695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16" name="Rectangle 15">
            <a:extLst>
              <a:ext uri="{FF2B5EF4-FFF2-40B4-BE49-F238E27FC236}">
                <a16:creationId xmlns:a16="http://schemas.microsoft.com/office/drawing/2014/main" id="{435126E2-01BB-D942-8D02-18149955B139}"/>
              </a:ext>
            </a:extLst>
          </p:cNvPr>
          <p:cNvSpPr/>
          <p:nvPr/>
        </p:nvSpPr>
        <p:spPr>
          <a:xfrm>
            <a:off x="6754251" y="4275854"/>
            <a:ext cx="3761352" cy="2920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17" name="Rectangle 16">
            <a:extLst>
              <a:ext uri="{FF2B5EF4-FFF2-40B4-BE49-F238E27FC236}">
                <a16:creationId xmlns:a16="http://schemas.microsoft.com/office/drawing/2014/main" id="{E97352C0-5EC7-8C49-B596-B58DFBFDFC85}"/>
              </a:ext>
            </a:extLst>
          </p:cNvPr>
          <p:cNvSpPr/>
          <p:nvPr/>
        </p:nvSpPr>
        <p:spPr>
          <a:xfrm>
            <a:off x="8545412" y="3589511"/>
            <a:ext cx="1970191" cy="25355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585F070D-2699-5246-83E8-2B85E7BE32A3}"/>
              </a:ext>
            </a:extLst>
          </p:cNvPr>
          <p:cNvSpPr/>
          <p:nvPr/>
        </p:nvSpPr>
        <p:spPr>
          <a:xfrm>
            <a:off x="7639053" y="5245485"/>
            <a:ext cx="2876550" cy="24976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19" name="TextBox 18">
            <a:extLst>
              <a:ext uri="{FF2B5EF4-FFF2-40B4-BE49-F238E27FC236}">
                <a16:creationId xmlns:a16="http://schemas.microsoft.com/office/drawing/2014/main" id="{DB99E6B6-DAD4-AD49-BFBC-F29CF58A7244}"/>
              </a:ext>
            </a:extLst>
          </p:cNvPr>
          <p:cNvSpPr txBox="1"/>
          <p:nvPr/>
        </p:nvSpPr>
        <p:spPr>
          <a:xfrm>
            <a:off x="218680" y="5926363"/>
            <a:ext cx="6449843"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How effective do you feel AI and Machine Learning and other predictive analytics have been in positively impacting:</a:t>
            </a:r>
          </a:p>
        </p:txBody>
      </p:sp>
      <p:grpSp>
        <p:nvGrpSpPr>
          <p:cNvPr id="20" name="Group 19">
            <a:extLst>
              <a:ext uri="{FF2B5EF4-FFF2-40B4-BE49-F238E27FC236}">
                <a16:creationId xmlns:a16="http://schemas.microsoft.com/office/drawing/2014/main" id="{4C59ADEC-8DBB-2242-8885-11F4E5761BAD}"/>
              </a:ext>
            </a:extLst>
          </p:cNvPr>
          <p:cNvGrpSpPr/>
          <p:nvPr/>
        </p:nvGrpSpPr>
        <p:grpSpPr>
          <a:xfrm>
            <a:off x="318696" y="6101379"/>
            <a:ext cx="3699222" cy="215444"/>
            <a:chOff x="5711057" y="6567176"/>
            <a:chExt cx="3699222" cy="215444"/>
          </a:xfrm>
        </p:grpSpPr>
        <p:sp>
          <p:nvSpPr>
            <p:cNvPr id="21" name="Rectangle 20">
              <a:extLst>
                <a:ext uri="{FF2B5EF4-FFF2-40B4-BE49-F238E27FC236}">
                  <a16:creationId xmlns:a16="http://schemas.microsoft.com/office/drawing/2014/main" id="{4ED7347C-AD78-DA43-BE2C-0FF86414F94A}"/>
                </a:ext>
              </a:extLst>
            </p:cNvPr>
            <p:cNvSpPr/>
            <p:nvPr/>
          </p:nvSpPr>
          <p:spPr>
            <a:xfrm>
              <a:off x="6170288" y="6567176"/>
              <a:ext cx="3239991" cy="215444"/>
            </a:xfrm>
            <a:prstGeom prst="rect">
              <a:avLst/>
            </a:prstGeom>
          </p:spPr>
          <p:txBody>
            <a:bodyPr wrap="none">
              <a:spAutoFit/>
            </a:bodyPr>
            <a:lstStyle/>
            <a:p>
              <a:r>
                <a:rPr lang="is-IS" sz="800" dirty="0">
                  <a:solidFill>
                    <a:srgbClr val="1D2532"/>
                  </a:solidFill>
                  <a:latin typeface="Century Gothic" charset="0"/>
                  <a:ea typeface="Century Gothic" charset="0"/>
                  <a:cs typeface="Century Gothic" charset="0"/>
                  <a:sym typeface="Zapf Dingbats"/>
                </a:rPr>
                <a:t>= statistically significant difference at 95% confidence interval</a:t>
              </a:r>
              <a:endParaRPr lang="en-US" sz="800" dirty="0">
                <a:solidFill>
                  <a:srgbClr val="1D2532"/>
                </a:solidFill>
                <a:latin typeface="Century Gothic" charset="0"/>
                <a:ea typeface="Century Gothic" charset="0"/>
                <a:cs typeface="Century Gothic" charset="0"/>
              </a:endParaRPr>
            </a:p>
          </p:txBody>
        </p:sp>
        <p:sp>
          <p:nvSpPr>
            <p:cNvPr id="22" name="Rectangle 21">
              <a:extLst>
                <a:ext uri="{FF2B5EF4-FFF2-40B4-BE49-F238E27FC236}">
                  <a16:creationId xmlns:a16="http://schemas.microsoft.com/office/drawing/2014/main" id="{59D0C772-A227-1F43-BC04-E1304C4C3C6D}"/>
                </a:ext>
              </a:extLst>
            </p:cNvPr>
            <p:cNvSpPr/>
            <p:nvPr/>
          </p:nvSpPr>
          <p:spPr>
            <a:xfrm>
              <a:off x="5711057" y="6609266"/>
              <a:ext cx="459231" cy="107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Century Gothic" charset="0"/>
                <a:ea typeface="Century Gothic" charset="0"/>
                <a:cs typeface="Century Gothic" charset="0"/>
              </a:endParaRPr>
            </a:p>
          </p:txBody>
        </p:sp>
      </p:grpSp>
    </p:spTree>
    <p:extLst>
      <p:ext uri="{BB962C8B-B14F-4D97-AF65-F5344CB8AC3E}">
        <p14:creationId xmlns:p14="http://schemas.microsoft.com/office/powerpoint/2010/main" val="2077636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of Artificial Intelligence and Machine Learning</a:t>
            </a:r>
          </a:p>
        </p:txBody>
      </p:sp>
      <p:sp>
        <p:nvSpPr>
          <p:cNvPr id="3" name="Content Placeholder 2"/>
          <p:cNvSpPr>
            <a:spLocks noGrp="1"/>
          </p:cNvSpPr>
          <p:nvPr>
            <p:ph idx="1"/>
          </p:nvPr>
        </p:nvSpPr>
        <p:spPr>
          <a:xfrm>
            <a:off x="426720" y="1690692"/>
            <a:ext cx="11338559" cy="4425293"/>
          </a:xfrm>
        </p:spPr>
        <p:txBody>
          <a:bodyPr>
            <a:normAutofit/>
          </a:bodyPr>
          <a:lstStyle/>
          <a:p>
            <a:r>
              <a:rPr lang="en-US" sz="1600" dirty="0"/>
              <a:t>Technology vendors are significantly less likely to state </a:t>
            </a:r>
            <a:r>
              <a:rPr lang="en-US" sz="1600" i="1" dirty="0"/>
              <a:t>Health System Efficiency </a:t>
            </a:r>
            <a:r>
              <a:rPr lang="en-US" sz="1600" dirty="0"/>
              <a:t>has been positively impacted than are all respondents. Technology vendors are significantly more likely to say </a:t>
            </a:r>
            <a:r>
              <a:rPr lang="en-US" sz="1600" i="1" dirty="0"/>
              <a:t>Empowering More Productive Providers</a:t>
            </a:r>
            <a:r>
              <a:rPr lang="en-US" sz="1600" dirty="0"/>
              <a:t> and </a:t>
            </a:r>
            <a:r>
              <a:rPr lang="en-US" sz="1600" i="1" dirty="0"/>
              <a:t>Reducing Costs</a:t>
            </a:r>
            <a:r>
              <a:rPr lang="en-US" sz="1600" dirty="0"/>
              <a:t> have been positively impacted.</a:t>
            </a:r>
          </a:p>
          <a:p>
            <a:endParaRPr lang="en-US" sz="1600" dirty="0"/>
          </a:p>
        </p:txBody>
      </p:sp>
      <p:graphicFrame>
        <p:nvGraphicFramePr>
          <p:cNvPr id="4" name="Chart 3">
            <a:extLst>
              <a:ext uri="{FF2B5EF4-FFF2-40B4-BE49-F238E27FC236}">
                <a16:creationId xmlns:a16="http://schemas.microsoft.com/office/drawing/2014/main" id="{6EE55BCC-4FE3-1040-A358-6107D74A5445}"/>
              </a:ext>
            </a:extLst>
          </p:cNvPr>
          <p:cNvGraphicFramePr/>
          <p:nvPr>
            <p:extLst>
              <p:ext uri="{D42A27DB-BD31-4B8C-83A1-F6EECF244321}">
                <p14:modId xmlns:p14="http://schemas.microsoft.com/office/powerpoint/2010/main" val="3844180297"/>
              </p:ext>
            </p:extLst>
          </p:nvPr>
        </p:nvGraphicFramePr>
        <p:xfrm>
          <a:off x="426720" y="2298438"/>
          <a:ext cx="9738128" cy="1926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C256E176-E0B8-514D-8E89-384AA7F8ED4C}"/>
              </a:ext>
            </a:extLst>
          </p:cNvPr>
          <p:cNvGraphicFramePr/>
          <p:nvPr>
            <p:extLst>
              <p:ext uri="{D42A27DB-BD31-4B8C-83A1-F6EECF244321}">
                <p14:modId xmlns:p14="http://schemas.microsoft.com/office/powerpoint/2010/main" val="802447546"/>
              </p:ext>
            </p:extLst>
          </p:nvPr>
        </p:nvGraphicFramePr>
        <p:xfrm>
          <a:off x="426720" y="3991487"/>
          <a:ext cx="9738128" cy="196733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6107198" y="2730737"/>
            <a:ext cx="3937412" cy="1345114"/>
            <a:chOff x="7611409" y="2724127"/>
            <a:chExt cx="3020485" cy="1562295"/>
          </a:xfrm>
        </p:grpSpPr>
        <p:sp>
          <p:nvSpPr>
            <p:cNvPr id="7" name="Rectangle 6">
              <a:extLst>
                <a:ext uri="{FF2B5EF4-FFF2-40B4-BE49-F238E27FC236}">
                  <a16:creationId xmlns:a16="http://schemas.microsoft.com/office/drawing/2014/main" id="{DFA7BE20-6AF6-9D48-87FD-7050AEF412D0}"/>
                </a:ext>
              </a:extLst>
            </p:cNvPr>
            <p:cNvSpPr/>
            <p:nvPr/>
          </p:nvSpPr>
          <p:spPr>
            <a:xfrm>
              <a:off x="8648782" y="2724127"/>
              <a:ext cx="1983112" cy="29534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97352C0-5EC7-8C49-B596-B58DFBFDFC85}"/>
                </a:ext>
              </a:extLst>
            </p:cNvPr>
            <p:cNvSpPr/>
            <p:nvPr/>
          </p:nvSpPr>
          <p:spPr>
            <a:xfrm>
              <a:off x="7611409" y="3991078"/>
              <a:ext cx="2999546" cy="29534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0FEBF3E-8C56-E04B-BCE2-78A475AC9A1A}"/>
                </a:ext>
              </a:extLst>
            </p:cNvPr>
            <p:cNvSpPr/>
            <p:nvPr/>
          </p:nvSpPr>
          <p:spPr>
            <a:xfrm>
              <a:off x="7886700" y="3652488"/>
              <a:ext cx="2724255" cy="29534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6466060" y="4491266"/>
            <a:ext cx="3561798" cy="1277637"/>
            <a:chOff x="7973441" y="4648434"/>
            <a:chExt cx="2648056" cy="1572981"/>
          </a:xfrm>
        </p:grpSpPr>
        <p:sp>
          <p:nvSpPr>
            <p:cNvPr id="10" name="Rectangle 9">
              <a:extLst>
                <a:ext uri="{FF2B5EF4-FFF2-40B4-BE49-F238E27FC236}">
                  <a16:creationId xmlns:a16="http://schemas.microsoft.com/office/drawing/2014/main" id="{DCB641D9-AA93-5F46-970F-D53A4C00C536}"/>
                </a:ext>
              </a:extLst>
            </p:cNvPr>
            <p:cNvSpPr/>
            <p:nvPr/>
          </p:nvSpPr>
          <p:spPr>
            <a:xfrm>
              <a:off x="7973441" y="4648434"/>
              <a:ext cx="2648055" cy="29534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A3791EA-435A-1C4E-95A7-7AA06A39232F}"/>
                </a:ext>
              </a:extLst>
            </p:cNvPr>
            <p:cNvSpPr/>
            <p:nvPr/>
          </p:nvSpPr>
          <p:spPr>
            <a:xfrm>
              <a:off x="8544883" y="5610591"/>
              <a:ext cx="2076614" cy="29534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6C76F3B-6752-E146-B2BF-241D89CC2193}"/>
                </a:ext>
              </a:extLst>
            </p:cNvPr>
            <p:cNvSpPr/>
            <p:nvPr/>
          </p:nvSpPr>
          <p:spPr>
            <a:xfrm>
              <a:off x="8430641" y="5926071"/>
              <a:ext cx="2190855" cy="29534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DB99E6B6-DAD4-AD49-BFBC-F29CF58A7244}"/>
              </a:ext>
            </a:extLst>
          </p:cNvPr>
          <p:cNvSpPr txBox="1"/>
          <p:nvPr/>
        </p:nvSpPr>
        <p:spPr>
          <a:xfrm>
            <a:off x="218680" y="5926363"/>
            <a:ext cx="6449843"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How effective do you feel AI and Machine Learning and other predictive analytics have been in positively impacting:</a:t>
            </a:r>
          </a:p>
        </p:txBody>
      </p:sp>
      <p:grpSp>
        <p:nvGrpSpPr>
          <p:cNvPr id="17" name="Group 16">
            <a:extLst>
              <a:ext uri="{FF2B5EF4-FFF2-40B4-BE49-F238E27FC236}">
                <a16:creationId xmlns:a16="http://schemas.microsoft.com/office/drawing/2014/main" id="{4C59ADEC-8DBB-2242-8885-11F4E5761BAD}"/>
              </a:ext>
            </a:extLst>
          </p:cNvPr>
          <p:cNvGrpSpPr/>
          <p:nvPr/>
        </p:nvGrpSpPr>
        <p:grpSpPr>
          <a:xfrm>
            <a:off x="318696" y="6101379"/>
            <a:ext cx="3699222" cy="215444"/>
            <a:chOff x="5711057" y="6567176"/>
            <a:chExt cx="3699222" cy="215444"/>
          </a:xfrm>
        </p:grpSpPr>
        <p:sp>
          <p:nvSpPr>
            <p:cNvPr id="18" name="Rectangle 17">
              <a:extLst>
                <a:ext uri="{FF2B5EF4-FFF2-40B4-BE49-F238E27FC236}">
                  <a16:creationId xmlns:a16="http://schemas.microsoft.com/office/drawing/2014/main" id="{4ED7347C-AD78-DA43-BE2C-0FF86414F94A}"/>
                </a:ext>
              </a:extLst>
            </p:cNvPr>
            <p:cNvSpPr/>
            <p:nvPr/>
          </p:nvSpPr>
          <p:spPr>
            <a:xfrm>
              <a:off x="6170288" y="6567176"/>
              <a:ext cx="3239991" cy="215444"/>
            </a:xfrm>
            <a:prstGeom prst="rect">
              <a:avLst/>
            </a:prstGeom>
          </p:spPr>
          <p:txBody>
            <a:bodyPr wrap="none">
              <a:spAutoFit/>
            </a:bodyPr>
            <a:lstStyle/>
            <a:p>
              <a:r>
                <a:rPr lang="is-IS" sz="800" dirty="0">
                  <a:solidFill>
                    <a:srgbClr val="1D2532"/>
                  </a:solidFill>
                  <a:latin typeface="Century Gothic" charset="0"/>
                  <a:ea typeface="Century Gothic" charset="0"/>
                  <a:cs typeface="Century Gothic" charset="0"/>
                  <a:sym typeface="Zapf Dingbats"/>
                </a:rPr>
                <a:t>= statistically significant difference at 95% confidence interval</a:t>
              </a:r>
              <a:endParaRPr lang="en-US" sz="800" dirty="0">
                <a:solidFill>
                  <a:srgbClr val="1D2532"/>
                </a:solidFill>
                <a:latin typeface="Century Gothic" charset="0"/>
                <a:ea typeface="Century Gothic" charset="0"/>
                <a:cs typeface="Century Gothic" charset="0"/>
              </a:endParaRPr>
            </a:p>
          </p:txBody>
        </p:sp>
        <p:sp>
          <p:nvSpPr>
            <p:cNvPr id="19" name="Rectangle 18">
              <a:extLst>
                <a:ext uri="{FF2B5EF4-FFF2-40B4-BE49-F238E27FC236}">
                  <a16:creationId xmlns:a16="http://schemas.microsoft.com/office/drawing/2014/main" id="{59D0C772-A227-1F43-BC04-E1304C4C3C6D}"/>
                </a:ext>
              </a:extLst>
            </p:cNvPr>
            <p:cNvSpPr/>
            <p:nvPr/>
          </p:nvSpPr>
          <p:spPr>
            <a:xfrm>
              <a:off x="5711057" y="6609266"/>
              <a:ext cx="459231" cy="107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Century Gothic" charset="0"/>
                <a:ea typeface="Century Gothic" charset="0"/>
                <a:cs typeface="Century Gothic" charset="0"/>
              </a:endParaRPr>
            </a:p>
          </p:txBody>
        </p:sp>
      </p:grpSp>
      <p:sp>
        <p:nvSpPr>
          <p:cNvPr id="21" name="TextBox 20">
            <a:extLst>
              <a:ext uri="{FF2B5EF4-FFF2-40B4-BE49-F238E27FC236}">
                <a16:creationId xmlns:a16="http://schemas.microsoft.com/office/drawing/2014/main" id="{1B8848E0-3B9C-B246-BDFF-14D74777136A}"/>
              </a:ext>
            </a:extLst>
          </p:cNvPr>
          <p:cNvSpPr txBox="1"/>
          <p:nvPr/>
        </p:nvSpPr>
        <p:spPr>
          <a:xfrm>
            <a:off x="10548698" y="3787313"/>
            <a:ext cx="1216581" cy="788742"/>
          </a:xfrm>
          <a:prstGeom prst="rect">
            <a:avLst/>
          </a:prstGeom>
          <a:noFill/>
        </p:spPr>
        <p:txBody>
          <a:bodyPr wrap="square" rtlCol="0">
            <a:spAutoFit/>
          </a:bodyPr>
          <a:lstStyle/>
          <a:p>
            <a:pPr>
              <a:lnSpc>
                <a:spcPct val="150000"/>
              </a:lnSpc>
            </a:pPr>
            <a:r>
              <a:rPr lang="en-US" sz="1050" dirty="0">
                <a:latin typeface="Century Gothic" charset="0"/>
                <a:ea typeface="Century Gothic" charset="0"/>
                <a:cs typeface="Century Gothic" charset="0"/>
              </a:rPr>
              <a:t>Less Effective</a:t>
            </a:r>
          </a:p>
          <a:p>
            <a:pPr>
              <a:lnSpc>
                <a:spcPct val="150000"/>
              </a:lnSpc>
            </a:pPr>
            <a:r>
              <a:rPr lang="en-US" sz="1050" dirty="0">
                <a:latin typeface="Century Gothic" charset="0"/>
                <a:ea typeface="Century Gothic" charset="0"/>
                <a:cs typeface="Century Gothic" charset="0"/>
              </a:rPr>
              <a:t>Neutral</a:t>
            </a:r>
          </a:p>
          <a:p>
            <a:pPr>
              <a:lnSpc>
                <a:spcPct val="150000"/>
              </a:lnSpc>
            </a:pPr>
            <a:r>
              <a:rPr lang="en-US" sz="1050" dirty="0">
                <a:latin typeface="Century Gothic" charset="0"/>
                <a:ea typeface="Century Gothic" charset="0"/>
                <a:cs typeface="Century Gothic" charset="0"/>
              </a:rPr>
              <a:t>More Effective</a:t>
            </a:r>
          </a:p>
        </p:txBody>
      </p:sp>
      <p:sp>
        <p:nvSpPr>
          <p:cNvPr id="24" name="Rectangle 23">
            <a:extLst>
              <a:ext uri="{FF2B5EF4-FFF2-40B4-BE49-F238E27FC236}">
                <a16:creationId xmlns:a16="http://schemas.microsoft.com/office/drawing/2014/main" id="{2AC7C9AB-90EB-EB4A-BC39-5BF1696D4315}"/>
              </a:ext>
            </a:extLst>
          </p:cNvPr>
          <p:cNvSpPr/>
          <p:nvPr/>
        </p:nvSpPr>
        <p:spPr>
          <a:xfrm>
            <a:off x="10438212" y="3925152"/>
            <a:ext cx="105225" cy="105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4386E0B-109B-214E-83F6-11CEB0C3C863}"/>
              </a:ext>
            </a:extLst>
          </p:cNvPr>
          <p:cNvSpPr/>
          <p:nvPr/>
        </p:nvSpPr>
        <p:spPr>
          <a:xfrm>
            <a:off x="10438212" y="4156646"/>
            <a:ext cx="105225" cy="105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9B9B0C-E52B-1A4C-B7FD-F36B4B8BDA0B}"/>
              </a:ext>
            </a:extLst>
          </p:cNvPr>
          <p:cNvSpPr/>
          <p:nvPr/>
        </p:nvSpPr>
        <p:spPr>
          <a:xfrm>
            <a:off x="10438212" y="4376565"/>
            <a:ext cx="105225" cy="105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7034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426720" y="365129"/>
            <a:ext cx="11338559" cy="1325563"/>
          </a:xfrm>
        </p:spPr>
        <p:txBody>
          <a:bodyPr/>
          <a:lstStyle/>
          <a:p>
            <a:r>
              <a:rPr lang="en-US" dirty="0"/>
              <a:t>Top Reasons for Continued Cybersecurity Breaches</a:t>
            </a:r>
          </a:p>
        </p:txBody>
      </p:sp>
      <p:sp>
        <p:nvSpPr>
          <p:cNvPr id="42" name="Content Placeholder 2"/>
          <p:cNvSpPr>
            <a:spLocks noGrp="1"/>
          </p:cNvSpPr>
          <p:nvPr>
            <p:ph idx="1"/>
          </p:nvPr>
        </p:nvSpPr>
        <p:spPr>
          <a:xfrm>
            <a:off x="426720" y="1684949"/>
            <a:ext cx="11338559" cy="989013"/>
          </a:xfrm>
        </p:spPr>
        <p:txBody>
          <a:bodyPr>
            <a:normAutofit/>
          </a:bodyPr>
          <a:lstStyle/>
          <a:p>
            <a:r>
              <a:rPr lang="en-US" sz="1600" dirty="0"/>
              <a:t>All respondent types agreed on the top reasons for continued cybersecurity breaches. Nearly 25% of C-Suite respondents believe that </a:t>
            </a:r>
            <a:r>
              <a:rPr lang="en-US" sz="1600" i="1" dirty="0"/>
              <a:t>Cybersecurity is not Recognized as a Priority at the Executive/Board Level</a:t>
            </a:r>
            <a:r>
              <a:rPr lang="en-US" sz="1600" dirty="0"/>
              <a:t>.</a:t>
            </a:r>
          </a:p>
        </p:txBody>
      </p:sp>
      <p:sp>
        <p:nvSpPr>
          <p:cNvPr id="43" name="TextBox 42">
            <a:extLst>
              <a:ext uri="{FF2B5EF4-FFF2-40B4-BE49-F238E27FC236}">
                <a16:creationId xmlns:a16="http://schemas.microsoft.com/office/drawing/2014/main" id="{DB99E6B6-DAD4-AD49-BFBC-F29CF58A7244}"/>
              </a:ext>
            </a:extLst>
          </p:cNvPr>
          <p:cNvSpPr txBox="1"/>
          <p:nvPr/>
        </p:nvSpPr>
        <p:spPr>
          <a:xfrm>
            <a:off x="218680" y="6076697"/>
            <a:ext cx="6449843" cy="215444"/>
          </a:xfrm>
          <a:prstGeom prst="rect">
            <a:avLst/>
          </a:prstGeom>
          <a:noFill/>
        </p:spPr>
        <p:txBody>
          <a:bodyPr wrap="square" rtlCol="0">
            <a:spAutoFit/>
          </a:bodyPr>
          <a:lstStyle/>
          <a:p>
            <a:r>
              <a:rPr lang="en-US" sz="800" dirty="0">
                <a:latin typeface="Century Gothic" charset="0"/>
                <a:ea typeface="Century Gothic" charset="0"/>
                <a:cs typeface="Century Gothic" charset="0"/>
              </a:rPr>
              <a:t>Q. What are the top reasons that healthcare organizations continue to suffer Cybersecurity breaches?. Select three reasons.</a:t>
            </a:r>
          </a:p>
        </p:txBody>
      </p:sp>
      <p:graphicFrame>
        <p:nvGraphicFramePr>
          <p:cNvPr id="44" name="Chart 43">
            <a:extLst>
              <a:ext uri="{FF2B5EF4-FFF2-40B4-BE49-F238E27FC236}">
                <a16:creationId xmlns:a16="http://schemas.microsoft.com/office/drawing/2014/main" id="{5B24E085-3B49-E142-ADCC-D738D6401069}"/>
              </a:ext>
            </a:extLst>
          </p:cNvPr>
          <p:cNvGraphicFramePr/>
          <p:nvPr>
            <p:extLst>
              <p:ext uri="{D42A27DB-BD31-4B8C-83A1-F6EECF244321}">
                <p14:modId xmlns:p14="http://schemas.microsoft.com/office/powerpoint/2010/main" val="1608987905"/>
              </p:ext>
            </p:extLst>
          </p:nvPr>
        </p:nvGraphicFramePr>
        <p:xfrm>
          <a:off x="3272490" y="2432759"/>
          <a:ext cx="2515795" cy="3523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Chart 45">
            <a:extLst>
              <a:ext uri="{FF2B5EF4-FFF2-40B4-BE49-F238E27FC236}">
                <a16:creationId xmlns:a16="http://schemas.microsoft.com/office/drawing/2014/main" id="{33765B51-B6A6-164E-BB46-82A0AF76D506}"/>
              </a:ext>
            </a:extLst>
          </p:cNvPr>
          <p:cNvGraphicFramePr/>
          <p:nvPr>
            <p:extLst>
              <p:ext uri="{D42A27DB-BD31-4B8C-83A1-F6EECF244321}">
                <p14:modId xmlns:p14="http://schemas.microsoft.com/office/powerpoint/2010/main" val="4078009336"/>
              </p:ext>
            </p:extLst>
          </p:nvPr>
        </p:nvGraphicFramePr>
        <p:xfrm>
          <a:off x="5271404" y="2432759"/>
          <a:ext cx="2818378" cy="3523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a:extLst>
              <a:ext uri="{FF2B5EF4-FFF2-40B4-BE49-F238E27FC236}">
                <a16:creationId xmlns:a16="http://schemas.microsoft.com/office/drawing/2014/main" id="{A3736290-7132-A04B-B80F-F0053F979ACC}"/>
              </a:ext>
            </a:extLst>
          </p:cNvPr>
          <p:cNvGraphicFramePr/>
          <p:nvPr>
            <p:extLst>
              <p:ext uri="{D42A27DB-BD31-4B8C-83A1-F6EECF244321}">
                <p14:modId xmlns:p14="http://schemas.microsoft.com/office/powerpoint/2010/main" val="2584133977"/>
              </p:ext>
            </p:extLst>
          </p:nvPr>
        </p:nvGraphicFramePr>
        <p:xfrm>
          <a:off x="7686878" y="2432759"/>
          <a:ext cx="2515795" cy="3523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a:extLst>
              <a:ext uri="{FF2B5EF4-FFF2-40B4-BE49-F238E27FC236}">
                <a16:creationId xmlns:a16="http://schemas.microsoft.com/office/drawing/2014/main" id="{75D2C78D-DA18-0441-92F7-556CCA0B6335}"/>
              </a:ext>
            </a:extLst>
          </p:cNvPr>
          <p:cNvGraphicFramePr/>
          <p:nvPr>
            <p:extLst>
              <p:ext uri="{D42A27DB-BD31-4B8C-83A1-F6EECF244321}">
                <p14:modId xmlns:p14="http://schemas.microsoft.com/office/powerpoint/2010/main" val="2601786090"/>
              </p:ext>
            </p:extLst>
          </p:nvPr>
        </p:nvGraphicFramePr>
        <p:xfrm>
          <a:off x="9744100" y="2422249"/>
          <a:ext cx="2157419" cy="3523037"/>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a:extLst>
              <a:ext uri="{FF2B5EF4-FFF2-40B4-BE49-F238E27FC236}">
                <a16:creationId xmlns:a16="http://schemas.microsoft.com/office/drawing/2014/main" id="{FA24C043-8BDA-BB4C-BE40-01587091ADDE}"/>
              </a:ext>
            </a:extLst>
          </p:cNvPr>
          <p:cNvSpPr txBox="1"/>
          <p:nvPr/>
        </p:nvSpPr>
        <p:spPr>
          <a:xfrm>
            <a:off x="3283856" y="2412352"/>
            <a:ext cx="1867542" cy="261610"/>
          </a:xfrm>
          <a:prstGeom prst="rect">
            <a:avLst/>
          </a:prstGeom>
          <a:noFill/>
        </p:spPr>
        <p:txBody>
          <a:bodyPr wrap="square" rtlCol="0">
            <a:spAutoFit/>
          </a:bodyPr>
          <a:lstStyle/>
          <a:p>
            <a:pPr algn="ctr"/>
            <a:r>
              <a:rPr lang="en-US" sz="1100" dirty="0">
                <a:latin typeface="Century Gothic" charset="0"/>
                <a:ea typeface="Century Gothic" charset="0"/>
                <a:cs typeface="Century Gothic" charset="0"/>
              </a:rPr>
              <a:t>All Respondents</a:t>
            </a:r>
          </a:p>
        </p:txBody>
      </p:sp>
      <p:sp>
        <p:nvSpPr>
          <p:cNvPr id="53" name="TextBox 52">
            <a:extLst>
              <a:ext uri="{FF2B5EF4-FFF2-40B4-BE49-F238E27FC236}">
                <a16:creationId xmlns:a16="http://schemas.microsoft.com/office/drawing/2014/main" id="{32737DCF-1F36-974F-8674-63459ABD23DF}"/>
              </a:ext>
            </a:extLst>
          </p:cNvPr>
          <p:cNvSpPr txBox="1"/>
          <p:nvPr/>
        </p:nvSpPr>
        <p:spPr>
          <a:xfrm>
            <a:off x="5665197" y="2412352"/>
            <a:ext cx="1543423" cy="261610"/>
          </a:xfrm>
          <a:prstGeom prst="rect">
            <a:avLst/>
          </a:prstGeom>
          <a:noFill/>
        </p:spPr>
        <p:txBody>
          <a:bodyPr wrap="square" rtlCol="0">
            <a:spAutoFit/>
          </a:bodyPr>
          <a:lstStyle/>
          <a:p>
            <a:pPr algn="ctr"/>
            <a:r>
              <a:rPr lang="en-US" sz="1100" dirty="0">
                <a:latin typeface="Century Gothic" charset="0"/>
                <a:ea typeface="Century Gothic" charset="0"/>
                <a:cs typeface="Century Gothic" charset="0"/>
              </a:rPr>
              <a:t>Payers</a:t>
            </a:r>
          </a:p>
        </p:txBody>
      </p:sp>
      <p:sp>
        <p:nvSpPr>
          <p:cNvPr id="54" name="TextBox 53">
            <a:extLst>
              <a:ext uri="{FF2B5EF4-FFF2-40B4-BE49-F238E27FC236}">
                <a16:creationId xmlns:a16="http://schemas.microsoft.com/office/drawing/2014/main" id="{5936FCBA-1AD0-EC46-BCC3-8C31DDA9DBD1}"/>
              </a:ext>
            </a:extLst>
          </p:cNvPr>
          <p:cNvSpPr txBox="1"/>
          <p:nvPr/>
        </p:nvSpPr>
        <p:spPr>
          <a:xfrm>
            <a:off x="7967640" y="2412352"/>
            <a:ext cx="1543423" cy="261610"/>
          </a:xfrm>
          <a:prstGeom prst="rect">
            <a:avLst/>
          </a:prstGeom>
          <a:noFill/>
        </p:spPr>
        <p:txBody>
          <a:bodyPr wrap="square" rtlCol="0">
            <a:spAutoFit/>
          </a:bodyPr>
          <a:lstStyle/>
          <a:p>
            <a:pPr algn="ctr"/>
            <a:r>
              <a:rPr lang="en-US" sz="1100" dirty="0">
                <a:latin typeface="Century Gothic" charset="0"/>
                <a:ea typeface="Century Gothic" charset="0"/>
                <a:cs typeface="Century Gothic" charset="0"/>
              </a:rPr>
              <a:t>Providers</a:t>
            </a:r>
          </a:p>
        </p:txBody>
      </p:sp>
      <p:sp>
        <p:nvSpPr>
          <p:cNvPr id="55" name="TextBox 54">
            <a:extLst>
              <a:ext uri="{FF2B5EF4-FFF2-40B4-BE49-F238E27FC236}">
                <a16:creationId xmlns:a16="http://schemas.microsoft.com/office/drawing/2014/main" id="{D2854DAB-624B-D449-8D6A-4E7C80BAD602}"/>
              </a:ext>
            </a:extLst>
          </p:cNvPr>
          <p:cNvSpPr txBox="1"/>
          <p:nvPr/>
        </p:nvSpPr>
        <p:spPr>
          <a:xfrm>
            <a:off x="10000719" y="2412352"/>
            <a:ext cx="1543423" cy="261610"/>
          </a:xfrm>
          <a:prstGeom prst="rect">
            <a:avLst/>
          </a:prstGeom>
          <a:noFill/>
        </p:spPr>
        <p:txBody>
          <a:bodyPr wrap="square" rtlCol="0">
            <a:spAutoFit/>
          </a:bodyPr>
          <a:lstStyle/>
          <a:p>
            <a:pPr algn="ctr"/>
            <a:r>
              <a:rPr lang="en-US" sz="1100" dirty="0">
                <a:latin typeface="Century Gothic" charset="0"/>
                <a:ea typeface="Century Gothic" charset="0"/>
                <a:cs typeface="Century Gothic" charset="0"/>
              </a:rPr>
              <a:t>C-Suite</a:t>
            </a:r>
          </a:p>
        </p:txBody>
      </p:sp>
      <p:sp>
        <p:nvSpPr>
          <p:cNvPr id="56" name="TextBox 55">
            <a:extLst>
              <a:ext uri="{FF2B5EF4-FFF2-40B4-BE49-F238E27FC236}">
                <a16:creationId xmlns:a16="http://schemas.microsoft.com/office/drawing/2014/main" id="{ABA40AEB-F415-F642-97A5-EB163DBB616C}"/>
              </a:ext>
            </a:extLst>
          </p:cNvPr>
          <p:cNvSpPr txBox="1"/>
          <p:nvPr/>
        </p:nvSpPr>
        <p:spPr>
          <a:xfrm>
            <a:off x="11079973" y="5611105"/>
            <a:ext cx="783533" cy="392415"/>
          </a:xfrm>
          <a:prstGeom prst="rect">
            <a:avLst/>
          </a:prstGeom>
          <a:noFill/>
        </p:spPr>
        <p:txBody>
          <a:bodyPr wrap="square" rtlCol="0">
            <a:spAutoFit/>
          </a:bodyPr>
          <a:lstStyle/>
          <a:p>
            <a:r>
              <a:rPr lang="en-US" sz="1050" dirty="0">
                <a:latin typeface="Century Gothic" charset="0"/>
                <a:ea typeface="Century Gothic" charset="0"/>
                <a:cs typeface="Century Gothic" charset="0"/>
              </a:rPr>
              <a:t>% </a:t>
            </a:r>
            <a:r>
              <a:rPr lang="en-US" sz="900" dirty="0">
                <a:latin typeface="Century Gothic" charset="0"/>
                <a:ea typeface="Century Gothic" charset="0"/>
                <a:cs typeface="Century Gothic" charset="0"/>
              </a:rPr>
              <a:t>selected</a:t>
            </a:r>
            <a:endParaRPr lang="en-US" sz="1050" dirty="0">
              <a:latin typeface="Century Gothic" charset="0"/>
              <a:ea typeface="Century Gothic" charset="0"/>
              <a:cs typeface="Century Gothic" charset="0"/>
            </a:endParaRPr>
          </a:p>
        </p:txBody>
      </p:sp>
      <p:sp>
        <p:nvSpPr>
          <p:cNvPr id="20" name="Oval 19">
            <a:extLst>
              <a:ext uri="{FF2B5EF4-FFF2-40B4-BE49-F238E27FC236}">
                <a16:creationId xmlns:a16="http://schemas.microsoft.com/office/drawing/2014/main" id="{2EDDD00F-D8EC-0947-831A-38891AD56928}"/>
              </a:ext>
            </a:extLst>
          </p:cNvPr>
          <p:cNvSpPr/>
          <p:nvPr/>
        </p:nvSpPr>
        <p:spPr>
          <a:xfrm>
            <a:off x="10416878" y="5297468"/>
            <a:ext cx="509844" cy="509844"/>
          </a:xfrm>
          <a:prstGeom prst="ellipse">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entury Gothic" charset="0"/>
              <a:ea typeface="Century Gothic" charset="0"/>
              <a:cs typeface="Century Gothic" charset="0"/>
            </a:endParaRPr>
          </a:p>
        </p:txBody>
      </p:sp>
      <p:sp>
        <p:nvSpPr>
          <p:cNvPr id="21" name="TextBox 20">
            <a:extLst>
              <a:ext uri="{FF2B5EF4-FFF2-40B4-BE49-F238E27FC236}">
                <a16:creationId xmlns:a16="http://schemas.microsoft.com/office/drawing/2014/main" id="{68E7C1A7-8E43-6843-9543-D8562E3EA365}"/>
              </a:ext>
            </a:extLst>
          </p:cNvPr>
          <p:cNvSpPr txBox="1"/>
          <p:nvPr/>
        </p:nvSpPr>
        <p:spPr>
          <a:xfrm>
            <a:off x="-347242" y="2637095"/>
            <a:ext cx="3631098" cy="3202095"/>
          </a:xfrm>
          <a:prstGeom prst="rect">
            <a:avLst/>
          </a:prstGeom>
          <a:noFill/>
        </p:spPr>
        <p:txBody>
          <a:bodyPr wrap="square" rtlCol="0">
            <a:spAutoFit/>
          </a:bodyPr>
          <a:lstStyle/>
          <a:p>
            <a:pPr marL="640080" algn="r">
              <a:lnSpc>
                <a:spcPts val="1420"/>
              </a:lnSpc>
              <a:spcBef>
                <a:spcPts val="1800"/>
              </a:spcBef>
            </a:pPr>
            <a:r>
              <a:rPr lang="en-US" sz="900" dirty="0">
                <a:latin typeface="Century Gothic" panose="020B0502020202020204" pitchFamily="34" charset="0"/>
              </a:rPr>
              <a:t>Sophistication of Attacks Is Increasing Faster Than Prevention Capabilities</a:t>
            </a:r>
          </a:p>
          <a:p>
            <a:pPr marL="640080" algn="r">
              <a:lnSpc>
                <a:spcPts val="1420"/>
              </a:lnSpc>
              <a:spcBef>
                <a:spcPts val="1800"/>
              </a:spcBef>
            </a:pPr>
            <a:r>
              <a:rPr lang="en-US" sz="900" dirty="0">
                <a:latin typeface="Century Gothic" panose="020B0502020202020204" pitchFamily="34" charset="0"/>
              </a:rPr>
              <a:t>It Is Too Difficult to Account for Human Factors (e.g. Phishing, Emails, Social Engineering, etc.)</a:t>
            </a:r>
          </a:p>
          <a:p>
            <a:pPr marL="640080" algn="r">
              <a:lnSpc>
                <a:spcPts val="1420"/>
              </a:lnSpc>
              <a:spcBef>
                <a:spcPts val="1800"/>
              </a:spcBef>
            </a:pPr>
            <a:r>
              <a:rPr lang="en-US" sz="900" dirty="0">
                <a:latin typeface="Century Gothic" panose="020B0502020202020204" pitchFamily="34" charset="0"/>
              </a:rPr>
              <a:t>The Cost to Fully Address Is Too High</a:t>
            </a:r>
          </a:p>
          <a:p>
            <a:pPr marL="640080" algn="r">
              <a:lnSpc>
                <a:spcPts val="1420"/>
              </a:lnSpc>
              <a:spcBef>
                <a:spcPts val="1800"/>
              </a:spcBef>
            </a:pPr>
            <a:r>
              <a:rPr lang="en-US" sz="900" dirty="0">
                <a:latin typeface="Century Gothic" panose="020B0502020202020204" pitchFamily="34" charset="0"/>
              </a:rPr>
              <a:t>Too Many Other Priorities Keep Organizations From Properly Focusing on Cybersecurity</a:t>
            </a:r>
          </a:p>
          <a:p>
            <a:pPr marL="640080" algn="r">
              <a:lnSpc>
                <a:spcPts val="1420"/>
              </a:lnSpc>
              <a:spcBef>
                <a:spcPts val="1800"/>
              </a:spcBef>
            </a:pPr>
            <a:r>
              <a:rPr lang="en-US" sz="900" dirty="0">
                <a:latin typeface="Century Gothic" panose="020B0502020202020204" pitchFamily="34" charset="0"/>
              </a:rPr>
              <a:t>The Regulatory Framework/Requirements Are Insufficient to Drive Proper Prevention</a:t>
            </a:r>
          </a:p>
          <a:p>
            <a:pPr marL="640080" algn="r">
              <a:lnSpc>
                <a:spcPts val="1420"/>
              </a:lnSpc>
              <a:spcBef>
                <a:spcPts val="1800"/>
              </a:spcBef>
            </a:pPr>
            <a:r>
              <a:rPr lang="en-US" sz="900" dirty="0">
                <a:latin typeface="Century Gothic" panose="020B0502020202020204" pitchFamily="34" charset="0"/>
              </a:rPr>
              <a:t>Cybersecurity Is Not Recognized as a Priority at the Executive/Board Level</a:t>
            </a:r>
          </a:p>
        </p:txBody>
      </p:sp>
    </p:spTree>
    <p:extLst>
      <p:ext uri="{BB962C8B-B14F-4D97-AF65-F5344CB8AC3E}">
        <p14:creationId xmlns:p14="http://schemas.microsoft.com/office/powerpoint/2010/main" val="1494517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Post-2020 Election Predictions</a:t>
            </a:r>
          </a:p>
        </p:txBody>
      </p:sp>
      <p:sp>
        <p:nvSpPr>
          <p:cNvPr id="3" name="Content Placeholder 2"/>
          <p:cNvSpPr>
            <a:spLocks noGrp="1"/>
          </p:cNvSpPr>
          <p:nvPr>
            <p:ph idx="1"/>
          </p:nvPr>
        </p:nvSpPr>
        <p:spPr>
          <a:xfrm>
            <a:off x="426720" y="1519173"/>
            <a:ext cx="6520889" cy="1325563"/>
          </a:xfrm>
        </p:spPr>
        <p:txBody>
          <a:bodyPr>
            <a:normAutofit/>
          </a:bodyPr>
          <a:lstStyle/>
          <a:p>
            <a:pPr>
              <a:lnSpc>
                <a:spcPct val="100000"/>
              </a:lnSpc>
            </a:pPr>
            <a:r>
              <a:rPr lang="en-US" sz="1600" i="1" dirty="0"/>
              <a:t>Continued Unwinding of ACA </a:t>
            </a:r>
            <a:r>
              <a:rPr lang="en-US" sz="1600" dirty="0"/>
              <a:t>and </a:t>
            </a:r>
            <a:r>
              <a:rPr lang="en-US" sz="1600" i="1" dirty="0"/>
              <a:t>No Significant Changes</a:t>
            </a:r>
            <a:r>
              <a:rPr lang="en-US" sz="1600" dirty="0"/>
              <a:t> were the two most popular predictions. Enactment of </a:t>
            </a:r>
            <a:r>
              <a:rPr lang="en-US" sz="1600" i="1" dirty="0"/>
              <a:t>Medicare for All Legislation</a:t>
            </a:r>
            <a:r>
              <a:rPr lang="en-US" sz="1600" dirty="0"/>
              <a:t> was predicted by only 3% of total respondents. </a:t>
            </a:r>
            <a:br>
              <a:rPr lang="en-US" sz="1600" dirty="0"/>
            </a:br>
            <a:r>
              <a:rPr lang="en-US" sz="1600" dirty="0"/>
              <a:t>C-Suite respondents were directionally more likely to predict </a:t>
            </a:r>
            <a:br>
              <a:rPr lang="en-US" sz="1600" dirty="0"/>
            </a:br>
            <a:r>
              <a:rPr lang="en-US" sz="1600" i="1" dirty="0"/>
              <a:t>No Significant Changes</a:t>
            </a:r>
            <a:r>
              <a:rPr lang="en-US" sz="1600" dirty="0"/>
              <a:t> than were other respondents.</a:t>
            </a:r>
          </a:p>
          <a:p>
            <a:pPr>
              <a:lnSpc>
                <a:spcPct val="100000"/>
              </a:lnSpc>
            </a:pPr>
            <a:endParaRPr lang="en-US" sz="1600" dirty="0"/>
          </a:p>
        </p:txBody>
      </p:sp>
      <p:graphicFrame>
        <p:nvGraphicFramePr>
          <p:cNvPr id="4" name="Chart 3">
            <a:extLst>
              <a:ext uri="{FF2B5EF4-FFF2-40B4-BE49-F238E27FC236}">
                <a16:creationId xmlns:a16="http://schemas.microsoft.com/office/drawing/2014/main" id="{5B24E085-3B49-E142-ADCC-D738D6401069}"/>
              </a:ext>
            </a:extLst>
          </p:cNvPr>
          <p:cNvGraphicFramePr/>
          <p:nvPr>
            <p:extLst>
              <p:ext uri="{D42A27DB-BD31-4B8C-83A1-F6EECF244321}">
                <p14:modId xmlns:p14="http://schemas.microsoft.com/office/powerpoint/2010/main" val="2524305883"/>
              </p:ext>
            </p:extLst>
          </p:nvPr>
        </p:nvGraphicFramePr>
        <p:xfrm>
          <a:off x="2757289" y="3144429"/>
          <a:ext cx="2448991" cy="2701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3765B51-B6A6-164E-BB46-82A0AF76D506}"/>
              </a:ext>
            </a:extLst>
          </p:cNvPr>
          <p:cNvGraphicFramePr/>
          <p:nvPr>
            <p:extLst>
              <p:ext uri="{D42A27DB-BD31-4B8C-83A1-F6EECF244321}">
                <p14:modId xmlns:p14="http://schemas.microsoft.com/office/powerpoint/2010/main" val="884525820"/>
              </p:ext>
            </p:extLst>
          </p:nvPr>
        </p:nvGraphicFramePr>
        <p:xfrm>
          <a:off x="4999282" y="3144429"/>
          <a:ext cx="2344826" cy="27011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3736290-7132-A04B-B80F-F0053F979ACC}"/>
              </a:ext>
            </a:extLst>
          </p:cNvPr>
          <p:cNvGraphicFramePr/>
          <p:nvPr>
            <p:extLst>
              <p:ext uri="{D42A27DB-BD31-4B8C-83A1-F6EECF244321}">
                <p14:modId xmlns:p14="http://schemas.microsoft.com/office/powerpoint/2010/main" val="2567420754"/>
              </p:ext>
            </p:extLst>
          </p:nvPr>
        </p:nvGraphicFramePr>
        <p:xfrm>
          <a:off x="7155949" y="3144429"/>
          <a:ext cx="2635625" cy="2701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5D2C78D-DA18-0441-92F7-556CCA0B6335}"/>
              </a:ext>
            </a:extLst>
          </p:cNvPr>
          <p:cNvGraphicFramePr/>
          <p:nvPr>
            <p:extLst>
              <p:ext uri="{D42A27DB-BD31-4B8C-83A1-F6EECF244321}">
                <p14:modId xmlns:p14="http://schemas.microsoft.com/office/powerpoint/2010/main" val="1291760849"/>
              </p:ext>
            </p:extLst>
          </p:nvPr>
        </p:nvGraphicFramePr>
        <p:xfrm>
          <a:off x="9091838" y="3144429"/>
          <a:ext cx="3191389" cy="2701169"/>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FA24C043-8BDA-BB4C-BE40-01587091ADDE}"/>
              </a:ext>
            </a:extLst>
          </p:cNvPr>
          <p:cNvSpPr txBox="1"/>
          <p:nvPr/>
        </p:nvSpPr>
        <p:spPr>
          <a:xfrm>
            <a:off x="2874415" y="2990540"/>
            <a:ext cx="2448991"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All Respondents</a:t>
            </a:r>
          </a:p>
        </p:txBody>
      </p:sp>
      <p:sp>
        <p:nvSpPr>
          <p:cNvPr id="9" name="TextBox 8">
            <a:extLst>
              <a:ext uri="{FF2B5EF4-FFF2-40B4-BE49-F238E27FC236}">
                <a16:creationId xmlns:a16="http://schemas.microsoft.com/office/drawing/2014/main" id="{32737DCF-1F36-974F-8674-63459ABD23DF}"/>
              </a:ext>
            </a:extLst>
          </p:cNvPr>
          <p:cNvSpPr txBox="1"/>
          <p:nvPr/>
        </p:nvSpPr>
        <p:spPr>
          <a:xfrm>
            <a:off x="4923649" y="2990540"/>
            <a:ext cx="2023960"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Payers</a:t>
            </a:r>
          </a:p>
        </p:txBody>
      </p:sp>
      <p:sp>
        <p:nvSpPr>
          <p:cNvPr id="10" name="TextBox 9">
            <a:extLst>
              <a:ext uri="{FF2B5EF4-FFF2-40B4-BE49-F238E27FC236}">
                <a16:creationId xmlns:a16="http://schemas.microsoft.com/office/drawing/2014/main" id="{5936FCBA-1AD0-EC46-BCC3-8C31DDA9DBD1}"/>
              </a:ext>
            </a:extLst>
          </p:cNvPr>
          <p:cNvSpPr txBox="1"/>
          <p:nvPr/>
        </p:nvSpPr>
        <p:spPr>
          <a:xfrm>
            <a:off x="7010562" y="2990540"/>
            <a:ext cx="2023960"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Providers</a:t>
            </a:r>
          </a:p>
        </p:txBody>
      </p:sp>
      <p:sp>
        <p:nvSpPr>
          <p:cNvPr id="11" name="TextBox 10">
            <a:extLst>
              <a:ext uri="{FF2B5EF4-FFF2-40B4-BE49-F238E27FC236}">
                <a16:creationId xmlns:a16="http://schemas.microsoft.com/office/drawing/2014/main" id="{D2854DAB-624B-D449-8D6A-4E7C80BAD602}"/>
              </a:ext>
            </a:extLst>
          </p:cNvPr>
          <p:cNvSpPr txBox="1"/>
          <p:nvPr/>
        </p:nvSpPr>
        <p:spPr>
          <a:xfrm>
            <a:off x="8780152" y="2990540"/>
            <a:ext cx="2023960" cy="307777"/>
          </a:xfrm>
          <a:prstGeom prst="rect">
            <a:avLst/>
          </a:prstGeom>
          <a:noFill/>
        </p:spPr>
        <p:txBody>
          <a:bodyPr wrap="square" rtlCol="0">
            <a:spAutoFit/>
          </a:bodyPr>
          <a:lstStyle/>
          <a:p>
            <a:pPr algn="ctr"/>
            <a:r>
              <a:rPr lang="en-US" sz="1400" dirty="0">
                <a:latin typeface="Century Gothic" charset="0"/>
                <a:ea typeface="Century Gothic" charset="0"/>
                <a:cs typeface="Century Gothic" charset="0"/>
              </a:rPr>
              <a:t>C-Suite</a:t>
            </a:r>
          </a:p>
        </p:txBody>
      </p:sp>
      <p:sp>
        <p:nvSpPr>
          <p:cNvPr id="13" name="TextBox 12">
            <a:extLst>
              <a:ext uri="{FF2B5EF4-FFF2-40B4-BE49-F238E27FC236}">
                <a16:creationId xmlns:a16="http://schemas.microsoft.com/office/drawing/2014/main" id="{A07DC6BD-F4EC-E349-8E21-3B1AE51A9E98}"/>
              </a:ext>
            </a:extLst>
          </p:cNvPr>
          <p:cNvSpPr txBox="1"/>
          <p:nvPr/>
        </p:nvSpPr>
        <p:spPr>
          <a:xfrm>
            <a:off x="426720" y="6013356"/>
            <a:ext cx="5011589" cy="215444"/>
          </a:xfrm>
          <a:prstGeom prst="rect">
            <a:avLst/>
          </a:prstGeom>
          <a:noFill/>
        </p:spPr>
        <p:txBody>
          <a:bodyPr wrap="square" rtlCol="0">
            <a:spAutoFit/>
          </a:bodyPr>
          <a:lstStyle/>
          <a:p>
            <a:pPr algn="r"/>
            <a:r>
              <a:rPr lang="en-US" sz="800" dirty="0">
                <a:latin typeface="Century Gothic" charset="0"/>
                <a:ea typeface="Century Gothic" charset="0"/>
                <a:cs typeface="Century Gothic" charset="0"/>
              </a:rPr>
              <a:t>Q. After the 2020 Elections, which is the most likely during the following four-year Presidential term?</a:t>
            </a:r>
          </a:p>
        </p:txBody>
      </p:sp>
      <p:sp>
        <p:nvSpPr>
          <p:cNvPr id="19" name="TextBox 18">
            <a:extLst>
              <a:ext uri="{FF2B5EF4-FFF2-40B4-BE49-F238E27FC236}">
                <a16:creationId xmlns:a16="http://schemas.microsoft.com/office/drawing/2014/main" id="{14A025A9-D35E-3947-93A3-65DE26B4F4A2}"/>
              </a:ext>
            </a:extLst>
          </p:cNvPr>
          <p:cNvSpPr txBox="1"/>
          <p:nvPr/>
        </p:nvSpPr>
        <p:spPr>
          <a:xfrm>
            <a:off x="-277791" y="3342806"/>
            <a:ext cx="3057922" cy="2304413"/>
          </a:xfrm>
          <a:prstGeom prst="rect">
            <a:avLst/>
          </a:prstGeom>
          <a:noFill/>
        </p:spPr>
        <p:txBody>
          <a:bodyPr wrap="square" rtlCol="0">
            <a:spAutoFit/>
          </a:bodyPr>
          <a:lstStyle/>
          <a:p>
            <a:pPr marL="640080" algn="r">
              <a:lnSpc>
                <a:spcPts val="1420"/>
              </a:lnSpc>
              <a:spcBef>
                <a:spcPts val="1800"/>
              </a:spcBef>
            </a:pPr>
            <a:r>
              <a:rPr lang="en-US" sz="900" dirty="0">
                <a:latin typeface="Century Gothic" panose="020B0502020202020204" pitchFamily="34" charset="0"/>
              </a:rPr>
              <a:t>Continued Unwinding of ACA</a:t>
            </a:r>
          </a:p>
          <a:p>
            <a:pPr marL="640080" algn="r">
              <a:lnSpc>
                <a:spcPts val="1420"/>
              </a:lnSpc>
              <a:spcBef>
                <a:spcPts val="1800"/>
              </a:spcBef>
            </a:pPr>
            <a:r>
              <a:rPr lang="en-US" sz="900" dirty="0">
                <a:latin typeface="Century Gothic" panose="020B0502020202020204" pitchFamily="34" charset="0"/>
              </a:rPr>
              <a:t>No Significant Changes</a:t>
            </a:r>
          </a:p>
          <a:p>
            <a:pPr marL="640080" algn="r">
              <a:lnSpc>
                <a:spcPts val="1420"/>
              </a:lnSpc>
              <a:spcBef>
                <a:spcPts val="1800"/>
              </a:spcBef>
            </a:pPr>
            <a:r>
              <a:rPr lang="en-US" sz="900" dirty="0">
                <a:latin typeface="Century Gothic" panose="020B0502020202020204" pitchFamily="34" charset="0"/>
              </a:rPr>
              <a:t>Additional Support for Elements of ACA</a:t>
            </a:r>
          </a:p>
          <a:p>
            <a:pPr marL="640080" algn="r">
              <a:lnSpc>
                <a:spcPts val="1420"/>
              </a:lnSpc>
              <a:spcBef>
                <a:spcPts val="1800"/>
              </a:spcBef>
            </a:pPr>
            <a:r>
              <a:rPr lang="en-US" sz="900" dirty="0">
                <a:latin typeface="Century Gothic" panose="020B0502020202020204" pitchFamily="34" charset="0"/>
              </a:rPr>
              <a:t>Public Option With Support for ACA</a:t>
            </a:r>
          </a:p>
          <a:p>
            <a:pPr marL="640080" algn="r">
              <a:lnSpc>
                <a:spcPts val="1420"/>
              </a:lnSpc>
              <a:spcBef>
                <a:spcPts val="1800"/>
              </a:spcBef>
            </a:pPr>
            <a:r>
              <a:rPr lang="en-US" sz="900" dirty="0">
                <a:latin typeface="Century Gothic" panose="020B0502020202020204" pitchFamily="34" charset="0"/>
              </a:rPr>
              <a:t>Optional Medicaid Buy-in Program</a:t>
            </a:r>
          </a:p>
          <a:p>
            <a:pPr marL="640080" algn="r">
              <a:lnSpc>
                <a:spcPts val="1420"/>
              </a:lnSpc>
              <a:spcBef>
                <a:spcPts val="1800"/>
              </a:spcBef>
            </a:pPr>
            <a:r>
              <a:rPr lang="en-US" sz="900" dirty="0">
                <a:latin typeface="Century Gothic" panose="020B0502020202020204" pitchFamily="34" charset="0"/>
              </a:rPr>
              <a:t>Medicare for All</a:t>
            </a:r>
          </a:p>
        </p:txBody>
      </p:sp>
    </p:spTree>
    <p:extLst>
      <p:ext uri="{BB962C8B-B14F-4D97-AF65-F5344CB8AC3E}">
        <p14:creationId xmlns:p14="http://schemas.microsoft.com/office/powerpoint/2010/main" val="30975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6750" y="1965960"/>
            <a:ext cx="3280410" cy="3829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a:xfrm>
            <a:off x="426721" y="1825625"/>
            <a:ext cx="7494269" cy="4290360"/>
          </a:xfrm>
        </p:spPr>
        <p:txBody>
          <a:bodyPr>
            <a:normAutofit lnSpcReduction="10000"/>
          </a:bodyPr>
          <a:lstStyle/>
          <a:p>
            <a:pPr marL="342900" indent="-342900">
              <a:lnSpc>
                <a:spcPct val="100000"/>
              </a:lnSpc>
              <a:buFont typeface="Arial" charset="0"/>
              <a:buChar char="•"/>
            </a:pPr>
            <a:r>
              <a:rPr lang="en-US" sz="2000" b="1" dirty="0"/>
              <a:t>Payers and providers are in different places regarding consumerism</a:t>
            </a:r>
            <a:r>
              <a:rPr lang="en-US" sz="2000" dirty="0"/>
              <a:t>. Payers are much more likely to have robust consumer-centric strategies, and providers are much more likely to have no consumer-centric </a:t>
            </a:r>
            <a:br>
              <a:rPr lang="en-US" sz="2000" dirty="0"/>
            </a:br>
            <a:r>
              <a:rPr lang="en-US" sz="2000" dirty="0"/>
              <a:t>strategy at all.</a:t>
            </a:r>
          </a:p>
          <a:p>
            <a:pPr marL="342900" indent="-342900">
              <a:lnSpc>
                <a:spcPct val="100000"/>
              </a:lnSpc>
              <a:buFont typeface="Arial" charset="0"/>
              <a:buChar char="•"/>
            </a:pPr>
            <a:r>
              <a:rPr lang="en-US" sz="2000" b="1" dirty="0"/>
              <a:t>Payers and providers do not agree on who is best positioned to provide cost and quality data to consumers. </a:t>
            </a:r>
          </a:p>
          <a:p>
            <a:pPr marL="342900" indent="-342900">
              <a:lnSpc>
                <a:spcPct val="100000"/>
              </a:lnSpc>
              <a:buFont typeface="Arial" charset="0"/>
              <a:buChar char="•"/>
            </a:pPr>
            <a:r>
              <a:rPr lang="en-US" sz="2000" b="1" dirty="0"/>
              <a:t>The value-based care continuum shows a disconnect between payers and providers.</a:t>
            </a:r>
            <a:r>
              <a:rPr lang="en-US" sz="2000" dirty="0"/>
              <a:t> Providers are much more likely to have migrated to value-based care models, but providers are still predominantly offering fee-for-service models.</a:t>
            </a:r>
            <a:endParaRPr lang="en-US" sz="2000" b="1" dirty="0"/>
          </a:p>
        </p:txBody>
      </p:sp>
      <p:sp>
        <p:nvSpPr>
          <p:cNvPr id="4" name="Rectangle 3"/>
          <p:cNvSpPr/>
          <p:nvPr/>
        </p:nvSpPr>
        <p:spPr>
          <a:xfrm>
            <a:off x="8515350" y="2266087"/>
            <a:ext cx="2823210" cy="3139321"/>
          </a:xfrm>
          <a:prstGeom prst="rect">
            <a:avLst/>
          </a:prstGeom>
        </p:spPr>
        <p:txBody>
          <a:bodyPr wrap="square">
            <a:spAutoFit/>
          </a:bodyPr>
          <a:lstStyle/>
          <a:p>
            <a:r>
              <a:rPr lang="en-US" b="1" dirty="0">
                <a:latin typeface="Century Gothic" charset="0"/>
                <a:ea typeface="Century Gothic" charset="0"/>
                <a:cs typeface="Century Gothic" charset="0"/>
              </a:rPr>
              <a:t>Key study highlights:</a:t>
            </a:r>
          </a:p>
          <a:p>
            <a:endParaRPr lang="en-US" b="1" dirty="0">
              <a:latin typeface="Century Gothic" charset="0"/>
              <a:ea typeface="Century Gothic" charset="0"/>
              <a:cs typeface="Century Gothic" charset="0"/>
            </a:endParaRPr>
          </a:p>
          <a:p>
            <a:pPr marL="180975" indent="-180975">
              <a:buFont typeface="Arial" charset="0"/>
              <a:buChar char="•"/>
            </a:pPr>
            <a:r>
              <a:rPr lang="en-US" dirty="0">
                <a:latin typeface="Century Gothic" charset="0"/>
                <a:ea typeface="Century Gothic" charset="0"/>
                <a:cs typeface="Century Gothic" charset="0"/>
              </a:rPr>
              <a:t>Payers and providers are on different pages regarding consumer strategies</a:t>
            </a:r>
          </a:p>
          <a:p>
            <a:pPr marL="180975" indent="-180975">
              <a:buFont typeface="Arial" charset="0"/>
              <a:buChar char="•"/>
            </a:pPr>
            <a:endParaRPr lang="en-US" dirty="0">
              <a:latin typeface="Century Gothic" charset="0"/>
              <a:ea typeface="Century Gothic" charset="0"/>
              <a:cs typeface="Century Gothic" charset="0"/>
            </a:endParaRPr>
          </a:p>
          <a:p>
            <a:pPr marL="180975" indent="-180975">
              <a:buFont typeface="Arial" charset="0"/>
              <a:buChar char="•"/>
            </a:pPr>
            <a:r>
              <a:rPr lang="en-US" dirty="0">
                <a:latin typeface="Century Gothic" charset="0"/>
                <a:ea typeface="Century Gothic" charset="0"/>
                <a:cs typeface="Century Gothic" charset="0"/>
              </a:rPr>
              <a:t>Payers and providers are on different pages regarding value-based care</a:t>
            </a:r>
          </a:p>
        </p:txBody>
      </p:sp>
    </p:spTree>
    <p:extLst>
      <p:ext uri="{BB962C8B-B14F-4D97-AF65-F5344CB8AC3E}">
        <p14:creationId xmlns:p14="http://schemas.microsoft.com/office/powerpoint/2010/main" val="877977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7D1E-0D4F-41D3-AEED-82B9ECEBA60C}"/>
              </a:ext>
            </a:extLst>
          </p:cNvPr>
          <p:cNvSpPr>
            <a:spLocks noGrp="1"/>
          </p:cNvSpPr>
          <p:nvPr>
            <p:ph type="title"/>
          </p:nvPr>
        </p:nvSpPr>
        <p:spPr/>
        <p:txBody>
          <a:bodyPr/>
          <a:lstStyle/>
          <a:p>
            <a:r>
              <a:rPr lang="en-US" dirty="0"/>
              <a:t>Have a Question?</a:t>
            </a:r>
          </a:p>
        </p:txBody>
      </p:sp>
      <p:sp>
        <p:nvSpPr>
          <p:cNvPr id="3" name="Content Placeholder 2">
            <a:extLst>
              <a:ext uri="{FF2B5EF4-FFF2-40B4-BE49-F238E27FC236}">
                <a16:creationId xmlns:a16="http://schemas.microsoft.com/office/drawing/2014/main" id="{885D717C-DF5A-4B33-B68B-D019BF95EF29}"/>
              </a:ext>
            </a:extLst>
          </p:cNvPr>
          <p:cNvSpPr>
            <a:spLocks noGrp="1"/>
          </p:cNvSpPr>
          <p:nvPr>
            <p:ph idx="1"/>
          </p:nvPr>
        </p:nvSpPr>
        <p:spPr>
          <a:xfrm>
            <a:off x="426720" y="1825625"/>
            <a:ext cx="11338559" cy="4290360"/>
          </a:xfrm>
        </p:spPr>
        <p:txBody>
          <a:bodyPr>
            <a:normAutofit lnSpcReduction="10000"/>
          </a:bodyPr>
          <a:lstStyle/>
          <a:p>
            <a:r>
              <a:rPr lang="en-US" sz="2000" dirty="0"/>
              <a:t>We encourage readers to reach out to us with any questions you have about the 2020 Industry Pulse Report or any of the data presented in this ebook. Please feel free to email questions to:</a:t>
            </a:r>
          </a:p>
          <a:p>
            <a:endParaRPr lang="en-US" sz="2000" dirty="0"/>
          </a:p>
          <a:p>
            <a:pPr marL="342900" indent="-342900">
              <a:buFont typeface="Arial" panose="020B0604020202020204" pitchFamily="34" charset="0"/>
              <a:buChar char="•"/>
            </a:pPr>
            <a:r>
              <a:rPr lang="en-US" sz="2000" b="1" dirty="0"/>
              <a:t>David </a:t>
            </a:r>
            <a:r>
              <a:rPr lang="pt-BR" sz="2000" b="1" dirty="0"/>
              <a:t>Gallegos</a:t>
            </a:r>
            <a:br>
              <a:rPr lang="pt-BR" sz="2000" b="1" dirty="0"/>
            </a:br>
            <a:r>
              <a:rPr lang="en-US" sz="2000" dirty="0"/>
              <a:t>SVP</a:t>
            </a:r>
            <a:br>
              <a:rPr lang="en-US" sz="2000" dirty="0"/>
            </a:br>
            <a:r>
              <a:rPr lang="en-US" sz="2000" dirty="0"/>
              <a:t>Consulting Services</a:t>
            </a:r>
            <a:br>
              <a:rPr lang="en-US" sz="2000" dirty="0"/>
            </a:br>
            <a:r>
              <a:rPr lang="en-US" sz="2000" dirty="0"/>
              <a:t>Change Healthcare</a:t>
            </a:r>
            <a:br>
              <a:rPr lang="en-US" sz="2000" dirty="0"/>
            </a:br>
            <a:r>
              <a:rPr lang="en-US" sz="2000" dirty="0">
                <a:hlinkClick r:id="rId2"/>
              </a:rPr>
              <a:t>dgallegos@changehealthcare.com</a:t>
            </a:r>
          </a:p>
          <a:p>
            <a:pPr marL="342900" indent="-342900">
              <a:buFont typeface="Arial" panose="020B0604020202020204" pitchFamily="34" charset="0"/>
              <a:buChar char="•"/>
            </a:pPr>
            <a:endParaRPr lang="en-US" sz="2000" dirty="0">
              <a:hlinkClick r:id="rId2"/>
            </a:endParaRPr>
          </a:p>
          <a:p>
            <a:pPr marL="342900" indent="-342900">
              <a:buFont typeface="Arial" panose="020B0604020202020204" pitchFamily="34" charset="0"/>
              <a:buChar char="•"/>
            </a:pPr>
            <a:r>
              <a:rPr lang="en-US" sz="2000" b="1" dirty="0"/>
              <a:t>Ferris Taylor</a:t>
            </a:r>
            <a:br>
              <a:rPr lang="en-US" sz="2000" dirty="0"/>
            </a:br>
            <a:r>
              <a:rPr lang="en-US" sz="2000" dirty="0"/>
              <a:t>Executive Director</a:t>
            </a:r>
            <a:br>
              <a:rPr lang="en-US" sz="2000" dirty="0"/>
            </a:br>
            <a:r>
              <a:rPr lang="en-US" sz="2000" dirty="0"/>
              <a:t>HealthCare Executive Group</a:t>
            </a:r>
            <a:br>
              <a:rPr lang="en-US" sz="2000" dirty="0"/>
            </a:br>
            <a:r>
              <a:rPr lang="en-US" sz="2000" dirty="0">
                <a:hlinkClick r:id="rId3"/>
              </a:rPr>
              <a:t>ft@hceg.org</a:t>
            </a:r>
            <a:endParaRPr lang="en-US" sz="2000" dirty="0"/>
          </a:p>
        </p:txBody>
      </p:sp>
    </p:spTree>
    <p:extLst>
      <p:ext uri="{BB962C8B-B14F-4D97-AF65-F5344CB8AC3E}">
        <p14:creationId xmlns:p14="http://schemas.microsoft.com/office/powerpoint/2010/main" val="178531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E146E-0172-4E8F-821F-C990436A27E2}"/>
              </a:ext>
            </a:extLst>
          </p:cNvPr>
          <p:cNvSpPr>
            <a:spLocks noGrp="1"/>
          </p:cNvSpPr>
          <p:nvPr>
            <p:ph type="body" sz="quarter" idx="12"/>
          </p:nvPr>
        </p:nvSpPr>
        <p:spPr/>
        <p:txBody>
          <a:bodyPr/>
          <a:lstStyle/>
          <a:p>
            <a:r>
              <a:rPr lang="en-US" i="1" dirty="0"/>
              <a:t>Celebrating 10 years of taking and reporting the pulse of the healthcare industry</a:t>
            </a:r>
          </a:p>
        </p:txBody>
      </p:sp>
      <p:sp>
        <p:nvSpPr>
          <p:cNvPr id="13" name="Text Placeholder 12">
            <a:extLst>
              <a:ext uri="{FF2B5EF4-FFF2-40B4-BE49-F238E27FC236}">
                <a16:creationId xmlns:a16="http://schemas.microsoft.com/office/drawing/2014/main" id="{CC20FC70-46DC-124E-A485-26E331AD9B0B}"/>
              </a:ext>
            </a:extLst>
          </p:cNvPr>
          <p:cNvSpPr>
            <a:spLocks noGrp="1"/>
          </p:cNvSpPr>
          <p:nvPr>
            <p:ph type="body" sz="quarter" idx="13"/>
          </p:nvPr>
        </p:nvSpPr>
        <p:spPr/>
        <p:txBody>
          <a:bodyPr>
            <a:normAutofit fontScale="47500" lnSpcReduction="20000"/>
          </a:bodyPr>
          <a:lstStyle/>
          <a:p>
            <a:r>
              <a:rPr lang="en-US" dirty="0"/>
              <a:t>10</a:t>
            </a:r>
            <a:r>
              <a:rPr lang="en-US" baseline="30000" dirty="0"/>
              <a:t>th</a:t>
            </a:r>
            <a:r>
              <a:rPr lang="en-US" dirty="0"/>
              <a:t> annual report : February 2020</a:t>
            </a:r>
          </a:p>
        </p:txBody>
      </p:sp>
      <p:sp>
        <p:nvSpPr>
          <p:cNvPr id="11" name="Title 10">
            <a:extLst>
              <a:ext uri="{FF2B5EF4-FFF2-40B4-BE49-F238E27FC236}">
                <a16:creationId xmlns:a16="http://schemas.microsoft.com/office/drawing/2014/main" id="{7940C433-6912-DA40-A6F2-A1F3ACB66F34}"/>
              </a:ext>
            </a:extLst>
          </p:cNvPr>
          <p:cNvSpPr>
            <a:spLocks noGrp="1"/>
          </p:cNvSpPr>
          <p:nvPr>
            <p:ph type="title"/>
          </p:nvPr>
        </p:nvSpPr>
        <p:spPr/>
        <p:txBody>
          <a:bodyPr>
            <a:normAutofit/>
          </a:bodyPr>
          <a:lstStyle/>
          <a:p>
            <a:r>
              <a:rPr lang="en-US" dirty="0"/>
              <a:t>The 2020 industry Pulse report</a:t>
            </a:r>
          </a:p>
        </p:txBody>
      </p:sp>
    </p:spTree>
    <p:extLst>
      <p:ext uri="{BB962C8B-B14F-4D97-AF65-F5344CB8AC3E}">
        <p14:creationId xmlns:p14="http://schemas.microsoft.com/office/powerpoint/2010/main" val="296018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Highlights: Consumerism</a:t>
            </a:r>
          </a:p>
        </p:txBody>
      </p:sp>
      <p:sp>
        <p:nvSpPr>
          <p:cNvPr id="3" name="Content Placeholder 2"/>
          <p:cNvSpPr>
            <a:spLocks noGrp="1"/>
          </p:cNvSpPr>
          <p:nvPr>
            <p:ph idx="1"/>
          </p:nvPr>
        </p:nvSpPr>
        <p:spPr>
          <a:xfrm>
            <a:off x="426720" y="1825625"/>
            <a:ext cx="11338559" cy="941959"/>
          </a:xfrm>
        </p:spPr>
        <p:txBody>
          <a:bodyPr>
            <a:normAutofit/>
          </a:bodyPr>
          <a:lstStyle/>
          <a:p>
            <a:pPr>
              <a:lnSpc>
                <a:spcPct val="100000"/>
              </a:lnSpc>
            </a:pPr>
            <a:r>
              <a:rPr lang="en-US" dirty="0"/>
              <a:t>Payer and provider organizations show significant differences of opinion about key consumer topics.</a:t>
            </a:r>
          </a:p>
        </p:txBody>
      </p:sp>
      <p:sp>
        <p:nvSpPr>
          <p:cNvPr id="4" name="Rectangle 3">
            <a:extLst>
              <a:ext uri="{FF2B5EF4-FFF2-40B4-BE49-F238E27FC236}">
                <a16:creationId xmlns:a16="http://schemas.microsoft.com/office/drawing/2014/main" id="{4629F653-0AA7-A04F-BEC7-F6A2009D186F}"/>
              </a:ext>
            </a:extLst>
          </p:cNvPr>
          <p:cNvSpPr/>
          <p:nvPr/>
        </p:nvSpPr>
        <p:spPr>
          <a:xfrm>
            <a:off x="512063" y="2902517"/>
            <a:ext cx="4862199" cy="3256472"/>
          </a:xfrm>
          <a:prstGeom prst="rect">
            <a:avLst/>
          </a:prstGeom>
          <a:solidFill>
            <a:srgbClr val="F2F2F2"/>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4F91FE4-1854-2341-974A-069AB743B5F0}"/>
              </a:ext>
            </a:extLst>
          </p:cNvPr>
          <p:cNvSpPr/>
          <p:nvPr/>
        </p:nvSpPr>
        <p:spPr>
          <a:xfrm>
            <a:off x="635181" y="3051684"/>
            <a:ext cx="4689114" cy="634020"/>
          </a:xfrm>
          <a:prstGeom prst="rect">
            <a:avLst/>
          </a:prstGeom>
        </p:spPr>
        <p:txBody>
          <a:bodyPr wrap="square">
            <a:spAutoFit/>
          </a:bodyPr>
          <a:lstStyle/>
          <a:p>
            <a:pPr>
              <a:lnSpc>
                <a:spcPct val="110000"/>
              </a:lnSpc>
            </a:pPr>
            <a:r>
              <a:rPr lang="en-US" sz="1600" b="1" dirty="0">
                <a:latin typeface="Century Gothic" charset="0"/>
                <a:ea typeface="Century Gothic" charset="0"/>
                <a:cs typeface="Century Gothic" charset="0"/>
              </a:rPr>
              <a:t>Consumerism: </a:t>
            </a:r>
            <a:r>
              <a:rPr lang="en-US" sz="1600" dirty="0">
                <a:latin typeface="Century Gothic" charset="0"/>
                <a:ea typeface="Century Gothic" charset="0"/>
                <a:cs typeface="Century Gothic" charset="0"/>
              </a:rPr>
              <a:t>Providers are much more likely to lack a consumer strategy than payers are.</a:t>
            </a:r>
          </a:p>
        </p:txBody>
      </p:sp>
      <p:graphicFrame>
        <p:nvGraphicFramePr>
          <p:cNvPr id="6" name="Chart 5">
            <a:extLst>
              <a:ext uri="{FF2B5EF4-FFF2-40B4-BE49-F238E27FC236}">
                <a16:creationId xmlns:a16="http://schemas.microsoft.com/office/drawing/2014/main" id="{1108D7F0-E13A-9F42-B278-0100A3FD9687}"/>
              </a:ext>
            </a:extLst>
          </p:cNvPr>
          <p:cNvGraphicFramePr/>
          <p:nvPr>
            <p:extLst>
              <p:ext uri="{D42A27DB-BD31-4B8C-83A1-F6EECF244321}">
                <p14:modId xmlns:p14="http://schemas.microsoft.com/office/powerpoint/2010/main" val="2085116394"/>
              </p:ext>
            </p:extLst>
          </p:nvPr>
        </p:nvGraphicFramePr>
        <p:xfrm>
          <a:off x="935841" y="3857193"/>
          <a:ext cx="4014111" cy="19678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AAB7EBF-F0B5-6A48-927D-C2638965A76B}"/>
              </a:ext>
            </a:extLst>
          </p:cNvPr>
          <p:cNvSpPr txBox="1"/>
          <p:nvPr/>
        </p:nvSpPr>
        <p:spPr>
          <a:xfrm>
            <a:off x="7002399" y="4405028"/>
            <a:ext cx="351690" cy="307777"/>
          </a:xfrm>
          <a:prstGeom prst="rect">
            <a:avLst/>
          </a:prstGeom>
          <a:noFill/>
        </p:spPr>
        <p:txBody>
          <a:bodyPr wrap="square" rtlCol="0">
            <a:spAutoFit/>
          </a:bodyPr>
          <a:lstStyle/>
          <a:p>
            <a:pPr algn="ctr"/>
            <a:r>
              <a:rPr lang="en-US" sz="1400" dirty="0">
                <a:solidFill>
                  <a:schemeClr val="bg1"/>
                </a:solidFill>
              </a:rPr>
              <a:t>B</a:t>
            </a:r>
          </a:p>
        </p:txBody>
      </p:sp>
      <p:sp>
        <p:nvSpPr>
          <p:cNvPr id="8" name="Rectangle 7">
            <a:extLst>
              <a:ext uri="{FF2B5EF4-FFF2-40B4-BE49-F238E27FC236}">
                <a16:creationId xmlns:a16="http://schemas.microsoft.com/office/drawing/2014/main" id="{FFE2C3D0-C032-9C4A-9515-7ABAE045DB74}"/>
              </a:ext>
            </a:extLst>
          </p:cNvPr>
          <p:cNvSpPr/>
          <p:nvPr/>
        </p:nvSpPr>
        <p:spPr>
          <a:xfrm>
            <a:off x="5476616" y="2902517"/>
            <a:ext cx="6288663" cy="3256472"/>
          </a:xfrm>
          <a:prstGeom prst="rect">
            <a:avLst/>
          </a:prstGeom>
          <a:solidFill>
            <a:srgbClr val="F2F2F2"/>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9D14282-2506-F14F-B1EC-43963BD87A3F}"/>
              </a:ext>
            </a:extLst>
          </p:cNvPr>
          <p:cNvSpPr/>
          <p:nvPr/>
        </p:nvSpPr>
        <p:spPr>
          <a:xfrm>
            <a:off x="5591241" y="3051684"/>
            <a:ext cx="6174038" cy="634020"/>
          </a:xfrm>
          <a:prstGeom prst="rect">
            <a:avLst/>
          </a:prstGeom>
        </p:spPr>
        <p:txBody>
          <a:bodyPr wrap="square">
            <a:spAutoFit/>
          </a:bodyPr>
          <a:lstStyle/>
          <a:p>
            <a:pPr>
              <a:lnSpc>
                <a:spcPct val="110000"/>
              </a:lnSpc>
            </a:pPr>
            <a:r>
              <a:rPr lang="en-US" sz="1600" b="1" dirty="0">
                <a:latin typeface="Century Gothic" charset="0"/>
                <a:ea typeface="Century Gothic" charset="0"/>
                <a:cs typeface="Century Gothic" charset="0"/>
              </a:rPr>
              <a:t>Consumerism: </a:t>
            </a:r>
            <a:r>
              <a:rPr lang="en-US" sz="1600" dirty="0">
                <a:latin typeface="Century Gothic" charset="0"/>
                <a:ea typeface="Century Gothic" charset="0"/>
                <a:cs typeface="Century Gothic" charset="0"/>
              </a:rPr>
              <a:t>Payers and providers disagree on who is best positioned to provide cost and quality data to consumers.</a:t>
            </a:r>
          </a:p>
        </p:txBody>
      </p:sp>
      <p:graphicFrame>
        <p:nvGraphicFramePr>
          <p:cNvPr id="10" name="Chart 9">
            <a:extLst>
              <a:ext uri="{FF2B5EF4-FFF2-40B4-BE49-F238E27FC236}">
                <a16:creationId xmlns:a16="http://schemas.microsoft.com/office/drawing/2014/main" id="{4E238D51-5D02-4E48-9D0D-1BD7488E3291}"/>
              </a:ext>
            </a:extLst>
          </p:cNvPr>
          <p:cNvGraphicFramePr/>
          <p:nvPr>
            <p:extLst>
              <p:ext uri="{D42A27DB-BD31-4B8C-83A1-F6EECF244321}">
                <p14:modId xmlns:p14="http://schemas.microsoft.com/office/powerpoint/2010/main" val="1921748017"/>
              </p:ext>
            </p:extLst>
          </p:nvPr>
        </p:nvGraphicFramePr>
        <p:xfrm>
          <a:off x="6309419" y="3857193"/>
          <a:ext cx="4737682" cy="1967843"/>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a:extLst>
              <a:ext uri="{FF2B5EF4-FFF2-40B4-BE49-F238E27FC236}">
                <a16:creationId xmlns:a16="http://schemas.microsoft.com/office/drawing/2014/main" id="{4A1E0467-C88C-472E-814E-C5ECAF0EBE6E}"/>
              </a:ext>
            </a:extLst>
          </p:cNvPr>
          <p:cNvSpPr txBox="1">
            <a:spLocks/>
          </p:cNvSpPr>
          <p:nvPr/>
        </p:nvSpPr>
        <p:spPr>
          <a:xfrm>
            <a:off x="7327377" y="4153387"/>
            <a:ext cx="1439383" cy="471556"/>
          </a:xfrm>
          <a:prstGeom prst="rect">
            <a:avLst/>
          </a:prstGeom>
        </p:spPr>
        <p:txBody>
          <a:bodyPr vert="horz" lIns="91440" tIns="45720" rIns="91440" bIns="45720" rtlCol="0">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pPr>
            <a:r>
              <a:rPr lang="en-US" sz="1000" dirty="0">
                <a:solidFill>
                  <a:schemeClr val="bg1"/>
                </a:solidFill>
              </a:rPr>
              <a:t>of payers say payers</a:t>
            </a:r>
          </a:p>
        </p:txBody>
      </p:sp>
      <p:sp>
        <p:nvSpPr>
          <p:cNvPr id="12" name="Content Placeholder 2">
            <a:extLst>
              <a:ext uri="{FF2B5EF4-FFF2-40B4-BE49-F238E27FC236}">
                <a16:creationId xmlns:a16="http://schemas.microsoft.com/office/drawing/2014/main" id="{B5B9E0DA-F162-44C1-AC15-BC16BE1D783A}"/>
              </a:ext>
            </a:extLst>
          </p:cNvPr>
          <p:cNvSpPr txBox="1">
            <a:spLocks/>
          </p:cNvSpPr>
          <p:nvPr/>
        </p:nvSpPr>
        <p:spPr>
          <a:xfrm>
            <a:off x="8737534" y="4439838"/>
            <a:ext cx="1163771" cy="471556"/>
          </a:xfrm>
          <a:prstGeom prst="rect">
            <a:avLst/>
          </a:prstGeom>
        </p:spPr>
        <p:txBody>
          <a:bodyPr vert="horz" lIns="91440" tIns="45720" rIns="91440" bIns="45720" rtlCol="0">
            <a:normAutofit/>
          </a:bodyPr>
          <a:lstStyle>
            <a:lvl1pPr marL="0" indent="0" algn="l" defTabSz="914334" rtl="0" eaLnBrk="1" latinLnBrk="0" hangingPunct="1">
              <a:lnSpc>
                <a:spcPct val="90000"/>
              </a:lnSpc>
              <a:spcBef>
                <a:spcPts val="999"/>
              </a:spcBef>
              <a:buFont typeface="Arial"/>
              <a:buNone/>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9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9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9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9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pPr>
            <a:r>
              <a:rPr lang="en-US" sz="1000" dirty="0">
                <a:solidFill>
                  <a:schemeClr val="bg1"/>
                </a:solidFill>
              </a:rPr>
              <a:t>of providers  say providers</a:t>
            </a:r>
          </a:p>
        </p:txBody>
      </p:sp>
    </p:spTree>
    <p:extLst>
      <p:ext uri="{BB962C8B-B14F-4D97-AF65-F5344CB8AC3E}">
        <p14:creationId xmlns:p14="http://schemas.microsoft.com/office/powerpoint/2010/main" val="152766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Highlights: Value-Based Care</a:t>
            </a:r>
          </a:p>
        </p:txBody>
      </p:sp>
      <p:sp>
        <p:nvSpPr>
          <p:cNvPr id="3" name="Content Placeholder 2"/>
          <p:cNvSpPr>
            <a:spLocks noGrp="1"/>
          </p:cNvSpPr>
          <p:nvPr>
            <p:ph idx="1"/>
          </p:nvPr>
        </p:nvSpPr>
        <p:spPr>
          <a:xfrm>
            <a:off x="426720" y="1825625"/>
            <a:ext cx="11338559" cy="941959"/>
          </a:xfrm>
        </p:spPr>
        <p:txBody>
          <a:bodyPr>
            <a:normAutofit/>
          </a:bodyPr>
          <a:lstStyle/>
          <a:p>
            <a:pPr>
              <a:lnSpc>
                <a:spcPct val="100000"/>
              </a:lnSpc>
            </a:pPr>
            <a:r>
              <a:rPr lang="en-US" dirty="0"/>
              <a:t>Payer and provider organizations show significant differences of opinion about key consumer topics.</a:t>
            </a:r>
          </a:p>
        </p:txBody>
      </p:sp>
      <p:sp>
        <p:nvSpPr>
          <p:cNvPr id="4" name="Rectangle 3">
            <a:extLst>
              <a:ext uri="{FF2B5EF4-FFF2-40B4-BE49-F238E27FC236}">
                <a16:creationId xmlns:a16="http://schemas.microsoft.com/office/drawing/2014/main" id="{4629F653-0AA7-A04F-BEC7-F6A2009D186F}"/>
              </a:ext>
            </a:extLst>
          </p:cNvPr>
          <p:cNvSpPr/>
          <p:nvPr/>
        </p:nvSpPr>
        <p:spPr>
          <a:xfrm>
            <a:off x="512063" y="2902517"/>
            <a:ext cx="5164589" cy="3256472"/>
          </a:xfrm>
          <a:prstGeom prst="rect">
            <a:avLst/>
          </a:prstGeom>
          <a:solidFill>
            <a:srgbClr val="F2F2F2"/>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4F91FE4-1854-2341-974A-069AB743B5F0}"/>
              </a:ext>
            </a:extLst>
          </p:cNvPr>
          <p:cNvSpPr/>
          <p:nvPr/>
        </p:nvSpPr>
        <p:spPr>
          <a:xfrm>
            <a:off x="635180" y="3051684"/>
            <a:ext cx="5041473" cy="1151084"/>
          </a:xfrm>
          <a:prstGeom prst="rect">
            <a:avLst/>
          </a:prstGeom>
        </p:spPr>
        <p:txBody>
          <a:bodyPr wrap="square">
            <a:spAutoFit/>
          </a:bodyPr>
          <a:lstStyle/>
          <a:p>
            <a:pPr>
              <a:lnSpc>
                <a:spcPct val="110000"/>
              </a:lnSpc>
            </a:pPr>
            <a:r>
              <a:rPr lang="en-US" sz="1600" b="1" dirty="0">
                <a:latin typeface="Century Gothic" charset="0"/>
                <a:ea typeface="Century Gothic" charset="0"/>
                <a:cs typeface="Century Gothic" charset="0"/>
              </a:rPr>
              <a:t>Value-Based Care: </a:t>
            </a:r>
            <a:r>
              <a:rPr lang="en-US" sz="1600" dirty="0">
                <a:latin typeface="Century Gothic" charset="0"/>
                <a:ea typeface="Century Gothic" charset="0"/>
                <a:cs typeface="Century Gothic" charset="0"/>
              </a:rPr>
              <a:t>Payers are much more likely to cite IT Infrastructure issues as the key barrier to implementing value-based care arrangements.</a:t>
            </a:r>
          </a:p>
          <a:p>
            <a:endParaRPr lang="en-US" sz="1600" dirty="0">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9AAB7EBF-F0B5-6A48-927D-C2638965A76B}"/>
              </a:ext>
            </a:extLst>
          </p:cNvPr>
          <p:cNvSpPr txBox="1"/>
          <p:nvPr/>
        </p:nvSpPr>
        <p:spPr>
          <a:xfrm>
            <a:off x="7002399" y="4405028"/>
            <a:ext cx="351690" cy="307777"/>
          </a:xfrm>
          <a:prstGeom prst="rect">
            <a:avLst/>
          </a:prstGeom>
          <a:noFill/>
        </p:spPr>
        <p:txBody>
          <a:bodyPr wrap="square" rtlCol="0">
            <a:spAutoFit/>
          </a:bodyPr>
          <a:lstStyle/>
          <a:p>
            <a:pPr algn="ctr"/>
            <a:r>
              <a:rPr lang="en-US" sz="1400" dirty="0">
                <a:solidFill>
                  <a:schemeClr val="bg1"/>
                </a:solidFill>
              </a:rPr>
              <a:t>B</a:t>
            </a:r>
          </a:p>
        </p:txBody>
      </p:sp>
      <p:sp>
        <p:nvSpPr>
          <p:cNvPr id="8" name="Rectangle 7">
            <a:extLst>
              <a:ext uri="{FF2B5EF4-FFF2-40B4-BE49-F238E27FC236}">
                <a16:creationId xmlns:a16="http://schemas.microsoft.com/office/drawing/2014/main" id="{FFE2C3D0-C032-9C4A-9515-7ABAE045DB74}"/>
              </a:ext>
            </a:extLst>
          </p:cNvPr>
          <p:cNvSpPr/>
          <p:nvPr/>
        </p:nvSpPr>
        <p:spPr>
          <a:xfrm>
            <a:off x="5799769" y="2902517"/>
            <a:ext cx="5965510" cy="3256472"/>
          </a:xfrm>
          <a:prstGeom prst="rect">
            <a:avLst/>
          </a:prstGeom>
          <a:solidFill>
            <a:srgbClr val="F2F2F2"/>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9D14282-2506-F14F-B1EC-43963BD87A3F}"/>
              </a:ext>
            </a:extLst>
          </p:cNvPr>
          <p:cNvSpPr/>
          <p:nvPr/>
        </p:nvSpPr>
        <p:spPr>
          <a:xfrm>
            <a:off x="5974079" y="3051684"/>
            <a:ext cx="5791199" cy="611771"/>
          </a:xfrm>
          <a:prstGeom prst="rect">
            <a:avLst/>
          </a:prstGeom>
        </p:spPr>
        <p:txBody>
          <a:bodyPr wrap="square">
            <a:spAutoFit/>
          </a:bodyPr>
          <a:lstStyle/>
          <a:p>
            <a:pPr>
              <a:lnSpc>
                <a:spcPct val="110000"/>
              </a:lnSpc>
            </a:pPr>
            <a:r>
              <a:rPr lang="en-US" sz="1600" b="1" dirty="0">
                <a:latin typeface="Century Gothic" charset="0"/>
                <a:ea typeface="Century Gothic" charset="0"/>
                <a:cs typeface="Century Gothic" charset="0"/>
              </a:rPr>
              <a:t>Value-Based Care: </a:t>
            </a:r>
            <a:r>
              <a:rPr lang="en-US" sz="1600" dirty="0">
                <a:latin typeface="Century Gothic" charset="0"/>
                <a:ea typeface="Century Gothic" charset="0"/>
                <a:cs typeface="Century Gothic" charset="0"/>
              </a:rPr>
              <a:t>Providers want payers to standardize cost and quality data to improve high-value care.</a:t>
            </a:r>
          </a:p>
        </p:txBody>
      </p:sp>
      <p:graphicFrame>
        <p:nvGraphicFramePr>
          <p:cNvPr id="11" name="Chart 10">
            <a:extLst>
              <a:ext uri="{FF2B5EF4-FFF2-40B4-BE49-F238E27FC236}">
                <a16:creationId xmlns:a16="http://schemas.microsoft.com/office/drawing/2014/main" id="{E44B7B4D-E887-3C40-B448-BCD91D3183BA}"/>
              </a:ext>
            </a:extLst>
          </p:cNvPr>
          <p:cNvGraphicFramePr/>
          <p:nvPr>
            <p:extLst>
              <p:ext uri="{D42A27DB-BD31-4B8C-83A1-F6EECF244321}">
                <p14:modId xmlns:p14="http://schemas.microsoft.com/office/powerpoint/2010/main" val="1330399654"/>
              </p:ext>
            </p:extLst>
          </p:nvPr>
        </p:nvGraphicFramePr>
        <p:xfrm>
          <a:off x="1225234" y="4023847"/>
          <a:ext cx="3739443" cy="1900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A35CF920-000A-B94D-B608-4F3B83AB5532}"/>
              </a:ext>
            </a:extLst>
          </p:cNvPr>
          <p:cNvGraphicFramePr/>
          <p:nvPr>
            <p:extLst>
              <p:ext uri="{D42A27DB-BD31-4B8C-83A1-F6EECF244321}">
                <p14:modId xmlns:p14="http://schemas.microsoft.com/office/powerpoint/2010/main" val="98996060"/>
              </p:ext>
            </p:extLst>
          </p:nvPr>
        </p:nvGraphicFramePr>
        <p:xfrm>
          <a:off x="6254494" y="4023847"/>
          <a:ext cx="5108450" cy="1901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323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2020 Industry Pulse</a:t>
            </a:r>
          </a:p>
        </p:txBody>
      </p:sp>
      <p:sp>
        <p:nvSpPr>
          <p:cNvPr id="3" name="Content Placeholder 2"/>
          <p:cNvSpPr>
            <a:spLocks noGrp="1"/>
          </p:cNvSpPr>
          <p:nvPr>
            <p:ph idx="1"/>
          </p:nvPr>
        </p:nvSpPr>
        <p:spPr>
          <a:xfrm>
            <a:off x="426721" y="1690692"/>
            <a:ext cx="6887248" cy="1738308"/>
          </a:xfrm>
        </p:spPr>
        <p:txBody>
          <a:bodyPr>
            <a:normAutofit/>
          </a:bodyPr>
          <a:lstStyle/>
          <a:p>
            <a:pPr>
              <a:lnSpc>
                <a:spcPct val="100000"/>
              </a:lnSpc>
            </a:pPr>
            <a:r>
              <a:rPr lang="en-US" sz="1400" dirty="0">
                <a:latin typeface="Century Gothic" panose="020B0502020202020204" pitchFamily="34" charset="0"/>
              </a:rPr>
              <a:t>Commissioned by Change Healthcare in partnership with the </a:t>
            </a:r>
            <a:r>
              <a:rPr lang="en-US" sz="1400" i="1" dirty="0">
                <a:latin typeface="Century Gothic" panose="020B0502020202020204" pitchFamily="34" charset="0"/>
              </a:rPr>
              <a:t>HealthCare Executive Group (HCEG) </a:t>
            </a:r>
            <a:r>
              <a:rPr lang="en-US" sz="1400" dirty="0">
                <a:latin typeface="Century Gothic" panose="020B0502020202020204" pitchFamily="34" charset="0"/>
              </a:rPr>
              <a:t>over the past decade, the </a:t>
            </a:r>
            <a:r>
              <a:rPr lang="en-US" sz="1400" b="1" dirty="0">
                <a:latin typeface="Century Gothic" panose="020B0502020202020204" pitchFamily="34" charset="0"/>
              </a:rPr>
              <a:t>2020 Industry Pulse Report</a:t>
            </a:r>
            <a:r>
              <a:rPr lang="en-US" sz="1400" dirty="0">
                <a:latin typeface="Century Gothic" panose="020B0502020202020204" pitchFamily="34" charset="0"/>
              </a:rPr>
              <a:t> is based on </a:t>
            </a:r>
            <a:r>
              <a:rPr lang="en-US" sz="1400" dirty="0">
                <a:latin typeface="Century Gothic" panose="020B0502020202020204" pitchFamily="34" charset="0"/>
                <a:hlinkClick r:id="rId2"/>
              </a:rPr>
              <a:t>the HCEG Top 10 </a:t>
            </a:r>
            <a:r>
              <a:rPr lang="en-US" sz="1400" dirty="0">
                <a:latin typeface="Century Gothic" panose="020B0502020202020204" pitchFamily="34" charset="0"/>
              </a:rPr>
              <a:t>challenges, issues, and opportunities, as voted on by HCEG membership during the HCEG Annual Forum. </a:t>
            </a:r>
          </a:p>
          <a:p>
            <a:pPr>
              <a:lnSpc>
                <a:spcPct val="100000"/>
              </a:lnSpc>
            </a:pPr>
            <a:r>
              <a:rPr lang="en-US" sz="1400" dirty="0">
                <a:latin typeface="Century Gothic" panose="020B0502020202020204" pitchFamily="34" charset="0"/>
              </a:rPr>
              <a:t>The 2020 Industry Pulse Report and the HCEG Top 10 encourage continuous and evolving dialogue on the main issues and concerns facing healthcare leaders across the country.</a:t>
            </a:r>
          </a:p>
        </p:txBody>
      </p:sp>
      <p:sp>
        <p:nvSpPr>
          <p:cNvPr id="4" name="TextBox 3">
            <a:extLst>
              <a:ext uri="{FF2B5EF4-FFF2-40B4-BE49-F238E27FC236}">
                <a16:creationId xmlns:a16="http://schemas.microsoft.com/office/drawing/2014/main" id="{7860DE76-84AE-AF44-B6AF-72A2D5502FBF}"/>
              </a:ext>
            </a:extLst>
          </p:cNvPr>
          <p:cNvSpPr txBox="1"/>
          <p:nvPr/>
        </p:nvSpPr>
        <p:spPr>
          <a:xfrm>
            <a:off x="2312860" y="3900224"/>
            <a:ext cx="3315018" cy="987087"/>
          </a:xfrm>
          <a:prstGeom prst="rect">
            <a:avLst/>
          </a:prstGeom>
          <a:solidFill>
            <a:srgbClr val="D9D9D9"/>
          </a:solidFill>
          <a:ln w="19050">
            <a:noFill/>
          </a:ln>
        </p:spPr>
        <p:txBody>
          <a:bodyPr wrap="square" rtlCol="0" anchor="ctr" anchorCtr="0">
            <a:noAutofit/>
          </a:bodyPr>
          <a:lstStyle/>
          <a:p>
            <a:r>
              <a:rPr lang="en-US" sz="1400" dirty="0">
                <a:latin typeface="Century Gothic" panose="020B0502020202020204" pitchFamily="34" charset="0"/>
              </a:rPr>
              <a:t>Gain insight into key trends and issues facing payers, providers, and the businesses that serve the healthcare market</a:t>
            </a:r>
          </a:p>
        </p:txBody>
      </p:sp>
      <p:sp>
        <p:nvSpPr>
          <p:cNvPr id="5" name="Rectangle 4">
            <a:extLst>
              <a:ext uri="{FF2B5EF4-FFF2-40B4-BE49-F238E27FC236}">
                <a16:creationId xmlns:a16="http://schemas.microsoft.com/office/drawing/2014/main" id="{CA614612-CDA3-134C-8CF5-9F029A30BA13}"/>
              </a:ext>
            </a:extLst>
          </p:cNvPr>
          <p:cNvSpPr/>
          <p:nvPr/>
        </p:nvSpPr>
        <p:spPr bwMode="auto">
          <a:xfrm>
            <a:off x="517467" y="3900224"/>
            <a:ext cx="1677093" cy="98402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schemeClr val="bg1"/>
                </a:solidFill>
                <a:latin typeface="Century Gothic" panose="020B0502020202020204" pitchFamily="34" charset="0"/>
              </a:rPr>
              <a:t>GOAL</a:t>
            </a:r>
          </a:p>
        </p:txBody>
      </p:sp>
      <p:sp>
        <p:nvSpPr>
          <p:cNvPr id="6" name="TextBox 5">
            <a:extLst>
              <a:ext uri="{FF2B5EF4-FFF2-40B4-BE49-F238E27FC236}">
                <a16:creationId xmlns:a16="http://schemas.microsoft.com/office/drawing/2014/main" id="{175B52FB-8220-D240-8603-82B6B69BA6A9}"/>
              </a:ext>
            </a:extLst>
          </p:cNvPr>
          <p:cNvSpPr txBox="1"/>
          <p:nvPr/>
        </p:nvSpPr>
        <p:spPr>
          <a:xfrm>
            <a:off x="2312860" y="5019002"/>
            <a:ext cx="3315018" cy="987087"/>
          </a:xfrm>
          <a:prstGeom prst="rect">
            <a:avLst/>
          </a:prstGeom>
          <a:solidFill>
            <a:srgbClr val="D9D9D9"/>
          </a:solidFill>
          <a:ln w="19050">
            <a:noFill/>
          </a:ln>
        </p:spPr>
        <p:txBody>
          <a:bodyPr wrap="square" rtlCol="0" anchor="ctr" anchorCtr="0">
            <a:noAutofit/>
          </a:bodyPr>
          <a:lstStyle/>
          <a:p>
            <a:pPr marL="111125" indent="-111125">
              <a:buFont typeface="Arial" panose="020B0604020202020204" pitchFamily="34" charset="0"/>
              <a:buChar char="•"/>
            </a:pPr>
            <a:r>
              <a:rPr lang="en-US" sz="1400" dirty="0">
                <a:latin typeface="Century Gothic" panose="020B0502020202020204" pitchFamily="34" charset="0"/>
              </a:rPr>
              <a:t>Targeted leaders across the healthcare industry and provider organizations</a:t>
            </a:r>
          </a:p>
          <a:p>
            <a:pPr marL="111125" indent="-111125">
              <a:buFont typeface="Arial" panose="020B0604020202020204" pitchFamily="34" charset="0"/>
              <a:buChar char="•"/>
            </a:pPr>
            <a:r>
              <a:rPr lang="en-US" sz="1400" dirty="0">
                <a:latin typeface="Century Gothic" panose="020B0502020202020204" pitchFamily="34" charset="0"/>
              </a:rPr>
              <a:t>n=445</a:t>
            </a:r>
          </a:p>
        </p:txBody>
      </p:sp>
      <p:sp>
        <p:nvSpPr>
          <p:cNvPr id="7" name="Rectangle 6">
            <a:extLst>
              <a:ext uri="{FF2B5EF4-FFF2-40B4-BE49-F238E27FC236}">
                <a16:creationId xmlns:a16="http://schemas.microsoft.com/office/drawing/2014/main" id="{36794984-7F0B-E347-AE2D-1FA0C6FEACC0}"/>
              </a:ext>
            </a:extLst>
          </p:cNvPr>
          <p:cNvSpPr/>
          <p:nvPr/>
        </p:nvSpPr>
        <p:spPr bwMode="auto">
          <a:xfrm>
            <a:off x="517467" y="5019001"/>
            <a:ext cx="1677093" cy="984021"/>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schemeClr val="bg1"/>
                </a:solidFill>
                <a:latin typeface="Century Gothic" panose="020B0502020202020204" pitchFamily="34" charset="0"/>
              </a:rPr>
              <a:t>PARTICIPATION</a:t>
            </a:r>
          </a:p>
        </p:txBody>
      </p:sp>
      <p:sp>
        <p:nvSpPr>
          <p:cNvPr id="8" name="Content Placeholder 2">
            <a:extLst>
              <a:ext uri="{FF2B5EF4-FFF2-40B4-BE49-F238E27FC236}">
                <a16:creationId xmlns:a16="http://schemas.microsoft.com/office/drawing/2014/main" id="{F05F040B-48D4-E041-AAEA-9F4F73D29FEE}"/>
              </a:ext>
            </a:extLst>
          </p:cNvPr>
          <p:cNvSpPr txBox="1">
            <a:spLocks/>
          </p:cNvSpPr>
          <p:nvPr/>
        </p:nvSpPr>
        <p:spPr>
          <a:xfrm>
            <a:off x="6204931" y="4255703"/>
            <a:ext cx="2504849" cy="1125137"/>
          </a:xfrm>
          <a:prstGeom prst="rect">
            <a:avLst/>
          </a:prstGeom>
          <a:noFill/>
          <a:ln>
            <a:noFill/>
          </a:ln>
        </p:spPr>
        <p:txBody>
          <a:bodyPr vert="horz" lIns="0" tIns="0" rIns="0" bIns="0" rtlCol="0" anchor="t" anchorCtr="0">
            <a:noAutofit/>
          </a:bodyPr>
          <a:lstStyle>
            <a:lvl1pPr marL="0" indent="0" algn="l" defTabSz="457200" rtl="0" eaLnBrk="1" latinLnBrk="0" hangingPunct="1">
              <a:spcBef>
                <a:spcPct val="20000"/>
              </a:spcBef>
              <a:buFont typeface="Arial"/>
              <a:buNone/>
              <a:defRPr sz="1600" kern="1200">
                <a:solidFill>
                  <a:schemeClr val="tx1"/>
                </a:solidFill>
                <a:latin typeface="+mn-lt"/>
                <a:ea typeface="+mn-ea"/>
                <a:cs typeface="+mn-cs"/>
              </a:defRPr>
            </a:lvl1pPr>
            <a:lvl2pPr marL="285750" indent="-285750" algn="l" defTabSz="457200" rtl="0" eaLnBrk="1" latinLnBrk="0" hangingPunct="1">
              <a:spcBef>
                <a:spcPct val="20000"/>
              </a:spcBef>
              <a:buFont typeface="Wingdings" charset="2"/>
              <a:buChar char="§"/>
              <a:defRPr sz="1600" kern="1200">
                <a:solidFill>
                  <a:schemeClr val="tx1"/>
                </a:solidFill>
                <a:latin typeface="+mn-lt"/>
                <a:ea typeface="+mn-ea"/>
                <a:cs typeface="+mn-cs"/>
              </a:defRPr>
            </a:lvl2pPr>
            <a:lvl3pPr marL="569913" indent="-284163" algn="l" defTabSz="457200" rtl="0" eaLnBrk="1" latinLnBrk="0" hangingPunct="1">
              <a:spcBef>
                <a:spcPct val="20000"/>
              </a:spcBef>
              <a:buFont typeface="Lucida Grande"/>
              <a:buChar char="-"/>
              <a:defRPr sz="1600" kern="1200">
                <a:solidFill>
                  <a:schemeClr val="tx1"/>
                </a:solidFill>
                <a:latin typeface="+mn-lt"/>
                <a:ea typeface="+mn-ea"/>
                <a:cs typeface="+mn-cs"/>
              </a:defRPr>
            </a:lvl3pPr>
            <a:lvl4pPr marL="855663" indent="-28575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200150" indent="-344488" algn="l" defTabSz="457200" rtl="0" eaLnBrk="1" latinLnBrk="0" hangingPunct="1">
              <a:spcBef>
                <a:spcPct val="20000"/>
              </a:spcBef>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spcAft>
                <a:spcPts val="700"/>
              </a:spcAft>
              <a:buFont typeface="Arial" panose="020B0604020202020204" pitchFamily="34" charset="0"/>
              <a:buChar char="•"/>
            </a:pPr>
            <a:r>
              <a:rPr lang="en-US" sz="1400" b="1" dirty="0">
                <a:latin typeface="Century Gothic" panose="020B0502020202020204" pitchFamily="34" charset="0"/>
              </a:rPr>
              <a:t>Reviewing the analysis of the 10</a:t>
            </a:r>
            <a:r>
              <a:rPr lang="en-US" sz="1400" b="1" baseline="30000" dirty="0">
                <a:latin typeface="Century Gothic" panose="020B0502020202020204" pitchFamily="34" charset="0"/>
              </a:rPr>
              <a:t>th</a:t>
            </a:r>
            <a:r>
              <a:rPr lang="en-US" sz="1400" b="1" dirty="0">
                <a:latin typeface="Century Gothic" panose="020B0502020202020204" pitchFamily="34" charset="0"/>
              </a:rPr>
              <a:t> Annual Industry Pulse Survey</a:t>
            </a:r>
          </a:p>
          <a:p>
            <a:pPr marL="177800" indent="-177800">
              <a:spcAft>
                <a:spcPts val="700"/>
              </a:spcAft>
              <a:buFont typeface="Arial" panose="020B0604020202020204" pitchFamily="34" charset="0"/>
              <a:buChar char="•"/>
            </a:pPr>
            <a:r>
              <a:rPr lang="en-US" sz="1400" b="1" dirty="0">
                <a:latin typeface="Century Gothic" panose="020B0502020202020204" pitchFamily="34" charset="0"/>
              </a:rPr>
              <a:t>Gaining insight into the thoughts and opinions of healthcare leaders</a:t>
            </a:r>
          </a:p>
        </p:txBody>
      </p:sp>
      <p:sp>
        <p:nvSpPr>
          <p:cNvPr id="9" name="Isosceles Triangle 14">
            <a:extLst>
              <a:ext uri="{FF2B5EF4-FFF2-40B4-BE49-F238E27FC236}">
                <a16:creationId xmlns:a16="http://schemas.microsoft.com/office/drawing/2014/main" id="{27CBA332-47F0-F64D-B9E8-54F6603719F2}"/>
              </a:ext>
            </a:extLst>
          </p:cNvPr>
          <p:cNvSpPr/>
          <p:nvPr/>
        </p:nvSpPr>
        <p:spPr>
          <a:xfrm rot="5400000">
            <a:off x="4851421" y="4816581"/>
            <a:ext cx="2102798" cy="27008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p:cNvSpPr/>
          <p:nvPr/>
        </p:nvSpPr>
        <p:spPr>
          <a:xfrm>
            <a:off x="8974384" y="3352800"/>
            <a:ext cx="2592775" cy="2698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20E9AD3-51A1-AC41-B82F-B688A3D6F257}"/>
              </a:ext>
            </a:extLst>
          </p:cNvPr>
          <p:cNvSpPr txBox="1"/>
          <p:nvPr/>
        </p:nvSpPr>
        <p:spPr>
          <a:xfrm>
            <a:off x="9035176" y="3485071"/>
            <a:ext cx="2471023" cy="2462213"/>
          </a:xfrm>
          <a:prstGeom prst="rect">
            <a:avLst/>
          </a:prstGeom>
          <a:noFill/>
        </p:spPr>
        <p:txBody>
          <a:bodyPr wrap="square" rtlCol="0">
            <a:spAutoFit/>
          </a:bodyPr>
          <a:lstStyle/>
          <a:p>
            <a:pPr>
              <a:spcBef>
                <a:spcPts val="600"/>
              </a:spcBef>
            </a:pPr>
            <a:r>
              <a:rPr lang="en-US" sz="1400" b="1" dirty="0">
                <a:latin typeface="Century Gothic" charset="0"/>
                <a:ea typeface="Century Gothic" charset="0"/>
                <a:cs typeface="Century Gothic" charset="0"/>
              </a:rPr>
              <a:t>Methodology Highlights</a:t>
            </a:r>
            <a:endParaRPr lang="en-US" sz="1050" b="1" dirty="0">
              <a:latin typeface="Century Gothic" charset="0"/>
              <a:ea typeface="Century Gothic" charset="0"/>
              <a:cs typeface="Century Gothic" charset="0"/>
            </a:endParaRPr>
          </a:p>
          <a:p>
            <a:pPr marL="171450" indent="-171450">
              <a:spcBef>
                <a:spcPts val="600"/>
              </a:spcBef>
              <a:buFont typeface="Arial" charset="0"/>
              <a:buChar char="•"/>
            </a:pPr>
            <a:r>
              <a:rPr lang="en-US" sz="1200" dirty="0">
                <a:latin typeface="Century Gothic" charset="0"/>
                <a:ea typeface="Century Gothic" charset="0"/>
                <a:cs typeface="Century Gothic" charset="0"/>
              </a:rPr>
              <a:t>Online survey</a:t>
            </a:r>
          </a:p>
          <a:p>
            <a:pPr marL="171450" indent="-171450">
              <a:spcBef>
                <a:spcPts val="600"/>
              </a:spcBef>
              <a:buFont typeface="Arial" charset="0"/>
              <a:buChar char="•"/>
            </a:pPr>
            <a:r>
              <a:rPr lang="en-US" sz="1200" dirty="0">
                <a:latin typeface="Century Gothic" charset="0"/>
                <a:ea typeface="Century Gothic" charset="0"/>
                <a:cs typeface="Century Gothic" charset="0"/>
              </a:rPr>
              <a:t>Fielded October–December 2019</a:t>
            </a:r>
          </a:p>
          <a:p>
            <a:pPr marL="171450" indent="-171450">
              <a:spcBef>
                <a:spcPts val="600"/>
              </a:spcBef>
              <a:buFont typeface="Arial" charset="0"/>
              <a:buChar char="•"/>
            </a:pPr>
            <a:r>
              <a:rPr lang="en-US" sz="1200" dirty="0">
                <a:latin typeface="Century Gothic" charset="0"/>
                <a:ea typeface="Century Gothic" charset="0"/>
                <a:cs typeface="Century Gothic" charset="0"/>
              </a:rPr>
              <a:t>445 responses</a:t>
            </a:r>
          </a:p>
          <a:p>
            <a:pPr marL="171450" indent="-171450">
              <a:spcBef>
                <a:spcPts val="600"/>
              </a:spcBef>
              <a:buFont typeface="Arial" charset="0"/>
              <a:buChar char="•"/>
            </a:pPr>
            <a:r>
              <a:rPr lang="en-US" sz="1200" dirty="0">
                <a:latin typeface="Century Gothic" charset="0"/>
                <a:ea typeface="Century Gothic" charset="0"/>
                <a:cs typeface="Century Gothic" charset="0"/>
              </a:rPr>
              <a:t>Data collection and analysis by InsightDynamo, an independent market strategy and research company serving the healthcare industry</a:t>
            </a:r>
          </a:p>
        </p:txBody>
      </p:sp>
      <p:pic>
        <p:nvPicPr>
          <p:cNvPr id="13" name="Picture 12" descr="A screenshot of a cell phone&#10;&#10;Description automatically generated">
            <a:extLst>
              <a:ext uri="{FF2B5EF4-FFF2-40B4-BE49-F238E27FC236}">
                <a16:creationId xmlns:a16="http://schemas.microsoft.com/office/drawing/2014/main" id="{DF782E4F-03BE-4917-9A97-711F1C015003}"/>
              </a:ext>
            </a:extLst>
          </p:cNvPr>
          <p:cNvPicPr>
            <a:picLocks noChangeAspect="1"/>
          </p:cNvPicPr>
          <p:nvPr/>
        </p:nvPicPr>
        <p:blipFill>
          <a:blip r:embed="rId3"/>
          <a:stretch>
            <a:fillRect/>
          </a:stretch>
        </p:blipFill>
        <p:spPr>
          <a:xfrm>
            <a:off x="7313968" y="500441"/>
            <a:ext cx="4451311" cy="2849697"/>
          </a:xfrm>
          <a:prstGeom prst="rect">
            <a:avLst/>
          </a:prstGeom>
        </p:spPr>
      </p:pic>
    </p:spTree>
    <p:extLst>
      <p:ext uri="{BB962C8B-B14F-4D97-AF65-F5344CB8AC3E}">
        <p14:creationId xmlns:p14="http://schemas.microsoft.com/office/powerpoint/2010/main" val="39480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7D1E-0D4F-41D3-AEED-82B9ECEBA60C}"/>
              </a:ext>
            </a:extLst>
          </p:cNvPr>
          <p:cNvSpPr>
            <a:spLocks noGrp="1"/>
          </p:cNvSpPr>
          <p:nvPr>
            <p:ph type="title"/>
          </p:nvPr>
        </p:nvSpPr>
        <p:spPr/>
        <p:txBody>
          <a:bodyPr/>
          <a:lstStyle/>
          <a:p>
            <a:r>
              <a:rPr lang="en-US" dirty="0"/>
              <a:t>Have a Question?</a:t>
            </a:r>
          </a:p>
        </p:txBody>
      </p:sp>
      <p:sp>
        <p:nvSpPr>
          <p:cNvPr id="3" name="Content Placeholder 2">
            <a:extLst>
              <a:ext uri="{FF2B5EF4-FFF2-40B4-BE49-F238E27FC236}">
                <a16:creationId xmlns:a16="http://schemas.microsoft.com/office/drawing/2014/main" id="{885D717C-DF5A-4B33-B68B-D019BF95EF29}"/>
              </a:ext>
            </a:extLst>
          </p:cNvPr>
          <p:cNvSpPr>
            <a:spLocks noGrp="1"/>
          </p:cNvSpPr>
          <p:nvPr>
            <p:ph idx="1"/>
          </p:nvPr>
        </p:nvSpPr>
        <p:spPr>
          <a:xfrm>
            <a:off x="426720" y="1825625"/>
            <a:ext cx="11338559" cy="4290360"/>
          </a:xfrm>
        </p:spPr>
        <p:txBody>
          <a:bodyPr>
            <a:normAutofit lnSpcReduction="10000"/>
          </a:bodyPr>
          <a:lstStyle/>
          <a:p>
            <a:r>
              <a:rPr lang="en-US" sz="2000" dirty="0"/>
              <a:t>We encourage readers to reach out to us with any questions you have about the 2020 Industry Pulse Report or any of the data presented in this ebook. Please feel free to email questions to:</a:t>
            </a:r>
          </a:p>
          <a:p>
            <a:endParaRPr lang="en-US" sz="2000" dirty="0"/>
          </a:p>
          <a:p>
            <a:pPr marL="342900" indent="-342900">
              <a:buFont typeface="Arial" panose="020B0604020202020204" pitchFamily="34" charset="0"/>
              <a:buChar char="•"/>
            </a:pPr>
            <a:r>
              <a:rPr lang="en-US" sz="2000" b="1" dirty="0"/>
              <a:t>David </a:t>
            </a:r>
            <a:r>
              <a:rPr lang="pt-BR" sz="2000" b="1" dirty="0"/>
              <a:t>Gallegos</a:t>
            </a:r>
            <a:br>
              <a:rPr lang="pt-BR" sz="2000" b="1" dirty="0"/>
            </a:br>
            <a:r>
              <a:rPr lang="en-US" sz="2000" dirty="0"/>
              <a:t>SVP</a:t>
            </a:r>
            <a:br>
              <a:rPr lang="en-US" sz="2000" dirty="0"/>
            </a:br>
            <a:r>
              <a:rPr lang="en-US" sz="2000" dirty="0"/>
              <a:t>Consulting Services</a:t>
            </a:r>
            <a:br>
              <a:rPr lang="en-US" sz="2000" dirty="0"/>
            </a:br>
            <a:r>
              <a:rPr lang="en-US" sz="2000" dirty="0"/>
              <a:t>Change Healthcare</a:t>
            </a:r>
            <a:br>
              <a:rPr lang="en-US" sz="2000" dirty="0"/>
            </a:br>
            <a:r>
              <a:rPr lang="en-US" sz="2000" dirty="0">
                <a:hlinkClick r:id="rId2"/>
              </a:rPr>
              <a:t>dgallegos@changehealthcare.com</a:t>
            </a:r>
          </a:p>
          <a:p>
            <a:pPr marL="342900" indent="-342900">
              <a:buFont typeface="Arial" panose="020B0604020202020204" pitchFamily="34" charset="0"/>
              <a:buChar char="•"/>
            </a:pPr>
            <a:endParaRPr lang="en-US" sz="2000" dirty="0">
              <a:hlinkClick r:id="rId2"/>
            </a:endParaRPr>
          </a:p>
          <a:p>
            <a:pPr marL="342900" indent="-342900">
              <a:buFont typeface="Arial" panose="020B0604020202020204" pitchFamily="34" charset="0"/>
              <a:buChar char="•"/>
            </a:pPr>
            <a:r>
              <a:rPr lang="en-US" sz="2000" b="1" dirty="0"/>
              <a:t>Ferris Taylor</a:t>
            </a:r>
            <a:br>
              <a:rPr lang="en-US" sz="2000" dirty="0"/>
            </a:br>
            <a:r>
              <a:rPr lang="en-US" sz="2000" dirty="0"/>
              <a:t>Executive Director</a:t>
            </a:r>
            <a:br>
              <a:rPr lang="en-US" sz="2000" dirty="0"/>
            </a:br>
            <a:r>
              <a:rPr lang="en-US" sz="2000" dirty="0"/>
              <a:t>HealthCare Executive Group</a:t>
            </a:r>
            <a:br>
              <a:rPr lang="en-US" sz="2000" dirty="0"/>
            </a:br>
            <a:r>
              <a:rPr lang="en-US" sz="2000" dirty="0">
                <a:hlinkClick r:id="rId3"/>
              </a:rPr>
              <a:t>ft@hceg.org</a:t>
            </a:r>
            <a:endParaRPr lang="en-US" sz="2000" dirty="0"/>
          </a:p>
        </p:txBody>
      </p:sp>
    </p:spTree>
    <p:extLst>
      <p:ext uri="{BB962C8B-B14F-4D97-AF65-F5344CB8AC3E}">
        <p14:creationId xmlns:p14="http://schemas.microsoft.com/office/powerpoint/2010/main" val="18128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FINDINGS</a:t>
            </a:r>
          </a:p>
        </p:txBody>
      </p:sp>
      <p:sp>
        <p:nvSpPr>
          <p:cNvPr id="3" name="Text Placeholder 2"/>
          <p:cNvSpPr>
            <a:spLocks noGrp="1"/>
          </p:cNvSpPr>
          <p:nvPr>
            <p:ph type="body" sz="quarter" idx="13"/>
          </p:nvPr>
        </p:nvSpPr>
        <p:spPr/>
        <p:txBody>
          <a:bodyPr>
            <a:normAutofit fontScale="85000" lnSpcReduction="10000"/>
          </a:bodyPr>
          <a:lstStyle/>
          <a:p>
            <a:r>
              <a:rPr lang="en-US" dirty="0"/>
              <a:t>2020 Industry Pulse</a:t>
            </a:r>
          </a:p>
        </p:txBody>
      </p:sp>
    </p:spTree>
    <p:extLst>
      <p:ext uri="{BB962C8B-B14F-4D97-AF65-F5344CB8AC3E}">
        <p14:creationId xmlns:p14="http://schemas.microsoft.com/office/powerpoint/2010/main" val="1607523301"/>
      </p:ext>
    </p:extLst>
  </p:cSld>
  <p:clrMapOvr>
    <a:masterClrMapping/>
  </p:clrMapOvr>
</p:sld>
</file>

<file path=ppt/theme/theme1.xml><?xml version="1.0" encoding="utf-8"?>
<a:theme xmlns:a="http://schemas.openxmlformats.org/drawingml/2006/main" name="Office Theme">
  <a:themeElements>
    <a:clrScheme name="Custom 6">
      <a:dk1>
        <a:srgbClr val="121A6C"/>
      </a:dk1>
      <a:lt1>
        <a:srgbClr val="FEFFFF"/>
      </a:lt1>
      <a:dk2>
        <a:srgbClr val="F8445F"/>
      </a:dk2>
      <a:lt2>
        <a:srgbClr val="FEFFFF"/>
      </a:lt2>
      <a:accent1>
        <a:srgbClr val="121A6C"/>
      </a:accent1>
      <a:accent2>
        <a:srgbClr val="59D0FF"/>
      </a:accent2>
      <a:accent3>
        <a:srgbClr val="45E9A7"/>
      </a:accent3>
      <a:accent4>
        <a:srgbClr val="465961"/>
      </a:accent4>
      <a:accent5>
        <a:srgbClr val="8300CD"/>
      </a:accent5>
      <a:accent6>
        <a:srgbClr val="E940CD"/>
      </a:accent6>
      <a:hlink>
        <a:srgbClr val="121A6C"/>
      </a:hlink>
      <a:folHlink>
        <a:srgbClr val="36464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794C81CD459148BC0DA034105C7B91" ma:contentTypeVersion="13" ma:contentTypeDescription="Create a new document." ma:contentTypeScope="" ma:versionID="547f41e3035dfe9268f20347f20511ff">
  <xsd:schema xmlns:xsd="http://www.w3.org/2001/XMLSchema" xmlns:xs="http://www.w3.org/2001/XMLSchema" xmlns:p="http://schemas.microsoft.com/office/2006/metadata/properties" xmlns:ns3="f8a85151-27ba-47e5-ab51-23de92c348dd" xmlns:ns4="077cc419-61d2-4704-932d-c8868469fe5b" targetNamespace="http://schemas.microsoft.com/office/2006/metadata/properties" ma:root="true" ma:fieldsID="f706a3e4325aa4a894984bc97475c343" ns3:_="" ns4:_="">
    <xsd:import namespace="f8a85151-27ba-47e5-ab51-23de92c348dd"/>
    <xsd:import namespace="077cc419-61d2-4704-932d-c8868469fe5b"/>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85151-27ba-47e5-ab51-23de92c348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7cc419-61d2-4704-932d-c8868469fe5b"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F4360A-9881-4014-852D-3D452797A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85151-27ba-47e5-ab51-23de92c348dd"/>
    <ds:schemaRef ds:uri="077cc419-61d2-4704-932d-c8868469fe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67DB73-C4D0-4674-89C7-0B7CFCE7EC14}">
  <ds:schemaRefs>
    <ds:schemaRef ds:uri="http://schemas.microsoft.com/sharepoint/v3/contenttype/forms"/>
  </ds:schemaRefs>
</ds:datastoreItem>
</file>

<file path=customXml/itemProps3.xml><?xml version="1.0" encoding="utf-8"?>
<ds:datastoreItem xmlns:ds="http://schemas.openxmlformats.org/officeDocument/2006/customXml" ds:itemID="{8C858B9D-5919-4D79-BEB3-69755C68E83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8a85151-27ba-47e5-ab51-23de92c348dd"/>
    <ds:schemaRef ds:uri="077cc419-61d2-4704-932d-c8868469fe5b"/>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2081</TotalTime>
  <Words>4257</Words>
  <Application>Microsoft Office PowerPoint</Application>
  <PresentationFormat>Widescreen</PresentationFormat>
  <Paragraphs>380</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.AppleSystemUIFont</vt:lpstr>
      <vt:lpstr>Arial</vt:lpstr>
      <vt:lpstr>Calibri</vt:lpstr>
      <vt:lpstr>Century Gothic</vt:lpstr>
      <vt:lpstr>Century Gothic Regular</vt:lpstr>
      <vt:lpstr>Corbel</vt:lpstr>
      <vt:lpstr>Courier New</vt:lpstr>
      <vt:lpstr>Wingdings</vt:lpstr>
      <vt:lpstr>Office Theme</vt:lpstr>
      <vt:lpstr>The 2020 industry Pulse report</vt:lpstr>
      <vt:lpstr>Introduction</vt:lpstr>
      <vt:lpstr>Five Key Takeaways</vt:lpstr>
      <vt:lpstr>Executive Summary</vt:lpstr>
      <vt:lpstr>Key Highlights: Consumerism</vt:lpstr>
      <vt:lpstr>Key Highlights: Value-Based Care</vt:lpstr>
      <vt:lpstr>About the 2020 Industry Pulse</vt:lpstr>
      <vt:lpstr>Have a Question?</vt:lpstr>
      <vt:lpstr>DETAILED FINDINGS</vt:lpstr>
      <vt:lpstr>Respondents</vt:lpstr>
      <vt:lpstr>Respondents</vt:lpstr>
      <vt:lpstr>Consumer-Centricity Continuum</vt:lpstr>
      <vt:lpstr>Consumer-Centricity Among Payers</vt:lpstr>
      <vt:lpstr>Consumer-Centricity Among Providers</vt:lpstr>
      <vt:lpstr>Consumer-Centricity</vt:lpstr>
      <vt:lpstr>Social Determinants of Health (SDOH)</vt:lpstr>
      <vt:lpstr>Social Determinants of Health</vt:lpstr>
      <vt:lpstr>Consumerism</vt:lpstr>
      <vt:lpstr>Consumerism: All Respondent View</vt:lpstr>
      <vt:lpstr>Consumerism: Payers vs. Providers </vt:lpstr>
      <vt:lpstr>Consumerism: Information Provided to Consumers</vt:lpstr>
      <vt:lpstr>Consumerism: Financial/Billing Improvements</vt:lpstr>
      <vt:lpstr>Consumerism: Financial/Billing Improvements</vt:lpstr>
      <vt:lpstr>Consumerism: Financial/Billing Improvements</vt:lpstr>
      <vt:lpstr>Consumerism: Non-Clinical Improvements</vt:lpstr>
      <vt:lpstr>Value-Based Care Continuum</vt:lpstr>
      <vt:lpstr>Consumer-Centricity Among Payers</vt:lpstr>
      <vt:lpstr>Value-Based Care Among Providers</vt:lpstr>
      <vt:lpstr>Value-Based Care: Payers vs. Providers</vt:lpstr>
      <vt:lpstr>Value-Based Care: C-Suite Differences</vt:lpstr>
      <vt:lpstr>Value-Based Care Continuum</vt:lpstr>
      <vt:lpstr>Value-Based Care: What Are the Barriers?</vt:lpstr>
      <vt:lpstr>Value-Based Care </vt:lpstr>
      <vt:lpstr>Value-Based Care </vt:lpstr>
      <vt:lpstr>Interoperability</vt:lpstr>
      <vt:lpstr>Effectiveness of Artificial Intelligence and Machine Learning</vt:lpstr>
      <vt:lpstr>Effectiveness of Artificial Intelligence and Machine Learning</vt:lpstr>
      <vt:lpstr>Top Reasons for Continued Cybersecurity Breaches</vt:lpstr>
      <vt:lpstr>Post-2020 Election Predictions</vt:lpstr>
      <vt:lpstr>Have a Question?</vt:lpstr>
      <vt:lpstr>The 2020 industry Pulse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Lanier, Caroline</dc:creator>
  <cp:lastModifiedBy>Ferris Taylor</cp:lastModifiedBy>
  <cp:revision>377</cp:revision>
  <dcterms:created xsi:type="dcterms:W3CDTF">2018-06-07T14:57:19Z</dcterms:created>
  <dcterms:modified xsi:type="dcterms:W3CDTF">2020-02-11T19:26:26Z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0x01010038794C81CD459148BC0DA034105C7B91</vt:lpwstr>
  </property>
</Properties>
</file>