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17" r:id="rId2"/>
    <p:sldId id="320" r:id="rId3"/>
    <p:sldId id="306" r:id="rId4"/>
    <p:sldId id="343" r:id="rId5"/>
    <p:sldId id="322" r:id="rId6"/>
    <p:sldId id="307" r:id="rId7"/>
    <p:sldId id="328" r:id="rId8"/>
    <p:sldId id="319" r:id="rId9"/>
    <p:sldId id="323" r:id="rId10"/>
    <p:sldId id="327" r:id="rId11"/>
    <p:sldId id="329" r:id="rId12"/>
    <p:sldId id="305" r:id="rId13"/>
    <p:sldId id="335" r:id="rId14"/>
    <p:sldId id="336" r:id="rId15"/>
    <p:sldId id="344" r:id="rId16"/>
    <p:sldId id="338" r:id="rId17"/>
    <p:sldId id="339" r:id="rId18"/>
    <p:sldId id="340" r:id="rId19"/>
    <p:sldId id="341" r:id="rId20"/>
    <p:sldId id="345" r:id="rId21"/>
    <p:sldId id="346" r:id="rId22"/>
    <p:sldId id="906" r:id="rId23"/>
    <p:sldId id="907" r:id="rId24"/>
    <p:sldId id="912" r:id="rId25"/>
    <p:sldId id="920" r:id="rId26"/>
    <p:sldId id="913" r:id="rId27"/>
    <p:sldId id="914" r:id="rId28"/>
    <p:sldId id="331" r:id="rId29"/>
    <p:sldId id="326" r:id="rId30"/>
    <p:sldId id="915" r:id="rId31"/>
    <p:sldId id="324" r:id="rId32"/>
    <p:sldId id="916" r:id="rId33"/>
    <p:sldId id="330" r:id="rId34"/>
    <p:sldId id="917" r:id="rId35"/>
    <p:sldId id="918" r:id="rId36"/>
    <p:sldId id="334" r:id="rId37"/>
    <p:sldId id="333" r:id="rId38"/>
    <p:sldId id="337" r:id="rId39"/>
    <p:sldId id="919" r:id="rId40"/>
    <p:sldId id="555" r:id="rId41"/>
    <p:sldId id="507" r:id="rId42"/>
    <p:sldId id="755" r:id="rId43"/>
    <p:sldId id="499" r:id="rId44"/>
    <p:sldId id="758" r:id="rId45"/>
    <p:sldId id="726" r:id="rId46"/>
    <p:sldId id="733" r:id="rId47"/>
    <p:sldId id="352" r:id="rId48"/>
    <p:sldId id="314" r:id="rId49"/>
    <p:sldId id="315" r:id="rId50"/>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04" userDrawn="1">
          <p15:clr>
            <a:srgbClr val="A4A3A4"/>
          </p15:clr>
        </p15:guide>
        <p15:guide id="2" pos="75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ris Taylor" initials="FT" lastIdx="4" clrIdx="0"/>
  <p:cmAuthor id="2" name="Ferris Taylor" initials="admin" lastIdx="3" clrIdx="1">
    <p:extLst>
      <p:ext uri="{19B8F6BF-5375-455C-9EA6-DF929625EA0E}">
        <p15:presenceInfo xmlns:p15="http://schemas.microsoft.com/office/powerpoint/2012/main" userId="Ferris Taylor" providerId="None"/>
      </p:ext>
    </p:extLst>
  </p:cmAuthor>
  <p:cmAuthor id="3" name="Microsoft Office User" initials="MOU" lastIdx="5"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6A6"/>
    <a:srgbClr val="404040"/>
    <a:srgbClr val="7F7F7F"/>
    <a:srgbClr val="1956A5"/>
    <a:srgbClr val="F5B6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6"/>
    <p:restoredTop sz="92476"/>
  </p:normalViewPr>
  <p:slideViewPr>
    <p:cSldViewPr snapToGrid="0" snapToObjects="1">
      <p:cViewPr varScale="1">
        <p:scale>
          <a:sx n="77" d="100"/>
          <a:sy n="77" d="100"/>
        </p:scale>
        <p:origin x="72" y="58"/>
      </p:cViewPr>
      <p:guideLst>
        <p:guide orient="horz" pos="3504"/>
        <p:guide pos="7536"/>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link\OneDrive%20-%20Emdeon\HTMS\Industry%20Pulse\Industry%20Pulse%202018\Analysis%20Folder\2017%20Repo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mdeon-my.sharepoint.com/personal/clink_changehealthcare_com/Documents/HTMS/Industry%20Pulse/Industry%20Pulse%202018/Analysis%20Folder/2017%20Repo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emdeon-my.sharepoint.com/personal/clink_changehealthcare_com/Documents/HTMS/Industry%20Pulse/Industry%20Pulse%202018/Analysis%20Folder/2017%20Repor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link\Documents\HTMS\Industry%20Pulse\Industry%20Pulse%202018\Analysis%20Folder\2017%20Repor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mdeon-my.sharepoint.com/personal/clink_changehealthcare_com/Documents/HTMS/Industry%20Pulse/Industry%20Pulse%202018/Analysis%20Folder/2017%20Repor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emdeon-my.sharepoint.com/personal/clink_changehealthcare_com/Documents/HTMS/Industry%20Pulse/Industry%20Pulse%202018/Analysis%20Folder/2017%20Repor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mdeon-my.sharepoint.com/personal/clink_changehealthcare_com/Documents/HTMS/Industry%20Pulse/Industry%20Pulse%202018/Analysis%20Folder/2017%20Repor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'Q20 Demographics'!$C$30</c:f>
              <c:strCache>
                <c:ptCount val="1"/>
                <c:pt idx="0">
                  <c:v>%</c:v>
                </c:pt>
              </c:strCache>
            </c:strRef>
          </c:tx>
          <c:spPr>
            <a:solidFill>
              <a:schemeClr val="tx1"/>
            </a:solidFill>
            <a:ln w="19050">
              <a:solidFill>
                <a:schemeClr val="lt1"/>
              </a:solidFill>
            </a:ln>
            <a:effectLst/>
          </c:spPr>
          <c:invertIfNegative val="0"/>
          <c:dPt>
            <c:idx val="0"/>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1-38A1-214C-86C5-2454B94AD577}"/>
              </c:ext>
            </c:extLst>
          </c:dPt>
          <c:dPt>
            <c:idx val="1"/>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3-38A1-214C-86C5-2454B94AD577}"/>
              </c:ext>
            </c:extLst>
          </c:dPt>
          <c:dPt>
            <c:idx val="2"/>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5-38A1-214C-86C5-2454B94AD577}"/>
              </c:ext>
            </c:extLst>
          </c:dPt>
          <c:dPt>
            <c:idx val="3"/>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7-38A1-214C-86C5-2454B94AD577}"/>
              </c:ext>
            </c:extLst>
          </c:dPt>
          <c:dPt>
            <c:idx val="4"/>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9-38A1-214C-86C5-2454B94AD577}"/>
              </c:ext>
            </c:extLst>
          </c:dPt>
          <c:dPt>
            <c:idx val="5"/>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B-38A1-214C-86C5-2454B94AD577}"/>
              </c:ext>
            </c:extLst>
          </c:dPt>
          <c:dLbls>
            <c:numFmt formatCode="0.0%" sourceLinked="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'Q20 Demographics'!$B$31:$B$36</c:f>
              <c:strCache>
                <c:ptCount val="6"/>
                <c:pt idx="0">
                  <c:v>Manager</c:v>
                </c:pt>
                <c:pt idx="1">
                  <c:v>Other (please specify)</c:v>
                </c:pt>
                <c:pt idx="2">
                  <c:v>Specialist/Analyst</c:v>
                </c:pt>
                <c:pt idx="3">
                  <c:v>Director</c:v>
                </c:pt>
                <c:pt idx="4">
                  <c:v>Vice President</c:v>
                </c:pt>
                <c:pt idx="5">
                  <c:v>President/C-Suite</c:v>
                </c:pt>
              </c:strCache>
            </c:strRef>
          </c:cat>
          <c:val>
            <c:numRef>
              <c:f>'Q20 Demographics'!$C$31:$C$36</c:f>
              <c:numCache>
                <c:formatCode>0.0%</c:formatCode>
                <c:ptCount val="6"/>
                <c:pt idx="0">
                  <c:v>7.6899999999999996E-2</c:v>
                </c:pt>
                <c:pt idx="1">
                  <c:v>9.4E-2</c:v>
                </c:pt>
                <c:pt idx="2">
                  <c:v>0.1111</c:v>
                </c:pt>
                <c:pt idx="3">
                  <c:v>0.1966</c:v>
                </c:pt>
                <c:pt idx="4">
                  <c:v>0.24790000000000001</c:v>
                </c:pt>
                <c:pt idx="5">
                  <c:v>0.27350000000000002</c:v>
                </c:pt>
              </c:numCache>
            </c:numRef>
          </c:val>
          <c:extLst>
            <c:ext xmlns:c16="http://schemas.microsoft.com/office/drawing/2014/chart" uri="{C3380CC4-5D6E-409C-BE32-E72D297353CC}">
              <c16:uniqueId val="{0000000C-38A1-214C-86C5-2454B94AD577}"/>
            </c:ext>
          </c:extLst>
        </c:ser>
        <c:dLbls>
          <c:showLegendKey val="0"/>
          <c:showVal val="0"/>
          <c:showCatName val="0"/>
          <c:showSerName val="0"/>
          <c:showPercent val="0"/>
          <c:showBubbleSize val="0"/>
        </c:dLbls>
        <c:gapWidth val="100"/>
        <c:axId val="438394776"/>
        <c:axId val="401240704"/>
      </c:barChart>
      <c:valAx>
        <c:axId val="4012407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en-US" sz="1100" b="0" i="0" u="none" strike="noStrike" kern="1200" baseline="0">
                <a:solidFill>
                  <a:schemeClr val="tx1"/>
                </a:solidFill>
                <a:latin typeface="Century Gothic" panose="020B0502020202020204" pitchFamily="34" charset="0"/>
                <a:ea typeface="+mn-ea"/>
                <a:cs typeface="+mn-cs"/>
              </a:defRPr>
            </a:pPr>
            <a:endParaRPr lang="en-US"/>
          </a:p>
        </c:txPr>
        <c:crossAx val="438394776"/>
        <c:crosses val="autoZero"/>
        <c:crossBetween val="between"/>
      </c:valAx>
      <c:catAx>
        <c:axId val="43839477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Century Gothic" panose="020B0502020202020204" pitchFamily="34" charset="0"/>
                <a:ea typeface="+mn-ea"/>
                <a:cs typeface="+mn-cs"/>
              </a:defRPr>
            </a:pPr>
            <a:endParaRPr lang="en-US"/>
          </a:p>
        </c:txPr>
        <c:crossAx val="401240704"/>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lang="en-US" sz="1200" b="0" i="0" u="none" strike="noStrike" kern="1200" baseline="0">
          <a:solidFill>
            <a:schemeClr val="tx1"/>
          </a:solidFill>
          <a:latin typeface="Century Gothic" panose="020B0502020202020204" pitchFamily="34" charset="0"/>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1-117A-1648-B44A-9E4D67601535}"/>
              </c:ext>
            </c:extLst>
          </c:dPt>
          <c:dPt>
            <c:idx val="1"/>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3-117A-1648-B44A-9E4D67601535}"/>
              </c:ext>
            </c:extLst>
          </c:dPt>
          <c:dPt>
            <c:idx val="2"/>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5-117A-1648-B44A-9E4D67601535}"/>
              </c:ext>
            </c:extLst>
          </c:dPt>
          <c:dPt>
            <c:idx val="3"/>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7-117A-1648-B44A-9E4D67601535}"/>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117A-1648-B44A-9E4D67601535}"/>
              </c:ext>
            </c:extLst>
          </c:dPt>
          <c:dPt>
            <c:idx val="5"/>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B-117A-1648-B44A-9E4D67601535}"/>
              </c:ext>
            </c:extLst>
          </c:dPt>
          <c:dPt>
            <c:idx val="6"/>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D-117A-1648-B44A-9E4D67601535}"/>
              </c:ext>
            </c:extLst>
          </c:dPt>
          <c:dPt>
            <c:idx val="7"/>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F-117A-1648-B44A-9E4D67601535}"/>
              </c:ext>
            </c:extLst>
          </c:dPt>
          <c:dPt>
            <c:idx val="8"/>
            <c:bubble3D val="0"/>
            <c:spPr>
              <a:solidFill>
                <a:schemeClr val="tx1"/>
              </a:solidFill>
              <a:ln w="19050">
                <a:solidFill>
                  <a:schemeClr val="lt1"/>
                </a:solidFill>
              </a:ln>
              <a:effectLst/>
            </c:spPr>
            <c:extLst>
              <c:ext xmlns:c16="http://schemas.microsoft.com/office/drawing/2014/chart" uri="{C3380CC4-5D6E-409C-BE32-E72D297353CC}">
                <c16:uniqueId val="{00000011-117A-1648-B44A-9E4D67601535}"/>
              </c:ext>
            </c:extLst>
          </c:dPt>
          <c:dLbls>
            <c:dLbl>
              <c:idx val="0"/>
              <c:layout>
                <c:manualLayout>
                  <c:x val="-3.9141541185509316E-3"/>
                  <c:y val="-2.0337019670294023E-2"/>
                </c:manualLayout>
              </c:layout>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entury Gothic" panose="020B050202020202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7A-1648-B44A-9E4D6760153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Century Gothic" panose="020B0502020202020204" pitchFamily="34"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'Q20 Demographics'!$B$14:$B$22</c:f>
              <c:strCache>
                <c:ptCount val="9"/>
                <c:pt idx="0">
                  <c:v>Academia</c:v>
                </c:pt>
                <c:pt idx="1">
                  <c:v>Government Entity</c:v>
                </c:pt>
                <c:pt idx="2">
                  <c:v>Vendor/Technology Company</c:v>
                </c:pt>
                <c:pt idx="3">
                  <c:v>Healthcare Consultant or Analyst</c:v>
                </c:pt>
                <c:pt idx="4">
                  <c:v>Hospital</c:v>
                </c:pt>
                <c:pt idx="5">
                  <c:v>Provider</c:v>
                </c:pt>
                <c:pt idx="6">
                  <c:v>Integrated Delivery System</c:v>
                </c:pt>
                <c:pt idx="7">
                  <c:v>Third Party Administrator</c:v>
                </c:pt>
                <c:pt idx="8">
                  <c:v>Health Plan</c:v>
                </c:pt>
              </c:strCache>
            </c:strRef>
          </c:cat>
          <c:val>
            <c:numRef>
              <c:f>'Q20 Demographics'!$C$14:$C$22</c:f>
              <c:numCache>
                <c:formatCode>0.0%</c:formatCode>
                <c:ptCount val="9"/>
                <c:pt idx="0">
                  <c:v>1.0999999999999999E-2</c:v>
                </c:pt>
                <c:pt idx="1">
                  <c:v>4.4200000000000003E-2</c:v>
                </c:pt>
                <c:pt idx="2">
                  <c:v>0.105</c:v>
                </c:pt>
                <c:pt idx="3">
                  <c:v>0.105</c:v>
                </c:pt>
                <c:pt idx="4">
                  <c:v>2.2100000000000002E-2</c:v>
                </c:pt>
                <c:pt idx="5">
                  <c:v>6.08E-2</c:v>
                </c:pt>
                <c:pt idx="6">
                  <c:v>5.5199999999999999E-2</c:v>
                </c:pt>
                <c:pt idx="7">
                  <c:v>5.5199999999999999E-2</c:v>
                </c:pt>
                <c:pt idx="8">
                  <c:v>0.54139999999999999</c:v>
                </c:pt>
              </c:numCache>
            </c:numRef>
          </c:val>
          <c:extLst>
            <c:ext xmlns:c16="http://schemas.microsoft.com/office/drawing/2014/chart" uri="{C3380CC4-5D6E-409C-BE32-E72D297353CC}">
              <c16:uniqueId val="{00000012-117A-1648-B44A-9E4D6760153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3817762749938578"/>
          <c:y val="6.9242030139490984E-2"/>
          <c:w val="0.31625526006871729"/>
          <c:h val="0.861515703795452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solidFill>
            <a:schemeClr val="tx1"/>
          </a:solidFill>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'Q45 Digital Tool Adoption'!$C$3</c:f>
              <c:strCache>
                <c:ptCount val="1"/>
                <c:pt idx="0">
                  <c:v>%</c:v>
                </c:pt>
              </c:strCache>
            </c:strRef>
          </c:tx>
          <c:spPr>
            <a:solidFill>
              <a:schemeClr val="tx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'Q45 Digital Tool Adoption'!$B$4:$B$14</c:f>
              <c:strCache>
                <c:ptCount val="11"/>
                <c:pt idx="0">
                  <c:v>Accuracy of mobile and digital health tools</c:v>
                </c:pt>
                <c:pt idx="1">
                  <c:v>Other (please specify)</c:v>
                </c:pt>
                <c:pt idx="2">
                  <c:v>Lack of data transfer</c:v>
                </c:pt>
                <c:pt idx="3">
                  <c:v>Real-time versus batch processing</c:v>
                </c:pt>
                <c:pt idx="4">
                  <c:v>Poor data and definition standards</c:v>
                </c:pt>
                <c:pt idx="5">
                  <c:v>Poor user interface design</c:v>
                </c:pt>
                <c:pt idx="6">
                  <c:v>Healthcare literacy</c:v>
                </c:pt>
                <c:pt idx="7">
                  <c:v>System interoperability</c:v>
                </c:pt>
                <c:pt idx="8">
                  <c:v>Duplicative, redundant, and confusing app environment</c:v>
                </c:pt>
                <c:pt idx="9">
                  <c:v>Limited functionality</c:v>
                </c:pt>
                <c:pt idx="10">
                  <c:v>Security and privacy concerns</c:v>
                </c:pt>
              </c:strCache>
            </c:strRef>
          </c:cat>
          <c:val>
            <c:numRef>
              <c:f>'Q45 Digital Tool Adoption'!$E$4:$E$14</c:f>
              <c:numCache>
                <c:formatCode>0.0%</c:formatCode>
                <c:ptCount val="11"/>
                <c:pt idx="0">
                  <c:v>0.10759493670886076</c:v>
                </c:pt>
                <c:pt idx="1">
                  <c:v>0.13291139240506328</c:v>
                </c:pt>
                <c:pt idx="2">
                  <c:v>0.13924050632911392</c:v>
                </c:pt>
                <c:pt idx="3">
                  <c:v>0.18354430379746836</c:v>
                </c:pt>
                <c:pt idx="4">
                  <c:v>0.189873417721519</c:v>
                </c:pt>
                <c:pt idx="5">
                  <c:v>0.32278481012658228</c:v>
                </c:pt>
                <c:pt idx="6">
                  <c:v>0.32911392405063289</c:v>
                </c:pt>
                <c:pt idx="7">
                  <c:v>0.32911392405063289</c:v>
                </c:pt>
                <c:pt idx="8">
                  <c:v>0.34177215189873417</c:v>
                </c:pt>
                <c:pt idx="9">
                  <c:v>0.35443037974683544</c:v>
                </c:pt>
                <c:pt idx="10">
                  <c:v>0.48734177215189872</c:v>
                </c:pt>
              </c:numCache>
            </c:numRef>
          </c:val>
          <c:extLst>
            <c:ext xmlns:c16="http://schemas.microsoft.com/office/drawing/2014/chart" uri="{C3380CC4-5D6E-409C-BE32-E72D297353CC}">
              <c16:uniqueId val="{00000000-C0F9-BE4E-9A93-F440BEA73789}"/>
            </c:ext>
          </c:extLst>
        </c:ser>
        <c:dLbls>
          <c:dLblPos val="inEnd"/>
          <c:showLegendKey val="0"/>
          <c:showVal val="1"/>
          <c:showCatName val="0"/>
          <c:showSerName val="0"/>
          <c:showPercent val="0"/>
          <c:showBubbleSize val="0"/>
        </c:dLbls>
        <c:gapWidth val="50"/>
        <c:axId val="429361400"/>
        <c:axId val="429361728"/>
      </c:barChart>
      <c:catAx>
        <c:axId val="429361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Century Gothic" panose="020B0502020202020204" pitchFamily="34" charset="0"/>
                <a:ea typeface="+mn-ea"/>
                <a:cs typeface="+mn-cs"/>
              </a:defRPr>
            </a:pPr>
            <a:endParaRPr lang="en-US"/>
          </a:p>
        </c:txPr>
        <c:crossAx val="429361728"/>
        <c:crosses val="autoZero"/>
        <c:auto val="1"/>
        <c:lblAlgn val="ctr"/>
        <c:lblOffset val="100"/>
        <c:noMultiLvlLbl val="0"/>
      </c:catAx>
      <c:valAx>
        <c:axId val="4293617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Century Gothic" panose="020B0502020202020204" pitchFamily="34" charset="0"/>
                <a:ea typeface="+mn-ea"/>
                <a:cs typeface="+mn-cs"/>
              </a:defRPr>
            </a:pPr>
            <a:endParaRPr lang="en-US"/>
          </a:p>
        </c:txPr>
        <c:crossAx val="4293614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'Q17 Mobile Health impact'!$C$3</c:f>
              <c:strCache>
                <c:ptCount val="1"/>
                <c:pt idx="0">
                  <c:v>Currently Impactful</c:v>
                </c:pt>
              </c:strCache>
            </c:strRef>
          </c:tx>
          <c:spPr>
            <a:solidFill>
              <a:schemeClr val="tx2">
                <a:lumMod val="60000"/>
                <a:lumOff val="40000"/>
              </a:schemeClr>
            </a:solidFill>
            <a:ln>
              <a:solidFill>
                <a:schemeClr val="tx2">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 Mobile Health impact'!$B$4:$B$9</c:f>
              <c:strCache>
                <c:ptCount val="6"/>
                <c:pt idx="0">
                  <c:v>Diagnostic apps</c:v>
                </c:pt>
                <c:pt idx="1">
                  <c:v>Location services</c:v>
                </c:pt>
                <c:pt idx="2">
                  <c:v>Secure text messaging</c:v>
                </c:pt>
                <c:pt idx="3">
                  <c:v>Health monitoring devices</c:v>
                </c:pt>
                <c:pt idx="4">
                  <c:v>Telehealth</c:v>
                </c:pt>
                <c:pt idx="5">
                  <c:v>Wellness apps &amp; fitness trackers</c:v>
                </c:pt>
              </c:strCache>
            </c:strRef>
          </c:cat>
          <c:val>
            <c:numRef>
              <c:f>'Q17 Mobile Health impact'!$C$4:$C$9</c:f>
              <c:numCache>
                <c:formatCode>0%</c:formatCode>
                <c:ptCount val="6"/>
                <c:pt idx="0">
                  <c:v>0.13070000000000001</c:v>
                </c:pt>
                <c:pt idx="1">
                  <c:v>0.32</c:v>
                </c:pt>
                <c:pt idx="2">
                  <c:v>0.3548</c:v>
                </c:pt>
                <c:pt idx="3">
                  <c:v>0.40649999999999997</c:v>
                </c:pt>
                <c:pt idx="4">
                  <c:v>0.46150000000000002</c:v>
                </c:pt>
                <c:pt idx="5">
                  <c:v>0.50319999999999998</c:v>
                </c:pt>
              </c:numCache>
            </c:numRef>
          </c:val>
          <c:extLst>
            <c:ext xmlns:c16="http://schemas.microsoft.com/office/drawing/2014/chart" uri="{C3380CC4-5D6E-409C-BE32-E72D297353CC}">
              <c16:uniqueId val="{00000000-6651-7246-A9C4-9DB81AADCB81}"/>
            </c:ext>
          </c:extLst>
        </c:ser>
        <c:ser>
          <c:idx val="1"/>
          <c:order val="1"/>
          <c:tx>
            <c:strRef>
              <c:f>'Q17 Mobile Health impact'!$D$3</c:f>
              <c:strCache>
                <c:ptCount val="1"/>
                <c:pt idx="0">
                  <c:v>Will Be Impactful</c:v>
                </c:pt>
              </c:strCache>
            </c:strRef>
          </c:tx>
          <c:spPr>
            <a:solidFill>
              <a:schemeClr val="tx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 Mobile Health impact'!$B$4:$B$9</c:f>
              <c:strCache>
                <c:ptCount val="6"/>
                <c:pt idx="0">
                  <c:v>Diagnostic apps</c:v>
                </c:pt>
                <c:pt idx="1">
                  <c:v>Location services</c:v>
                </c:pt>
                <c:pt idx="2">
                  <c:v>Secure text messaging</c:v>
                </c:pt>
                <c:pt idx="3">
                  <c:v>Health monitoring devices</c:v>
                </c:pt>
                <c:pt idx="4">
                  <c:v>Telehealth</c:v>
                </c:pt>
                <c:pt idx="5">
                  <c:v>Wellness apps &amp; fitness trackers</c:v>
                </c:pt>
              </c:strCache>
            </c:strRef>
          </c:cat>
          <c:val>
            <c:numRef>
              <c:f>'Q17 Mobile Health impact'!$D$4:$D$9</c:f>
              <c:numCache>
                <c:formatCode>0%</c:formatCode>
                <c:ptCount val="6"/>
                <c:pt idx="0">
                  <c:v>0.79079999999999995</c:v>
                </c:pt>
                <c:pt idx="1">
                  <c:v>0.44669999999999999</c:v>
                </c:pt>
                <c:pt idx="2">
                  <c:v>0.50319999999999998</c:v>
                </c:pt>
                <c:pt idx="3">
                  <c:v>0.54190000000000005</c:v>
                </c:pt>
                <c:pt idx="4">
                  <c:v>0.47439999999999999</c:v>
                </c:pt>
                <c:pt idx="5">
                  <c:v>0.36940000000000001</c:v>
                </c:pt>
              </c:numCache>
            </c:numRef>
          </c:val>
          <c:extLst>
            <c:ext xmlns:c16="http://schemas.microsoft.com/office/drawing/2014/chart" uri="{C3380CC4-5D6E-409C-BE32-E72D297353CC}">
              <c16:uniqueId val="{00000001-6651-7246-A9C4-9DB81AADCB81}"/>
            </c:ext>
          </c:extLst>
        </c:ser>
        <c:ser>
          <c:idx val="2"/>
          <c:order val="2"/>
          <c:tx>
            <c:strRef>
              <c:f>'Q17 Mobile Health impact'!$E$3</c:f>
              <c:strCache>
                <c:ptCount val="1"/>
                <c:pt idx="0">
                  <c:v>Will Not Be Impactful</c:v>
                </c:pt>
              </c:strCache>
            </c:strRef>
          </c:tx>
          <c:spPr>
            <a:solidFill>
              <a:schemeClr val="accent1">
                <a:lumMod val="75000"/>
              </a:schemeClr>
            </a:solidFill>
            <a:ln>
              <a:solidFill>
                <a:schemeClr val="accent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 Mobile Health impact'!$B$4:$B$9</c:f>
              <c:strCache>
                <c:ptCount val="6"/>
                <c:pt idx="0">
                  <c:v>Diagnostic apps</c:v>
                </c:pt>
                <c:pt idx="1">
                  <c:v>Location services</c:v>
                </c:pt>
                <c:pt idx="2">
                  <c:v>Secure text messaging</c:v>
                </c:pt>
                <c:pt idx="3">
                  <c:v>Health monitoring devices</c:v>
                </c:pt>
                <c:pt idx="4">
                  <c:v>Telehealth</c:v>
                </c:pt>
                <c:pt idx="5">
                  <c:v>Wellness apps &amp; fitness trackers</c:v>
                </c:pt>
              </c:strCache>
            </c:strRef>
          </c:cat>
          <c:val>
            <c:numRef>
              <c:f>'Q17 Mobile Health impact'!$E$4:$E$9</c:f>
              <c:numCache>
                <c:formatCode>0%</c:formatCode>
                <c:ptCount val="6"/>
                <c:pt idx="0">
                  <c:v>7.8399999999999997E-2</c:v>
                </c:pt>
                <c:pt idx="1">
                  <c:v>0.23330000000000001</c:v>
                </c:pt>
                <c:pt idx="2">
                  <c:v>0.1419</c:v>
                </c:pt>
                <c:pt idx="3">
                  <c:v>5.16E-2</c:v>
                </c:pt>
                <c:pt idx="4">
                  <c:v>6.4100000000000004E-2</c:v>
                </c:pt>
                <c:pt idx="5">
                  <c:v>0.12740000000000001</c:v>
                </c:pt>
              </c:numCache>
            </c:numRef>
          </c:val>
          <c:extLst>
            <c:ext xmlns:c16="http://schemas.microsoft.com/office/drawing/2014/chart" uri="{C3380CC4-5D6E-409C-BE32-E72D297353CC}">
              <c16:uniqueId val="{00000002-6651-7246-A9C4-9DB81AADCB81}"/>
            </c:ext>
          </c:extLst>
        </c:ser>
        <c:dLbls>
          <c:dLblPos val="outEnd"/>
          <c:showLegendKey val="0"/>
          <c:showVal val="1"/>
          <c:showCatName val="0"/>
          <c:showSerName val="0"/>
          <c:showPercent val="0"/>
          <c:showBubbleSize val="0"/>
        </c:dLbls>
        <c:gapWidth val="50"/>
        <c:overlap val="-27"/>
        <c:axId val="478088024"/>
        <c:axId val="481276400"/>
      </c:barChart>
      <c:catAx>
        <c:axId val="4780880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481276400"/>
        <c:crosses val="autoZero"/>
        <c:auto val="1"/>
        <c:lblAlgn val="ctr"/>
        <c:lblOffset val="100"/>
        <c:noMultiLvlLbl val="0"/>
      </c:catAx>
      <c:valAx>
        <c:axId val="481276400"/>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478088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'Q17 Mobile Health impact'!$C$36</c:f>
              <c:strCache>
                <c:ptCount val="1"/>
                <c:pt idx="0">
                  <c:v>Currently Impactful</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 Mobile Health impact'!$B$37:$B$41</c:f>
              <c:strCache>
                <c:ptCount val="5"/>
                <c:pt idx="0">
                  <c:v>Appointment scheduling apps</c:v>
                </c:pt>
                <c:pt idx="1">
                  <c:v>Secure text messaging</c:v>
                </c:pt>
                <c:pt idx="2">
                  <c:v>Health monitoring devices</c:v>
                </c:pt>
                <c:pt idx="3">
                  <c:v>Telehealth</c:v>
                </c:pt>
                <c:pt idx="4">
                  <c:v>Wellness apps &amp; fitness trackers</c:v>
                </c:pt>
              </c:strCache>
            </c:strRef>
          </c:cat>
          <c:val>
            <c:numRef>
              <c:f>'Q17 Mobile Health impact'!$C$37:$C$41</c:f>
              <c:numCache>
                <c:formatCode>0%</c:formatCode>
                <c:ptCount val="5"/>
                <c:pt idx="0">
                  <c:v>0.27500000000000002</c:v>
                </c:pt>
                <c:pt idx="1">
                  <c:v>0.21490000000000001</c:v>
                </c:pt>
                <c:pt idx="2">
                  <c:v>0.3</c:v>
                </c:pt>
                <c:pt idx="3">
                  <c:v>0.3306</c:v>
                </c:pt>
                <c:pt idx="4">
                  <c:v>0.21490000000000001</c:v>
                </c:pt>
              </c:numCache>
            </c:numRef>
          </c:val>
          <c:extLst>
            <c:ext xmlns:c16="http://schemas.microsoft.com/office/drawing/2014/chart" uri="{C3380CC4-5D6E-409C-BE32-E72D297353CC}">
              <c16:uniqueId val="{00000000-AA1E-4441-BADD-A0260CAF5748}"/>
            </c:ext>
          </c:extLst>
        </c:ser>
        <c:ser>
          <c:idx val="1"/>
          <c:order val="1"/>
          <c:tx>
            <c:strRef>
              <c:f>'Q17 Mobile Health impact'!$D$36</c:f>
              <c:strCache>
                <c:ptCount val="1"/>
                <c:pt idx="0">
                  <c:v>Will Be Impactful</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 Mobile Health impact'!$B$37:$B$41</c:f>
              <c:strCache>
                <c:ptCount val="5"/>
                <c:pt idx="0">
                  <c:v>Appointment scheduling apps</c:v>
                </c:pt>
                <c:pt idx="1">
                  <c:v>Secure text messaging</c:v>
                </c:pt>
                <c:pt idx="2">
                  <c:v>Health monitoring devices</c:v>
                </c:pt>
                <c:pt idx="3">
                  <c:v>Telehealth</c:v>
                </c:pt>
                <c:pt idx="4">
                  <c:v>Wellness apps &amp; fitness trackers</c:v>
                </c:pt>
              </c:strCache>
            </c:strRef>
          </c:cat>
          <c:val>
            <c:numRef>
              <c:f>'Q17 Mobile Health impact'!$D$37:$D$41</c:f>
              <c:numCache>
                <c:formatCode>0%</c:formatCode>
                <c:ptCount val="5"/>
                <c:pt idx="0">
                  <c:v>0.60829999999999995</c:v>
                </c:pt>
                <c:pt idx="1">
                  <c:v>0.66120000000000001</c:v>
                </c:pt>
                <c:pt idx="2">
                  <c:v>0.64170000000000005</c:v>
                </c:pt>
                <c:pt idx="3">
                  <c:v>0.59499999999999997</c:v>
                </c:pt>
                <c:pt idx="4">
                  <c:v>0.45450000000000002</c:v>
                </c:pt>
              </c:numCache>
            </c:numRef>
          </c:val>
          <c:extLst>
            <c:ext xmlns:c16="http://schemas.microsoft.com/office/drawing/2014/chart" uri="{C3380CC4-5D6E-409C-BE32-E72D297353CC}">
              <c16:uniqueId val="{00000001-AA1E-4441-BADD-A0260CAF5748}"/>
            </c:ext>
          </c:extLst>
        </c:ser>
        <c:ser>
          <c:idx val="2"/>
          <c:order val="2"/>
          <c:tx>
            <c:strRef>
              <c:f>'Q17 Mobile Health impact'!$E$36</c:f>
              <c:strCache>
                <c:ptCount val="1"/>
                <c:pt idx="0">
                  <c:v>Will Not Be Impactful</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 Mobile Health impact'!$B$37:$B$41</c:f>
              <c:strCache>
                <c:ptCount val="5"/>
                <c:pt idx="0">
                  <c:v>Appointment scheduling apps</c:v>
                </c:pt>
                <c:pt idx="1">
                  <c:v>Secure text messaging</c:v>
                </c:pt>
                <c:pt idx="2">
                  <c:v>Health monitoring devices</c:v>
                </c:pt>
                <c:pt idx="3">
                  <c:v>Telehealth</c:v>
                </c:pt>
                <c:pt idx="4">
                  <c:v>Wellness apps &amp; fitness trackers</c:v>
                </c:pt>
              </c:strCache>
            </c:strRef>
          </c:cat>
          <c:val>
            <c:numRef>
              <c:f>'Q17 Mobile Health impact'!$E$37:$E$41</c:f>
              <c:numCache>
                <c:formatCode>0%</c:formatCode>
                <c:ptCount val="5"/>
                <c:pt idx="0">
                  <c:v>0.1167</c:v>
                </c:pt>
                <c:pt idx="1">
                  <c:v>0.124</c:v>
                </c:pt>
                <c:pt idx="2">
                  <c:v>5.8299999999999998E-2</c:v>
                </c:pt>
                <c:pt idx="3">
                  <c:v>7.4399999999999994E-2</c:v>
                </c:pt>
                <c:pt idx="4">
                  <c:v>0.3306</c:v>
                </c:pt>
              </c:numCache>
            </c:numRef>
          </c:val>
          <c:extLst>
            <c:ext xmlns:c16="http://schemas.microsoft.com/office/drawing/2014/chart" uri="{C3380CC4-5D6E-409C-BE32-E72D297353CC}">
              <c16:uniqueId val="{00000002-AA1E-4441-BADD-A0260CAF5748}"/>
            </c:ext>
          </c:extLst>
        </c:ser>
        <c:dLbls>
          <c:dLblPos val="outEnd"/>
          <c:showLegendKey val="0"/>
          <c:showVal val="1"/>
          <c:showCatName val="0"/>
          <c:showSerName val="0"/>
          <c:showPercent val="0"/>
          <c:showBubbleSize val="0"/>
        </c:dLbls>
        <c:gapWidth val="70"/>
        <c:overlap val="-27"/>
        <c:axId val="417666008"/>
        <c:axId val="417681752"/>
      </c:barChart>
      <c:catAx>
        <c:axId val="4176660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417681752"/>
        <c:crosses val="autoZero"/>
        <c:auto val="1"/>
        <c:lblAlgn val="ctr"/>
        <c:lblOffset val="100"/>
        <c:noMultiLvlLbl val="0"/>
      </c:catAx>
      <c:valAx>
        <c:axId val="417681752"/>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41766600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chemeClr val="tx1"/>
          </a:solidFill>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'Q27 VBR Barriers'!$E$3</c:f>
              <c:strCache>
                <c:ptCount val="1"/>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'Q27 VBR Barriers'!$B$4:$B$13</c:f>
              <c:strCache>
                <c:ptCount val="10"/>
                <c:pt idx="0">
                  <c:v>Other (please specify)</c:v>
                </c:pt>
                <c:pt idx="1">
                  <c:v>Lack of personal financial incentives</c:v>
                </c:pt>
                <c:pt idx="2">
                  <c:v>Administrative burden</c:v>
                </c:pt>
                <c:pt idx="3">
                  <c:v>Lack of consensus on measures</c:v>
                </c:pt>
                <c:pt idx="4">
                  <c:v>Lack of trust/confidence in measurements</c:v>
                </c:pt>
                <c:pt idx="5">
                  <c:v>Network contracts are biased towards fee-for-service</c:v>
                </c:pt>
                <c:pt idx="6">
                  <c:v>Lack of systems to support value-based reimbursement</c:v>
                </c:pt>
                <c:pt idx="7">
                  <c:v>Confusion surrounding payment models and risk management</c:v>
                </c:pt>
                <c:pt idx="8">
                  <c:v>Resistance to change</c:v>
                </c:pt>
                <c:pt idx="9">
                  <c:v>Complexity of changing physician behavior</c:v>
                </c:pt>
              </c:strCache>
            </c:strRef>
          </c:cat>
          <c:val>
            <c:numRef>
              <c:f>'Q27 VBR Barriers'!$E$4:$E$13</c:f>
              <c:numCache>
                <c:formatCode>0.0%</c:formatCode>
                <c:ptCount val="10"/>
                <c:pt idx="0">
                  <c:v>5.185185185185185E-2</c:v>
                </c:pt>
                <c:pt idx="1">
                  <c:v>0.18518518518518517</c:v>
                </c:pt>
                <c:pt idx="2">
                  <c:v>0.18518518518518517</c:v>
                </c:pt>
                <c:pt idx="3">
                  <c:v>0.2074074074074074</c:v>
                </c:pt>
                <c:pt idx="4">
                  <c:v>0.27407407407407408</c:v>
                </c:pt>
                <c:pt idx="5">
                  <c:v>0.29629629629629628</c:v>
                </c:pt>
                <c:pt idx="6">
                  <c:v>0.35555555555555557</c:v>
                </c:pt>
                <c:pt idx="7">
                  <c:v>0.35555555555555557</c:v>
                </c:pt>
                <c:pt idx="8">
                  <c:v>0.37777777777777777</c:v>
                </c:pt>
                <c:pt idx="9">
                  <c:v>0.38518518518518519</c:v>
                </c:pt>
              </c:numCache>
            </c:numRef>
          </c:val>
          <c:extLst>
            <c:ext xmlns:c16="http://schemas.microsoft.com/office/drawing/2014/chart" uri="{C3380CC4-5D6E-409C-BE32-E72D297353CC}">
              <c16:uniqueId val="{00000000-B9C8-F94F-A859-9B79D89CD36E}"/>
            </c:ext>
          </c:extLst>
        </c:ser>
        <c:dLbls>
          <c:dLblPos val="inEnd"/>
          <c:showLegendKey val="0"/>
          <c:showVal val="1"/>
          <c:showCatName val="0"/>
          <c:showSerName val="0"/>
          <c:showPercent val="0"/>
          <c:showBubbleSize val="0"/>
        </c:dLbls>
        <c:gapWidth val="50"/>
        <c:axId val="524849488"/>
        <c:axId val="524851128"/>
      </c:barChart>
      <c:catAx>
        <c:axId val="524849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accent4"/>
                </a:solidFill>
                <a:latin typeface="Century Gothic" panose="020B0502020202020204" pitchFamily="34" charset="0"/>
                <a:ea typeface="+mn-ea"/>
                <a:cs typeface="+mn-cs"/>
              </a:defRPr>
            </a:pPr>
            <a:endParaRPr lang="en-US"/>
          </a:p>
        </c:txPr>
        <c:crossAx val="524851128"/>
        <c:crosses val="autoZero"/>
        <c:auto val="1"/>
        <c:lblAlgn val="ctr"/>
        <c:lblOffset val="100"/>
        <c:noMultiLvlLbl val="0"/>
      </c:catAx>
      <c:valAx>
        <c:axId val="524851128"/>
        <c:scaling>
          <c:orientation val="minMax"/>
          <c:max val="0.4"/>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accent4"/>
                </a:solidFill>
                <a:latin typeface="Century Gothic" panose="020B0502020202020204" pitchFamily="34" charset="0"/>
                <a:ea typeface="+mn-ea"/>
                <a:cs typeface="+mn-cs"/>
              </a:defRPr>
            </a:pPr>
            <a:endParaRPr lang="en-US"/>
          </a:p>
        </c:txPr>
        <c:crossAx val="5248494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solidFill>
            <a:schemeClr val="accent4"/>
          </a:solidFill>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929976540367148"/>
          <c:y val="3.2639729349588559E-2"/>
          <c:w val="0.57980449974182569"/>
          <c:h val="0.888050634804185"/>
        </c:manualLayout>
      </c:layout>
      <c:barChart>
        <c:barDir val="bar"/>
        <c:grouping val="clustered"/>
        <c:varyColors val="0"/>
        <c:ser>
          <c:idx val="0"/>
          <c:order val="0"/>
          <c:tx>
            <c:strRef>
              <c:f>'Q57 Cost efficiency tech'!$C$3</c:f>
              <c:strCache>
                <c:ptCount val="1"/>
                <c:pt idx="0">
                  <c:v>%</c:v>
                </c:pt>
              </c:strCache>
            </c:strRef>
          </c:tx>
          <c:spPr>
            <a:solidFill>
              <a:schemeClr val="tx1"/>
            </a:solidFill>
            <a:ln>
              <a:noFill/>
            </a:ln>
            <a:effectLst/>
          </c:spPr>
          <c:invertIfNegative val="0"/>
          <c:dLbls>
            <c:dLbl>
              <c:idx val="0"/>
              <c:layout>
                <c:manualLayout>
                  <c:x val="-4.3351163155647465E-2"/>
                  <c:y val="-5.68876498032123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27-C445-B904-C9279FBDC12C}"/>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'Q57 Cost efficiency tech'!$B$4:$B$17</c:f>
              <c:strCache>
                <c:ptCount val="14"/>
                <c:pt idx="0">
                  <c:v>Augmented and Virtual Reality</c:v>
                </c:pt>
                <c:pt idx="1">
                  <c:v>Genomic Medicine</c:v>
                </c:pt>
                <c:pt idx="2">
                  <c:v>Block Chain</c:v>
                </c:pt>
                <c:pt idx="3">
                  <c:v>Other (please specify)</c:v>
                </c:pt>
                <c:pt idx="4">
                  <c:v>Community Resource Network Management</c:v>
                </c:pt>
                <c:pt idx="5">
                  <c:v>Retail Analytics</c:v>
                </c:pt>
                <c:pt idx="6">
                  <c:v>Consumer Journey Analytics in Healthcare</c:v>
                </c:pt>
                <c:pt idx="7">
                  <c:v>Consumer Insight as a Service</c:v>
                </c:pt>
                <c:pt idx="8">
                  <c:v>BPaaS (Business Process as a Services)</c:v>
                </c:pt>
                <c:pt idx="9">
                  <c:v>Wearables</c:v>
                </c:pt>
                <c:pt idx="10">
                  <c:v>Member Engagement Hub</c:v>
                </c:pt>
                <c:pt idx="11">
                  <c:v>AI (Artificial Intelligence)</c:v>
                </c:pt>
                <c:pt idx="12">
                  <c:v>Robotic Process Automation</c:v>
                </c:pt>
                <c:pt idx="13">
                  <c:v>Clinical Data Integration</c:v>
                </c:pt>
              </c:strCache>
            </c:strRef>
          </c:cat>
          <c:val>
            <c:numRef>
              <c:f>'Q57 Cost efficiency tech'!$E$4:$E$17</c:f>
              <c:numCache>
                <c:formatCode>0.0%</c:formatCode>
                <c:ptCount val="14"/>
                <c:pt idx="0">
                  <c:v>4.3859649122807015E-2</c:v>
                </c:pt>
                <c:pt idx="1">
                  <c:v>6.1403508771929821E-2</c:v>
                </c:pt>
                <c:pt idx="2">
                  <c:v>7.8947368421052627E-2</c:v>
                </c:pt>
                <c:pt idx="3">
                  <c:v>9.6491228070175433E-2</c:v>
                </c:pt>
                <c:pt idx="4">
                  <c:v>0.10526315789473684</c:v>
                </c:pt>
                <c:pt idx="5">
                  <c:v>0.11403508771929824</c:v>
                </c:pt>
                <c:pt idx="6">
                  <c:v>0.12280701754385964</c:v>
                </c:pt>
                <c:pt idx="7">
                  <c:v>0.13157894736842105</c:v>
                </c:pt>
                <c:pt idx="8">
                  <c:v>0.14912280701754385</c:v>
                </c:pt>
                <c:pt idx="9">
                  <c:v>0.22807017543859648</c:v>
                </c:pt>
                <c:pt idx="10">
                  <c:v>0.22807017543859648</c:v>
                </c:pt>
                <c:pt idx="11">
                  <c:v>0.22807017543859648</c:v>
                </c:pt>
                <c:pt idx="12">
                  <c:v>0.27192982456140352</c:v>
                </c:pt>
                <c:pt idx="13">
                  <c:v>0.63157894736842102</c:v>
                </c:pt>
              </c:numCache>
            </c:numRef>
          </c:val>
          <c:extLst>
            <c:ext xmlns:c16="http://schemas.microsoft.com/office/drawing/2014/chart" uri="{C3380CC4-5D6E-409C-BE32-E72D297353CC}">
              <c16:uniqueId val="{00000001-CF27-C445-B904-C9279FBDC12C}"/>
            </c:ext>
          </c:extLst>
        </c:ser>
        <c:dLbls>
          <c:showLegendKey val="0"/>
          <c:showVal val="0"/>
          <c:showCatName val="0"/>
          <c:showSerName val="0"/>
          <c:showPercent val="0"/>
          <c:showBubbleSize val="0"/>
        </c:dLbls>
        <c:gapWidth val="50"/>
        <c:axId val="477115840"/>
        <c:axId val="477118136"/>
      </c:barChart>
      <c:catAx>
        <c:axId val="477115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Century Gothic" panose="020B0502020202020204" pitchFamily="34" charset="0"/>
                <a:ea typeface="+mn-ea"/>
                <a:cs typeface="+mn-cs"/>
              </a:defRPr>
            </a:pPr>
            <a:endParaRPr lang="en-US"/>
          </a:p>
        </c:txPr>
        <c:crossAx val="477118136"/>
        <c:crosses val="autoZero"/>
        <c:auto val="1"/>
        <c:lblAlgn val="ctr"/>
        <c:lblOffset val="100"/>
        <c:noMultiLvlLbl val="0"/>
      </c:catAx>
      <c:valAx>
        <c:axId val="4771181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Century Gothic" panose="020B0502020202020204" pitchFamily="34" charset="0"/>
                <a:ea typeface="+mn-ea"/>
                <a:cs typeface="+mn-cs"/>
              </a:defRPr>
            </a:pPr>
            <a:endParaRPr lang="en-US"/>
          </a:p>
        </c:txPr>
        <c:crossAx val="47711584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94272208555901E-2"/>
          <c:y val="4.8996000580226698E-2"/>
          <c:w val="0.972269314731665"/>
          <c:h val="0.58209171726381703"/>
        </c:manualLayout>
      </c:layout>
      <c:barChart>
        <c:barDir val="col"/>
        <c:grouping val="clustered"/>
        <c:varyColors val="0"/>
        <c:ser>
          <c:idx val="0"/>
          <c:order val="0"/>
          <c:tx>
            <c:strRef>
              <c:f>Sheet1!$B$1</c:f>
              <c:strCache>
                <c:ptCount val="1"/>
                <c:pt idx="0">
                  <c:v>2018</c:v>
                </c:pt>
              </c:strCache>
            </c:strRef>
          </c:tx>
          <c:spPr>
            <a:solidFill>
              <a:srgbClr val="0078FF"/>
            </a:solidFill>
          </c:spPr>
          <c:invertIfNegative val="0"/>
          <c:dPt>
            <c:idx val="0"/>
            <c:invertIfNegative val="0"/>
            <c:bubble3D val="0"/>
            <c:spPr>
              <a:solidFill>
                <a:srgbClr val="BCD3DC"/>
              </a:solidFill>
            </c:spPr>
            <c:extLst>
              <c:ext xmlns:c16="http://schemas.microsoft.com/office/drawing/2014/chart" uri="{C3380CC4-5D6E-409C-BE32-E72D297353CC}">
                <c16:uniqueId val="{00000001-F588-6640-8BB2-BE802037E093}"/>
              </c:ext>
            </c:extLst>
          </c:dPt>
          <c:dPt>
            <c:idx val="1"/>
            <c:invertIfNegative val="0"/>
            <c:bubble3D val="0"/>
            <c:spPr>
              <a:solidFill>
                <a:srgbClr val="BCD3DC"/>
              </a:solidFill>
            </c:spPr>
            <c:extLst>
              <c:ext xmlns:c16="http://schemas.microsoft.com/office/drawing/2014/chart" uri="{C3380CC4-5D6E-409C-BE32-E72D297353CC}">
                <c16:uniqueId val="{00000003-F588-6640-8BB2-BE802037E093}"/>
              </c:ext>
            </c:extLst>
          </c:dPt>
          <c:dPt>
            <c:idx val="2"/>
            <c:invertIfNegative val="0"/>
            <c:bubble3D val="0"/>
            <c:spPr>
              <a:solidFill>
                <a:srgbClr val="BCD3DC"/>
              </a:solidFill>
            </c:spPr>
            <c:extLst>
              <c:ext xmlns:c16="http://schemas.microsoft.com/office/drawing/2014/chart" uri="{C3380CC4-5D6E-409C-BE32-E72D297353CC}">
                <c16:uniqueId val="{00000005-F588-6640-8BB2-BE802037E093}"/>
              </c:ext>
            </c:extLst>
          </c:dPt>
          <c:dPt>
            <c:idx val="3"/>
            <c:invertIfNegative val="0"/>
            <c:bubble3D val="0"/>
            <c:spPr>
              <a:solidFill>
                <a:srgbClr val="BCD3DC"/>
              </a:solidFill>
            </c:spPr>
            <c:extLst>
              <c:ext xmlns:c16="http://schemas.microsoft.com/office/drawing/2014/chart" uri="{C3380CC4-5D6E-409C-BE32-E72D297353CC}">
                <c16:uniqueId val="{00000007-F588-6640-8BB2-BE802037E093}"/>
              </c:ext>
            </c:extLst>
          </c:dPt>
          <c:dPt>
            <c:idx val="4"/>
            <c:invertIfNegative val="0"/>
            <c:bubble3D val="0"/>
            <c:spPr>
              <a:solidFill>
                <a:srgbClr val="BCD3DC"/>
              </a:solidFill>
            </c:spPr>
            <c:extLst>
              <c:ext xmlns:c16="http://schemas.microsoft.com/office/drawing/2014/chart" uri="{C3380CC4-5D6E-409C-BE32-E72D297353CC}">
                <c16:uniqueId val="{00000009-F588-6640-8BB2-BE802037E093}"/>
              </c:ext>
            </c:extLst>
          </c:dPt>
          <c:dPt>
            <c:idx val="5"/>
            <c:invertIfNegative val="0"/>
            <c:bubble3D val="0"/>
            <c:extLst>
              <c:ext xmlns:c16="http://schemas.microsoft.com/office/drawing/2014/chart" uri="{C3380CC4-5D6E-409C-BE32-E72D297353CC}">
                <c16:uniqueId val="{0000000A-F588-6640-8BB2-BE802037E093}"/>
              </c:ext>
            </c:extLst>
          </c:dPt>
          <c:dPt>
            <c:idx val="6"/>
            <c:invertIfNegative val="0"/>
            <c:bubble3D val="0"/>
            <c:extLst>
              <c:ext xmlns:c16="http://schemas.microsoft.com/office/drawing/2014/chart" uri="{C3380CC4-5D6E-409C-BE32-E72D297353CC}">
                <c16:uniqueId val="{0000000B-F588-6640-8BB2-BE802037E093}"/>
              </c:ext>
            </c:extLst>
          </c:dPt>
          <c:dPt>
            <c:idx val="7"/>
            <c:invertIfNegative val="0"/>
            <c:bubble3D val="0"/>
            <c:extLst>
              <c:ext xmlns:c16="http://schemas.microsoft.com/office/drawing/2014/chart" uri="{C3380CC4-5D6E-409C-BE32-E72D297353CC}">
                <c16:uniqueId val="{0000000C-F588-6640-8BB2-BE802037E093}"/>
              </c:ext>
            </c:extLst>
          </c:dPt>
          <c:dPt>
            <c:idx val="8"/>
            <c:invertIfNegative val="0"/>
            <c:bubble3D val="0"/>
            <c:extLst>
              <c:ext xmlns:c16="http://schemas.microsoft.com/office/drawing/2014/chart" uri="{C3380CC4-5D6E-409C-BE32-E72D297353CC}">
                <c16:uniqueId val="{0000000D-F588-6640-8BB2-BE802037E093}"/>
              </c:ext>
            </c:extLst>
          </c:dPt>
          <c:dPt>
            <c:idx val="9"/>
            <c:invertIfNegative val="0"/>
            <c:bubble3D val="0"/>
            <c:extLst>
              <c:ext xmlns:c16="http://schemas.microsoft.com/office/drawing/2014/chart" uri="{C3380CC4-5D6E-409C-BE32-E72D297353CC}">
                <c16:uniqueId val="{0000000E-F588-6640-8BB2-BE802037E093}"/>
              </c:ext>
            </c:extLst>
          </c:dPt>
          <c:dPt>
            <c:idx val="10"/>
            <c:invertIfNegative val="0"/>
            <c:bubble3D val="0"/>
            <c:extLst>
              <c:ext xmlns:c16="http://schemas.microsoft.com/office/drawing/2014/chart" uri="{C3380CC4-5D6E-409C-BE32-E72D297353CC}">
                <c16:uniqueId val="{0000000F-F588-6640-8BB2-BE802037E093}"/>
              </c:ext>
            </c:extLst>
          </c:dPt>
          <c:dPt>
            <c:idx val="11"/>
            <c:invertIfNegative val="0"/>
            <c:bubble3D val="0"/>
            <c:extLst>
              <c:ext xmlns:c16="http://schemas.microsoft.com/office/drawing/2014/chart" uri="{C3380CC4-5D6E-409C-BE32-E72D297353CC}">
                <c16:uniqueId val="{00000010-F588-6640-8BB2-BE802037E093}"/>
              </c:ext>
            </c:extLst>
          </c:dPt>
          <c:dPt>
            <c:idx val="16"/>
            <c:invertIfNegative val="0"/>
            <c:bubble3D val="0"/>
            <c:extLst>
              <c:ext xmlns:c16="http://schemas.microsoft.com/office/drawing/2014/chart" uri="{C3380CC4-5D6E-409C-BE32-E72D297353CC}">
                <c16:uniqueId val="{00000011-F588-6640-8BB2-BE802037E093}"/>
              </c:ext>
            </c:extLst>
          </c:dPt>
          <c:dPt>
            <c:idx val="17"/>
            <c:invertIfNegative val="0"/>
            <c:bubble3D val="0"/>
            <c:extLst>
              <c:ext xmlns:c16="http://schemas.microsoft.com/office/drawing/2014/chart" uri="{C3380CC4-5D6E-409C-BE32-E72D297353CC}">
                <c16:uniqueId val="{00000012-F588-6640-8BB2-BE802037E093}"/>
              </c:ext>
            </c:extLst>
          </c:dPt>
          <c:dPt>
            <c:idx val="18"/>
            <c:invertIfNegative val="0"/>
            <c:bubble3D val="0"/>
            <c:extLst>
              <c:ext xmlns:c16="http://schemas.microsoft.com/office/drawing/2014/chart" uri="{C3380CC4-5D6E-409C-BE32-E72D297353CC}">
                <c16:uniqueId val="{00000013-F588-6640-8BB2-BE802037E093}"/>
              </c:ext>
            </c:extLst>
          </c:dPt>
          <c:dPt>
            <c:idx val="19"/>
            <c:invertIfNegative val="0"/>
            <c:bubble3D val="0"/>
            <c:extLst>
              <c:ext xmlns:c16="http://schemas.microsoft.com/office/drawing/2014/chart" uri="{C3380CC4-5D6E-409C-BE32-E72D297353CC}">
                <c16:uniqueId val="{00000014-F588-6640-8BB2-BE802037E093}"/>
              </c:ext>
            </c:extLst>
          </c:dPt>
          <c:dPt>
            <c:idx val="20"/>
            <c:invertIfNegative val="0"/>
            <c:bubble3D val="0"/>
            <c:extLst>
              <c:ext xmlns:c16="http://schemas.microsoft.com/office/drawing/2014/chart" uri="{C3380CC4-5D6E-409C-BE32-E72D297353CC}">
                <c16:uniqueId val="{00000015-F588-6640-8BB2-BE802037E093}"/>
              </c:ext>
            </c:extLst>
          </c:dPt>
          <c:dPt>
            <c:idx val="21"/>
            <c:invertIfNegative val="0"/>
            <c:bubble3D val="0"/>
            <c:extLst>
              <c:ext xmlns:c16="http://schemas.microsoft.com/office/drawing/2014/chart" uri="{C3380CC4-5D6E-409C-BE32-E72D297353CC}">
                <c16:uniqueId val="{00000016-F588-6640-8BB2-BE802037E093}"/>
              </c:ext>
            </c:extLst>
          </c:dPt>
          <c:dPt>
            <c:idx val="22"/>
            <c:invertIfNegative val="0"/>
            <c:bubble3D val="0"/>
            <c:extLst>
              <c:ext xmlns:c16="http://schemas.microsoft.com/office/drawing/2014/chart" uri="{C3380CC4-5D6E-409C-BE32-E72D297353CC}">
                <c16:uniqueId val="{00000017-F588-6640-8BB2-BE802037E093}"/>
              </c:ext>
            </c:extLst>
          </c:dPt>
          <c:dPt>
            <c:idx val="23"/>
            <c:invertIfNegative val="0"/>
            <c:bubble3D val="0"/>
            <c:extLst>
              <c:ext xmlns:c16="http://schemas.microsoft.com/office/drawing/2014/chart" uri="{C3380CC4-5D6E-409C-BE32-E72D297353CC}">
                <c16:uniqueId val="{00000018-F588-6640-8BB2-BE802037E093}"/>
              </c:ext>
            </c:extLst>
          </c:dPt>
          <c:dPt>
            <c:idx val="24"/>
            <c:invertIfNegative val="0"/>
            <c:bubble3D val="0"/>
            <c:extLst>
              <c:ext xmlns:c16="http://schemas.microsoft.com/office/drawing/2014/chart" uri="{C3380CC4-5D6E-409C-BE32-E72D297353CC}">
                <c16:uniqueId val="{00000019-F588-6640-8BB2-BE802037E093}"/>
              </c:ext>
            </c:extLst>
          </c:dPt>
          <c:dPt>
            <c:idx val="25"/>
            <c:invertIfNegative val="0"/>
            <c:bubble3D val="0"/>
            <c:extLst>
              <c:ext xmlns:c16="http://schemas.microsoft.com/office/drawing/2014/chart" uri="{C3380CC4-5D6E-409C-BE32-E72D297353CC}">
                <c16:uniqueId val="{0000001A-F588-6640-8BB2-BE802037E093}"/>
              </c:ext>
            </c:extLst>
          </c:dPt>
          <c:dLbls>
            <c:dLbl>
              <c:idx val="16"/>
              <c:layout>
                <c:manualLayout>
                  <c:x val="-2.2472474757394599E-3"/>
                  <c:y val="1.0190522653451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588-6640-8BB2-BE802037E093}"/>
                </c:ext>
              </c:extLst>
            </c:dLbl>
            <c:dLbl>
              <c:idx val="17"/>
              <c:layout>
                <c:manualLayout>
                  <c:x val="-3.3708712136091899E-3"/>
                  <c:y val="1.35873635379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588-6640-8BB2-BE802037E093}"/>
                </c:ext>
              </c:extLst>
            </c:dLbl>
            <c:dLbl>
              <c:idx val="18"/>
              <c:layout>
                <c:manualLayout>
                  <c:x val="-1.12362373786981E-3"/>
                  <c:y val="1.0190522653451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588-6640-8BB2-BE802037E093}"/>
                </c:ext>
              </c:extLst>
            </c:dLbl>
            <c:dLbl>
              <c:idx val="19"/>
              <c:layout>
                <c:manualLayout>
                  <c:x val="-2.2472474757394599E-3"/>
                  <c:y val="1.35873635379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588-6640-8BB2-BE802037E093}"/>
                </c:ext>
              </c:extLst>
            </c:dLbl>
            <c:dLbl>
              <c:idx val="20"/>
              <c:layout>
                <c:manualLayout>
                  <c:x val="-1.12362373786981E-3"/>
                  <c:y val="1.0190522653451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588-6640-8BB2-BE802037E093}"/>
                </c:ext>
              </c:extLst>
            </c:dLbl>
            <c:dLbl>
              <c:idx val="21"/>
              <c:layout>
                <c:manualLayout>
                  <c:x val="-1.12362373786981E-3"/>
                  <c:y val="1.35873635379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588-6640-8BB2-BE802037E093}"/>
                </c:ext>
              </c:extLst>
            </c:dLbl>
            <c:dLbl>
              <c:idx val="22"/>
              <c:layout>
                <c:manualLayout>
                  <c:x val="-1.12362373786973E-3"/>
                  <c:y val="1.35873635379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588-6640-8BB2-BE802037E093}"/>
                </c:ext>
              </c:extLst>
            </c:dLbl>
            <c:dLbl>
              <c:idx val="23"/>
              <c:layout>
                <c:manualLayout>
                  <c:x val="-1.12362373786973E-3"/>
                  <c:y val="1.0190522653451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588-6640-8BB2-BE802037E093}"/>
                </c:ext>
              </c:extLst>
            </c:dLbl>
            <c:dLbl>
              <c:idx val="24"/>
              <c:layout>
                <c:manualLayout>
                  <c:x val="-2.2472474757394599E-3"/>
                  <c:y val="1.3587096070149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588-6640-8BB2-BE802037E093}"/>
                </c:ext>
              </c:extLst>
            </c:dLbl>
            <c:dLbl>
              <c:idx val="25"/>
              <c:layout>
                <c:manualLayout>
                  <c:x val="-2.2472474757394599E-3"/>
                  <c:y val="1.01902551856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588-6640-8BB2-BE802037E093}"/>
                </c:ext>
              </c:extLst>
            </c:dLbl>
            <c:dLbl>
              <c:idx val="26"/>
              <c:layout>
                <c:manualLayout>
                  <c:x val="-1.12362373786973E-3"/>
                  <c:y val="1.35873635379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588-6640-8BB2-BE802037E093}"/>
                </c:ext>
              </c:extLst>
            </c:dLbl>
            <c:dLbl>
              <c:idx val="27"/>
              <c:layout>
                <c:manualLayout>
                  <c:x val="-1.12362373786973E-3"/>
                  <c:y val="1.35873635379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588-6640-8BB2-BE802037E093}"/>
                </c:ext>
              </c:extLst>
            </c:dLbl>
            <c:dLbl>
              <c:idx val="28"/>
              <c:layout>
                <c:manualLayout>
                  <c:x val="-1.12362373786973E-3"/>
                  <c:y val="1.0190522653451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588-6640-8BB2-BE802037E093}"/>
                </c:ext>
              </c:extLst>
            </c:dLbl>
            <c:dLbl>
              <c:idx val="29"/>
              <c:layout>
                <c:manualLayout>
                  <c:x val="-1.6479624448061501E-16"/>
                  <c:y val="1.01902551856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F588-6640-8BB2-BE802037E093}"/>
                </c:ext>
              </c:extLst>
            </c:dLbl>
            <c:spPr>
              <a:noFill/>
              <a:ln>
                <a:noFill/>
              </a:ln>
              <a:effectLst/>
            </c:spPr>
            <c:txPr>
              <a:bodyPr/>
              <a:lstStyle/>
              <a:p>
                <a:pPr>
                  <a:defRPr sz="1100" b="0" i="0">
                    <a:solidFill>
                      <a:schemeClr val="tx1"/>
                    </a:solidFill>
                    <a:latin typeface="Helvetica" charset="0"/>
                    <a:ea typeface="Helvetica" charset="0"/>
                    <a:cs typeface="Helvetica"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Healthcare</c:v>
                </c:pt>
                <c:pt idx="1">
                  <c:v>Entertainment</c:v>
                </c:pt>
                <c:pt idx="2">
                  <c:v>Fashion</c:v>
                </c:pt>
                <c:pt idx="3">
                  <c:v>Financial services</c:v>
                </c:pt>
                <c:pt idx="4">
                  <c:v>Manufacturing</c:v>
                </c:pt>
                <c:pt idx="5">
                  <c:v>Automotive</c:v>
                </c:pt>
                <c:pt idx="6">
                  <c:v>Energy</c:v>
                </c:pt>
                <c:pt idx="7">
                  <c:v>Professional services</c:v>
                </c:pt>
                <c:pt idx="8">
                  <c:v>Retail</c:v>
                </c:pt>
                <c:pt idx="9">
                  <c:v>Education</c:v>
                </c:pt>
                <c:pt idx="10">
                  <c:v>Transportation</c:v>
                </c:pt>
                <c:pt idx="11">
                  <c:v>Telecommunications</c:v>
                </c:pt>
                <c:pt idx="12">
                  <c:v>Consumer packaged goods</c:v>
                </c:pt>
                <c:pt idx="13">
                  <c:v>Food and beverage</c:v>
                </c:pt>
                <c:pt idx="14">
                  <c:v>Technology</c:v>
                </c:pt>
              </c:strCache>
            </c:strRef>
          </c:cat>
          <c:val>
            <c:numRef>
              <c:f>Sheet1!$B$2:$B$16</c:f>
              <c:numCache>
                <c:formatCode>General</c:formatCode>
                <c:ptCount val="15"/>
                <c:pt idx="0">
                  <c:v>53</c:v>
                </c:pt>
                <c:pt idx="1">
                  <c:v>55.000000000000007</c:v>
                </c:pt>
                <c:pt idx="2">
                  <c:v>55.000000000000007</c:v>
                </c:pt>
                <c:pt idx="3">
                  <c:v>57.999999999999993</c:v>
                </c:pt>
                <c:pt idx="4">
                  <c:v>57.999999999999993</c:v>
                </c:pt>
                <c:pt idx="5">
                  <c:v>62</c:v>
                </c:pt>
                <c:pt idx="6">
                  <c:v>63</c:v>
                </c:pt>
                <c:pt idx="7">
                  <c:v>63</c:v>
                </c:pt>
                <c:pt idx="8">
                  <c:v>63</c:v>
                </c:pt>
                <c:pt idx="9">
                  <c:v>65</c:v>
                </c:pt>
                <c:pt idx="10">
                  <c:v>65</c:v>
                </c:pt>
                <c:pt idx="11">
                  <c:v>66</c:v>
                </c:pt>
                <c:pt idx="12">
                  <c:v>67</c:v>
                </c:pt>
                <c:pt idx="13">
                  <c:v>69</c:v>
                </c:pt>
                <c:pt idx="14">
                  <c:v>74</c:v>
                </c:pt>
              </c:numCache>
            </c:numRef>
          </c:val>
          <c:extLst>
            <c:ext xmlns:c16="http://schemas.microsoft.com/office/drawing/2014/chart" uri="{C3380CC4-5D6E-409C-BE32-E72D297353CC}">
              <c16:uniqueId val="{0000001F-F588-6640-8BB2-BE802037E093}"/>
            </c:ext>
          </c:extLst>
        </c:ser>
        <c:dLbls>
          <c:showLegendKey val="0"/>
          <c:showVal val="1"/>
          <c:showCatName val="0"/>
          <c:showSerName val="0"/>
          <c:showPercent val="0"/>
          <c:showBubbleSize val="0"/>
        </c:dLbls>
        <c:gapWidth val="195"/>
        <c:overlap val="-12"/>
        <c:axId val="1686436208"/>
        <c:axId val="1686439040"/>
        <c:extLst/>
      </c:barChart>
      <c:catAx>
        <c:axId val="1686436208"/>
        <c:scaling>
          <c:orientation val="minMax"/>
        </c:scaling>
        <c:delete val="0"/>
        <c:axPos val="b"/>
        <c:numFmt formatCode="General" sourceLinked="1"/>
        <c:majorTickMark val="none"/>
        <c:minorTickMark val="none"/>
        <c:tickLblPos val="nextTo"/>
        <c:txPr>
          <a:bodyPr rot="-5400000" vert="horz"/>
          <a:lstStyle/>
          <a:p>
            <a:pPr>
              <a:defRPr sz="1200" b="0">
                <a:solidFill>
                  <a:schemeClr val="tx1"/>
                </a:solidFill>
                <a:latin typeface="Helvetica" panose="020B0604020202020204" pitchFamily="34" charset="0"/>
                <a:ea typeface="Helvetica Neue" charset="0"/>
                <a:cs typeface="Helvetica" panose="020B0604020202020204" pitchFamily="34" charset="0"/>
              </a:defRPr>
            </a:pPr>
            <a:endParaRPr lang="en-US"/>
          </a:p>
        </c:txPr>
        <c:crossAx val="1686439040"/>
        <c:crossesAt val="0"/>
        <c:auto val="1"/>
        <c:lblAlgn val="ctr"/>
        <c:lblOffset val="10"/>
        <c:noMultiLvlLbl val="0"/>
      </c:catAx>
      <c:valAx>
        <c:axId val="1686439040"/>
        <c:scaling>
          <c:orientation val="minMax"/>
          <c:max val="90"/>
        </c:scaling>
        <c:delete val="1"/>
        <c:axPos val="l"/>
        <c:numFmt formatCode="0%" sourceLinked="0"/>
        <c:majorTickMark val="out"/>
        <c:minorTickMark val="none"/>
        <c:tickLblPos val="nextTo"/>
        <c:crossAx val="1686436208"/>
        <c:crosses val="autoZero"/>
        <c:crossBetween val="between"/>
      </c:valAx>
    </c:plotArea>
    <c:plotVisOnly val="1"/>
    <c:dispBlanksAs val="gap"/>
    <c:showDLblsOverMax val="0"/>
  </c:chart>
  <c:txPr>
    <a:bodyPr rot="0"/>
    <a:lstStyle/>
    <a:p>
      <a:pPr>
        <a:defRPr sz="1800"/>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8-05-06T10:43:15.926" idx="2">
    <p:pos x="10" y="10"/>
    <p:text>Need logos for Webinar Series, Annual Forum and Newsletter? Blog?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8-05-06T11:37:29.061" idx="5">
    <p:pos x="10" y="10"/>
    <p:text>Update with new graphic and title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8-04-25T15:42:11.668" idx="3">
    <p:pos x="10" y="10"/>
    <p:text>How about at the bottom: Questions and follow up discussion with Ferris Taylor - FT@HCEG.ORG or text to (801) 703-1090</p:text>
    <p:extLst>
      <p:ext uri="{C676402C-5697-4E1C-873F-D02D1690AC5C}">
        <p15:threadingInfo xmlns:p15="http://schemas.microsoft.com/office/powerpoint/2012/main" timeZoneBias="360"/>
      </p:ext>
    </p:extLst>
  </p:cm>
</p:cmLst>
</file>

<file path=ppt/drawings/drawing1.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18F135C1-B98D-0B46-9F4F-A068A8811F7B}" type="datetimeFigureOut">
              <a:rPr lang="en-US" smtClean="0"/>
              <a:t>5/9/2018</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FD328FE4-D969-D547-82E8-011E952A39AA}" type="slidenum">
              <a:rPr lang="en-US" smtClean="0"/>
              <a:t>‹#›</a:t>
            </a:fld>
            <a:endParaRPr lang="en-US"/>
          </a:p>
        </p:txBody>
      </p:sp>
    </p:spTree>
    <p:extLst>
      <p:ext uri="{BB962C8B-B14F-4D97-AF65-F5344CB8AC3E}">
        <p14:creationId xmlns:p14="http://schemas.microsoft.com/office/powerpoint/2010/main" val="175942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 to HCEG and our 30 years </a:t>
            </a:r>
          </a:p>
        </p:txBody>
      </p:sp>
      <p:sp>
        <p:nvSpPr>
          <p:cNvPr id="4" name="Slide Number Placeholder 3"/>
          <p:cNvSpPr>
            <a:spLocks noGrp="1"/>
          </p:cNvSpPr>
          <p:nvPr>
            <p:ph type="sldNum" sz="quarter" idx="10"/>
          </p:nvPr>
        </p:nvSpPr>
        <p:spPr/>
        <p:txBody>
          <a:bodyPr/>
          <a:lstStyle/>
          <a:p>
            <a:fld id="{FD328FE4-D969-D547-82E8-011E952A39AA}" type="slidenum">
              <a:rPr lang="en-US" smtClean="0"/>
              <a:t>1</a:t>
            </a:fld>
            <a:endParaRPr lang="en-US"/>
          </a:p>
        </p:txBody>
      </p:sp>
    </p:spTree>
    <p:extLst>
      <p:ext uri="{BB962C8B-B14F-4D97-AF65-F5344CB8AC3E}">
        <p14:creationId xmlns:p14="http://schemas.microsoft.com/office/powerpoint/2010/main" val="4014774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data also found more people believe Health Tech will make healthcare more expensive.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Despite the positive outlook on Health Tech, companies will not be able to skirt the question of cost.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32D4D8A-1428-4244-8762-F91AC094516A}" type="slidenum">
              <a:rPr lang="en-US" smtClean="0"/>
              <a:t>23</a:t>
            </a:fld>
            <a:endParaRPr lang="en-US"/>
          </a:p>
        </p:txBody>
      </p:sp>
    </p:spTree>
    <p:extLst>
      <p:ext uri="{BB962C8B-B14F-4D97-AF65-F5344CB8AC3E}">
        <p14:creationId xmlns:p14="http://schemas.microsoft.com/office/powerpoint/2010/main" val="3743371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Pharma was the most blamed in the U.S. for the cost of health, but this is an area all sub-sectors must address.</a:t>
            </a:r>
          </a:p>
          <a:p>
            <a:pPr marL="171450" indent="-171450">
              <a:buFont typeface="Arial" panose="020B0604020202020204" pitchFamily="34" charset="0"/>
              <a:buChar char="•"/>
            </a:pPr>
            <a:r>
              <a:rPr lang="en-US" sz="1200" kern="1200">
                <a:solidFill>
                  <a:schemeClr val="tx1"/>
                </a:solidFill>
                <a:effectLst/>
                <a:latin typeface="+mn-lt"/>
                <a:ea typeface="+mn-ea"/>
                <a:cs typeface="+mn-cs"/>
              </a:rPr>
              <a:t>Rather than participating in the blame game, which we posit hurts trust in all associated with healthcare rather than clearing any one group from perceived wrongdoing, organizations may advance trust by showing that they are part of the solution.</a:t>
            </a:r>
          </a:p>
          <a:p>
            <a:pPr marL="171450" indent="-171450">
              <a:buFont typeface="Arial" panose="020B0604020202020204" pitchFamily="34" charset="0"/>
              <a:buChar char="•"/>
            </a:pPr>
            <a:r>
              <a:rPr lang="en-US" sz="1200" kern="1200">
                <a:solidFill>
                  <a:schemeClr val="tx1"/>
                </a:solidFill>
                <a:effectLst/>
                <a:latin typeface="+mn-lt"/>
                <a:ea typeface="+mn-ea"/>
                <a:cs typeface="+mn-cs"/>
              </a:rPr>
              <a:t>This means addressing both unmet patient needs and the costs of care. </a:t>
            </a:r>
            <a:endParaRPr lang="en-US"/>
          </a:p>
        </p:txBody>
      </p:sp>
      <p:sp>
        <p:nvSpPr>
          <p:cNvPr id="4" name="Slide Number Placeholder 3"/>
          <p:cNvSpPr>
            <a:spLocks noGrp="1"/>
          </p:cNvSpPr>
          <p:nvPr>
            <p:ph type="sldNum" sz="quarter" idx="10"/>
          </p:nvPr>
        </p:nvSpPr>
        <p:spPr/>
        <p:txBody>
          <a:bodyPr/>
          <a:lstStyle/>
          <a:p>
            <a:fld id="{332D4D8A-1428-4244-8762-F91AC094516A}" type="slidenum">
              <a:rPr lang="en-US" smtClean="0"/>
              <a:t>24</a:t>
            </a:fld>
            <a:endParaRPr lang="en-US"/>
          </a:p>
        </p:txBody>
      </p:sp>
    </p:spTree>
    <p:extLst>
      <p:ext uri="{BB962C8B-B14F-4D97-AF65-F5344CB8AC3E}">
        <p14:creationId xmlns:p14="http://schemas.microsoft.com/office/powerpoint/2010/main" val="382600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 to HCEG and our 30 years </a:t>
            </a:r>
          </a:p>
        </p:txBody>
      </p:sp>
      <p:sp>
        <p:nvSpPr>
          <p:cNvPr id="4" name="Slide Number Placeholder 3"/>
          <p:cNvSpPr>
            <a:spLocks noGrp="1"/>
          </p:cNvSpPr>
          <p:nvPr>
            <p:ph type="sldNum" sz="quarter" idx="10"/>
          </p:nvPr>
        </p:nvSpPr>
        <p:spPr/>
        <p:txBody>
          <a:bodyPr/>
          <a:lstStyle/>
          <a:p>
            <a:fld id="{FD328FE4-D969-D547-82E8-011E952A39AA}" type="slidenum">
              <a:rPr lang="en-US" smtClean="0"/>
              <a:t>26</a:t>
            </a:fld>
            <a:endParaRPr lang="en-US"/>
          </a:p>
        </p:txBody>
      </p:sp>
    </p:spTree>
    <p:extLst>
      <p:ext uri="{BB962C8B-B14F-4D97-AF65-F5344CB8AC3E}">
        <p14:creationId xmlns:p14="http://schemas.microsoft.com/office/powerpoint/2010/main" val="1927505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Medicine Man to physician</a:t>
            </a:r>
          </a:p>
          <a:p>
            <a:r>
              <a:rPr lang="en-US" sz="1200" b="1" kern="1200" dirty="0">
                <a:solidFill>
                  <a:schemeClr val="tx1"/>
                </a:solidFill>
                <a:latin typeface="+mn-lt"/>
                <a:ea typeface="+mn-ea"/>
                <a:cs typeface="+mn-cs"/>
              </a:rPr>
              <a:t>Oracle to Strategist</a:t>
            </a:r>
          </a:p>
          <a:p>
            <a:r>
              <a:rPr lang="en-US" sz="1200" b="1" kern="1200" dirty="0">
                <a:solidFill>
                  <a:schemeClr val="tx1"/>
                </a:solidFill>
                <a:latin typeface="+mn-lt"/>
                <a:ea typeface="+mn-ea"/>
                <a:cs typeface="+mn-cs"/>
              </a:rPr>
              <a:t>Rain Maker to Weatherman</a:t>
            </a:r>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32</a:t>
            </a:fld>
            <a:endParaRPr lang="en-US"/>
          </a:p>
        </p:txBody>
      </p:sp>
    </p:spTree>
    <p:extLst>
      <p:ext uri="{BB962C8B-B14F-4D97-AF65-F5344CB8AC3E}">
        <p14:creationId xmlns:p14="http://schemas.microsoft.com/office/powerpoint/2010/main" val="129117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Can’t manage what you can’t measure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Creativity on it’s own isn’t </a:t>
            </a:r>
            <a:r>
              <a:rPr lang="en-US" sz="1200" b="1" kern="1200" dirty="0" err="1">
                <a:solidFill>
                  <a:schemeClr val="tx1"/>
                </a:solidFill>
                <a:latin typeface="+mn-lt"/>
                <a:ea typeface="+mn-ea"/>
                <a:cs typeface="+mn-cs"/>
              </a:rPr>
              <a:t>measureble</a:t>
            </a:r>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33</a:t>
            </a:fld>
            <a:endParaRPr lang="en-US"/>
          </a:p>
        </p:txBody>
      </p:sp>
    </p:spTree>
    <p:extLst>
      <p:ext uri="{BB962C8B-B14F-4D97-AF65-F5344CB8AC3E}">
        <p14:creationId xmlns:p14="http://schemas.microsoft.com/office/powerpoint/2010/main" val="2112786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Can’t manage what you can’t measure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Creativity on it’s own isn’t </a:t>
            </a:r>
            <a:r>
              <a:rPr lang="en-US" sz="1200" b="1" kern="1200" dirty="0" err="1">
                <a:solidFill>
                  <a:schemeClr val="tx1"/>
                </a:solidFill>
                <a:latin typeface="+mn-lt"/>
                <a:ea typeface="+mn-ea"/>
                <a:cs typeface="+mn-cs"/>
              </a:rPr>
              <a:t>measureble</a:t>
            </a:r>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34</a:t>
            </a:fld>
            <a:endParaRPr lang="en-US"/>
          </a:p>
        </p:txBody>
      </p:sp>
    </p:spTree>
    <p:extLst>
      <p:ext uri="{BB962C8B-B14F-4D97-AF65-F5344CB8AC3E}">
        <p14:creationId xmlns:p14="http://schemas.microsoft.com/office/powerpoint/2010/main" val="2425341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Can’t manage what you can’t measure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Creativity on it’s own isn’t </a:t>
            </a:r>
            <a:r>
              <a:rPr lang="en-US" sz="1200" b="1" kern="1200" dirty="0" err="1">
                <a:solidFill>
                  <a:schemeClr val="tx1"/>
                </a:solidFill>
                <a:latin typeface="+mn-lt"/>
                <a:ea typeface="+mn-ea"/>
                <a:cs typeface="+mn-cs"/>
              </a:rPr>
              <a:t>measureble</a:t>
            </a:r>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35</a:t>
            </a:fld>
            <a:endParaRPr lang="en-US"/>
          </a:p>
        </p:txBody>
      </p:sp>
    </p:spTree>
    <p:extLst>
      <p:ext uri="{BB962C8B-B14F-4D97-AF65-F5344CB8AC3E}">
        <p14:creationId xmlns:p14="http://schemas.microsoft.com/office/powerpoint/2010/main" val="2555597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Lot’s of people have ideas – great ideas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Entrepreneurs are not necessarily creative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Innovation put </a:t>
            </a:r>
            <a:r>
              <a:rPr lang="en-US" sz="1200" b="1" kern="1200" dirty="0" err="1">
                <a:solidFill>
                  <a:schemeClr val="tx1"/>
                </a:solidFill>
                <a:latin typeface="+mn-lt"/>
                <a:ea typeface="+mn-ea"/>
                <a:cs typeface="+mn-cs"/>
              </a:rPr>
              <a:t>sthe</a:t>
            </a:r>
            <a:r>
              <a:rPr lang="en-US" sz="1200" b="1" kern="1200" dirty="0">
                <a:solidFill>
                  <a:schemeClr val="tx1"/>
                </a:solidFill>
                <a:latin typeface="+mn-lt"/>
                <a:ea typeface="+mn-ea"/>
                <a:cs typeface="+mn-cs"/>
              </a:rPr>
              <a:t> two together</a:t>
            </a:r>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36</a:t>
            </a:fld>
            <a:endParaRPr lang="en-US"/>
          </a:p>
        </p:txBody>
      </p:sp>
    </p:spTree>
    <p:extLst>
      <p:ext uri="{BB962C8B-B14F-4D97-AF65-F5344CB8AC3E}">
        <p14:creationId xmlns:p14="http://schemas.microsoft.com/office/powerpoint/2010/main" val="325010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One to one:</a:t>
            </a:r>
            <a:endParaRPr lang="en-US" dirty="0"/>
          </a:p>
          <a:p>
            <a:pPr marL="0" marR="0" lvl="0" indent="0" algn="l" rtl="0">
              <a:spcBef>
                <a:spcPts val="0"/>
              </a:spcBef>
              <a:spcAft>
                <a:spcPts val="0"/>
              </a:spcAft>
              <a:buNone/>
            </a:pPr>
            <a:endParaRPr lang="en-US" dirty="0"/>
          </a:p>
        </p:txBody>
      </p:sp>
      <p:sp>
        <p:nvSpPr>
          <p:cNvPr id="340" name="Shape 3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161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DISCUSS</a:t>
            </a:r>
            <a:r>
              <a:rPr lang="en-US" sz="1200" baseline="0" dirty="0"/>
              <a:t> QUESTIONS:</a:t>
            </a:r>
          </a:p>
          <a:p>
            <a:endParaRPr lang="en-US" sz="1200" baseline="0" dirty="0"/>
          </a:p>
          <a:p>
            <a:endParaRPr lang="en-US" sz="1200" dirty="0"/>
          </a:p>
          <a:p>
            <a:r>
              <a:rPr lang="en-US" sz="1200" dirty="0"/>
              <a:t>Can you identify any self-organizing principles being implemented at your company?</a:t>
            </a:r>
          </a:p>
          <a:p>
            <a:endParaRPr lang="en-US" sz="1200" dirty="0"/>
          </a:p>
          <a:p>
            <a:endParaRPr lang="en-US" sz="1200" dirty="0"/>
          </a:p>
          <a:p>
            <a:r>
              <a:rPr lang="en-US" sz="1200" dirty="0"/>
              <a:t>What do you think would be the barriers company’s might face in adopting self-organization?</a:t>
            </a:r>
          </a:p>
          <a:p>
            <a:endParaRPr lang="en-US" sz="1200" dirty="0"/>
          </a:p>
          <a:p>
            <a:endParaRPr lang="en-US" sz="1200" dirty="0"/>
          </a:p>
          <a:p>
            <a:r>
              <a:rPr lang="en-US" sz="1200" dirty="0"/>
              <a:t>What are some other ways self-organizing can be used in companies?  </a:t>
            </a:r>
          </a:p>
          <a:p>
            <a:endParaRPr lang="en-US" sz="1200" dirty="0"/>
          </a:p>
          <a:p>
            <a:endParaRPr lang="en-US" sz="1200" dirty="0"/>
          </a:p>
          <a:p>
            <a:r>
              <a:rPr lang="en-US" sz="1200" dirty="0"/>
              <a:t>ADDITIONAL EXAMPLE IF NEEDED:  </a:t>
            </a:r>
          </a:p>
          <a:p>
            <a:endParaRPr lang="en-US" sz="1200" dirty="0"/>
          </a:p>
          <a:p>
            <a:r>
              <a:rPr lang="en-US" sz="1200" b="1" dirty="0">
                <a:solidFill>
                  <a:schemeClr val="accent2">
                    <a:lumMod val="75000"/>
                  </a:schemeClr>
                </a:solidFill>
                <a:latin typeface="Avenir Medium"/>
                <a:cs typeface="Avenir Medium"/>
              </a:rPr>
              <a:t>Google</a:t>
            </a:r>
          </a:p>
          <a:p>
            <a:r>
              <a:rPr lang="en-US" sz="1200" dirty="0"/>
              <a:t>- Hire the best people and get out of their way</a:t>
            </a:r>
          </a:p>
          <a:p>
            <a:r>
              <a:rPr lang="en-US" sz="1200" dirty="0"/>
              <a:t>- Allow people to self-organize</a:t>
            </a:r>
          </a:p>
          <a:p>
            <a:r>
              <a:rPr lang="en-US" sz="1200" dirty="0"/>
              <a:t>- Managers are encouraged to delegate as much as possible</a:t>
            </a:r>
          </a:p>
          <a:p>
            <a:r>
              <a:rPr lang="en-US" sz="1200" dirty="0">
                <a:latin typeface="Avenir Medium"/>
                <a:cs typeface="Avenir Medium"/>
              </a:rPr>
              <a:t>- Google’s 20 percent–time policy</a:t>
            </a:r>
            <a:r>
              <a:rPr lang="en-US" sz="1200" dirty="0"/>
              <a:t>: employees spend 20 % of their time working on what they think will most benefit the company</a:t>
            </a:r>
          </a:p>
          <a:p>
            <a:r>
              <a:rPr lang="en-US" sz="1200" dirty="0"/>
              <a:t>   Empowers motivation</a:t>
            </a:r>
          </a:p>
          <a:p>
            <a:endParaRPr lang="en-US" sz="1200" dirty="0"/>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10"/>
          </p:nvPr>
        </p:nvSpPr>
        <p:spPr/>
        <p:txBody>
          <a:bodyPr/>
          <a:lstStyle/>
          <a:p>
            <a:fld id="{F4BBB657-53CA-4BDF-A2E2-B94B29C01306}" type="slidenum">
              <a:rPr lang="en-US" smtClean="0"/>
              <a:t>41</a:t>
            </a:fld>
            <a:endParaRPr lang="en-US"/>
          </a:p>
        </p:txBody>
      </p:sp>
    </p:spTree>
    <p:extLst>
      <p:ext uri="{BB962C8B-B14F-4D97-AF65-F5344CB8AC3E}">
        <p14:creationId xmlns:p14="http://schemas.microsoft.com/office/powerpoint/2010/main" val="126849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Purpose of this slide is to present ELR discussion and partners</a:t>
            </a:r>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2</a:t>
            </a:fld>
            <a:endParaRPr lang="en-US"/>
          </a:p>
        </p:txBody>
      </p:sp>
    </p:spTree>
    <p:extLst>
      <p:ext uri="{BB962C8B-B14F-4D97-AF65-F5344CB8AC3E}">
        <p14:creationId xmlns:p14="http://schemas.microsoft.com/office/powerpoint/2010/main" val="349268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endParaRPr lang="en-US" dirty="0"/>
          </a:p>
          <a:p>
            <a:pPr marL="457200" marR="0" indent="-228600" algn="l" defTabSz="457200" rtl="0" eaLnBrk="1" fontAlgn="auto" latinLnBrk="0" hangingPunct="1">
              <a:lnSpc>
                <a:spcPct val="100000"/>
              </a:lnSpc>
              <a:spcBef>
                <a:spcPts val="0"/>
              </a:spcBef>
              <a:spcAft>
                <a:spcPts val="0"/>
              </a:spcAft>
              <a:buClrTx/>
              <a:buSzPts val="1400"/>
              <a:buFontTx/>
              <a:buNone/>
              <a:tabLst/>
              <a:defRPr/>
            </a:pPr>
            <a:r>
              <a:rPr lang="en-US" sz="1200" dirty="0">
                <a:latin typeface="Avenir Book"/>
                <a:cs typeface="Avenir Book"/>
              </a:rPr>
              <a:t>Radical innovation is a serendipitous result of many self-organizing, interdependent employees, who learn from profuse experiments and use simple rules.  </a:t>
            </a:r>
          </a:p>
          <a:p>
            <a:pPr marL="457200" marR="0" indent="-228600" algn="l" defTabSz="457200" rtl="0" eaLnBrk="1" fontAlgn="auto" latinLnBrk="0" hangingPunct="1">
              <a:lnSpc>
                <a:spcPct val="100000"/>
              </a:lnSpc>
              <a:spcBef>
                <a:spcPts val="0"/>
              </a:spcBef>
              <a:spcAft>
                <a:spcPts val="0"/>
              </a:spcAft>
              <a:buClrTx/>
              <a:buSzPts val="1400"/>
              <a:buFontTx/>
              <a:buNone/>
              <a:tabLst/>
              <a:defRPr/>
            </a:pPr>
            <a:endParaRPr lang="en-US" sz="1200" dirty="0">
              <a:latin typeface="Avenir Book"/>
              <a:cs typeface="Avenir Book"/>
            </a:endParaRPr>
          </a:p>
          <a:p>
            <a:pPr marL="457200" marR="0" lvl="0" indent="-228600" algn="l" defTabSz="457200" rtl="0" eaLnBrk="1" fontAlgn="auto" latinLnBrk="0" hangingPunct="1">
              <a:lnSpc>
                <a:spcPct val="100000"/>
              </a:lnSpc>
              <a:spcBef>
                <a:spcPts val="0"/>
              </a:spcBef>
              <a:spcAft>
                <a:spcPts val="0"/>
              </a:spcAft>
              <a:buClrTx/>
              <a:buSzPts val="1400"/>
              <a:buFontTx/>
              <a:buNone/>
              <a:tabLst/>
              <a:defRPr/>
            </a:pPr>
            <a:r>
              <a:rPr lang="en-US" sz="1200" dirty="0">
                <a:latin typeface="Avenir Book"/>
                <a:cs typeface="Avenir Book"/>
              </a:rPr>
              <a:t>Remember</a:t>
            </a:r>
            <a:r>
              <a:rPr lang="en-US" sz="1200" baseline="0" dirty="0">
                <a:latin typeface="Avenir Book"/>
                <a:cs typeface="Avenir Book"/>
              </a:rPr>
              <a:t> how the PROCESS OF COMPLEXITY was defined:  </a:t>
            </a:r>
            <a:r>
              <a:rPr lang="en-US" sz="1200" u="none" strike="noStrike" cap="none" dirty="0">
                <a:solidFill>
                  <a:schemeClr val="dk2"/>
                </a:solidFill>
                <a:latin typeface="Avenir Book"/>
                <a:ea typeface="Century Gothic"/>
                <a:cs typeface="Avenir Book"/>
                <a:sym typeface="Century Gothic"/>
              </a:rPr>
              <a:t>“The holistic,  unpredictable result of many self-organizing, interdependent agents learning by profuse trial-and-error experiments following simple rules.”</a:t>
            </a:r>
          </a:p>
          <a:p>
            <a:pPr marL="457200" marR="0" lvl="0" indent="-228600" algn="l" defTabSz="457200" rtl="0" eaLnBrk="1" fontAlgn="auto" latinLnBrk="0" hangingPunct="1">
              <a:lnSpc>
                <a:spcPct val="100000"/>
              </a:lnSpc>
              <a:spcBef>
                <a:spcPts val="0"/>
              </a:spcBef>
              <a:spcAft>
                <a:spcPts val="0"/>
              </a:spcAft>
              <a:buClrTx/>
              <a:buSzPts val="1400"/>
              <a:buFontTx/>
              <a:buNone/>
              <a:tabLst/>
              <a:defRPr/>
            </a:pPr>
            <a:endParaRPr lang="en-US" sz="1200" u="none" strike="noStrike" cap="none" dirty="0">
              <a:solidFill>
                <a:schemeClr val="dk2"/>
              </a:solidFill>
              <a:latin typeface="Avenir Book"/>
              <a:ea typeface="Century Gothic"/>
              <a:cs typeface="Avenir Book"/>
              <a:sym typeface="Century Gothic"/>
            </a:endParaRPr>
          </a:p>
          <a:p>
            <a:pPr marL="457200" marR="0" indent="-228600" algn="l" defTabSz="457200" rtl="0" eaLnBrk="1" fontAlgn="auto" latinLnBrk="0" hangingPunct="1">
              <a:lnSpc>
                <a:spcPct val="100000"/>
              </a:lnSpc>
              <a:spcBef>
                <a:spcPts val="0"/>
              </a:spcBef>
              <a:spcAft>
                <a:spcPts val="0"/>
              </a:spcAft>
              <a:buClrTx/>
              <a:buSzPts val="1400"/>
              <a:buFontTx/>
              <a:buNone/>
              <a:tabLst/>
              <a:defRPr/>
            </a:pPr>
            <a:endParaRPr lang="en-US" sz="1200" dirty="0">
              <a:latin typeface="Avenir Book"/>
              <a:cs typeface="Avenir Book"/>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1501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543" name="Shape 5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8861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6" name="Shape 27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TRANSITION: </a:t>
            </a:r>
            <a:r>
              <a:rPr lang="en-US" sz="1200" b="0" i="0" u="none" strike="noStrike" cap="none">
                <a:solidFill>
                  <a:schemeClr val="dk1"/>
                </a:solidFill>
                <a:latin typeface="Calibri"/>
                <a:ea typeface="Calibri"/>
                <a:cs typeface="Calibri"/>
                <a:sym typeface="Calibri"/>
              </a:rPr>
              <a:t>“Here’s an example…”</a:t>
            </a:r>
            <a:endParaRPr sz="1200" b="1" i="0" u="none" strike="noStrike" cap="none">
              <a:solidFill>
                <a:schemeClr val="dk1"/>
              </a:solidFill>
              <a:latin typeface="Calibri"/>
              <a:ea typeface="Calibri"/>
              <a:cs typeface="Calibri"/>
              <a:sym typeface="Calibri"/>
            </a:endParaRPr>
          </a:p>
        </p:txBody>
      </p:sp>
      <p:sp>
        <p:nvSpPr>
          <p:cNvPr id="277" name="Shape 27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8264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chemeClr val="accent2">
                    <a:lumMod val="75000"/>
                  </a:schemeClr>
                </a:solidFill>
              </a:rPr>
              <a:t>Use Self-organizing agents: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10"/>
          </p:nvPr>
        </p:nvSpPr>
        <p:spPr/>
        <p:txBody>
          <a:bodyPr/>
          <a:lstStyle/>
          <a:p>
            <a:fld id="{F4BBB657-53CA-4BDF-A2E2-B94B29C01306}" type="slidenum">
              <a:rPr lang="en-US" smtClean="0"/>
              <a:t>45</a:t>
            </a:fld>
            <a:endParaRPr lang="en-US"/>
          </a:p>
        </p:txBody>
      </p:sp>
    </p:spTree>
    <p:extLst>
      <p:ext uri="{BB962C8B-B14F-4D97-AF65-F5344CB8AC3E}">
        <p14:creationId xmlns:p14="http://schemas.microsoft.com/office/powerpoint/2010/main" val="3765893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REFER</a:t>
            </a:r>
            <a:r>
              <a:rPr lang="en-US" sz="1200" b="0" baseline="0" dirty="0"/>
              <a:t> TO THE PARTICIPANT GUIDE</a:t>
            </a:r>
            <a:r>
              <a:rPr lang="en-US" sz="1200" b="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lumMod val="75000"/>
                  </a:schemeClr>
                </a:solidFill>
                <a:latin typeface="Avenir Medium"/>
                <a:cs typeface="Avenir Medium"/>
              </a:rPr>
              <a:t>These are competencies required to win in a complex world by creating more value faster than competition.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r>
              <a:rPr lang="en-US" sz="1200" b="1" dirty="0"/>
              <a:t>Self-management                           	 </a:t>
            </a:r>
            <a:r>
              <a:rPr lang="en-US" sz="1200" dirty="0">
                <a:solidFill>
                  <a:schemeClr val="accent2">
                    <a:lumMod val="75000"/>
                  </a:schemeClr>
                </a:solidFill>
              </a:rPr>
              <a:t>(decision making based on self awareness)</a:t>
            </a:r>
          </a:p>
          <a:p>
            <a:r>
              <a:rPr lang="en-US" sz="1200" b="1" dirty="0"/>
              <a:t>Providing safety </a:t>
            </a:r>
            <a:r>
              <a:rPr lang="en-US" sz="1200" b="1" baseline="0" dirty="0"/>
              <a:t>                             	 </a:t>
            </a:r>
            <a:r>
              <a:rPr lang="en-US" sz="1200" dirty="0"/>
              <a:t>(Fundamental</a:t>
            </a:r>
            <a:r>
              <a:rPr lang="en-US" sz="1200" baseline="0" dirty="0"/>
              <a:t> need.  Safety is foundation of </a:t>
            </a:r>
            <a:r>
              <a:rPr lang="en-US" sz="1200" b="1" baseline="0" dirty="0"/>
              <a:t>Maslow’s </a:t>
            </a:r>
            <a:r>
              <a:rPr lang="en-US" b="1" dirty="0"/>
              <a:t>Hierarchy</a:t>
            </a:r>
            <a:r>
              <a:rPr lang="en-US" sz="1200" b="1" baseline="0" dirty="0"/>
              <a:t> of Needs</a:t>
            </a:r>
            <a:r>
              <a:rPr lang="en-US" sz="1200" baseline="0" dirty="0"/>
              <a:t>) </a:t>
            </a:r>
            <a:endParaRPr lang="en-US" sz="1200" dirty="0"/>
          </a:p>
          <a:p>
            <a:r>
              <a:rPr lang="en-US" sz="1200" b="1" dirty="0"/>
              <a:t>Creating differentiation                  	</a:t>
            </a:r>
            <a:r>
              <a:rPr lang="en-US" sz="1200" dirty="0"/>
              <a:t> (</a:t>
            </a:r>
            <a:r>
              <a:rPr lang="en-US" sz="1200" b="0" i="0" u="none" strike="noStrike" kern="1200" baseline="0" dirty="0">
                <a:solidFill>
                  <a:schemeClr val="tx1"/>
                </a:solidFill>
                <a:latin typeface="+mn-lt"/>
                <a:ea typeface="+mn-ea"/>
                <a:cs typeface="+mn-cs"/>
              </a:rPr>
              <a:t>The process of producing variation, separate and distinct from others and from the environment)</a:t>
            </a:r>
            <a:r>
              <a:rPr lang="en-US" sz="1200" dirty="0"/>
              <a:t>	</a:t>
            </a:r>
            <a:r>
              <a:rPr lang="en-US" sz="1200" baseline="0" dirty="0"/>
              <a:t>            </a:t>
            </a:r>
            <a:endParaRPr lang="en-US" sz="1200" dirty="0"/>
          </a:p>
          <a:p>
            <a:r>
              <a:rPr lang="en-US" sz="1200" b="1" dirty="0"/>
              <a:t>Strengthening connection</a:t>
            </a:r>
            <a:r>
              <a:rPr lang="en-US" sz="1200" b="1" baseline="0" dirty="0"/>
              <a:t>              	 </a:t>
            </a:r>
            <a:r>
              <a:rPr lang="en-US" sz="1200" b="0" baseline="0" dirty="0"/>
              <a:t>(W</a:t>
            </a:r>
            <a:r>
              <a:rPr lang="en-US" sz="1200" b="0" i="0" u="none" strike="noStrike" kern="1200" baseline="0" dirty="0">
                <a:solidFill>
                  <a:schemeClr val="tx1"/>
                </a:solidFill>
                <a:latin typeface="+mn-lt"/>
                <a:ea typeface="+mn-ea"/>
                <a:cs typeface="+mn-cs"/>
              </a:rPr>
              <a:t>hen two or more minds with differentiated perspectives meet, synergy is created with much greater and better output than they can create on their own)</a:t>
            </a:r>
          </a:p>
          <a:p>
            <a:r>
              <a:rPr lang="en-US" sz="1200" b="1" dirty="0">
                <a:solidFill>
                  <a:srgbClr val="3F84AD"/>
                </a:solidFill>
              </a:rPr>
              <a:t>Facilitating learning and adapting </a:t>
            </a:r>
            <a:r>
              <a:rPr lang="en-US" sz="1200" dirty="0"/>
              <a:t>      	 (Self</a:t>
            </a:r>
            <a:r>
              <a:rPr lang="en-US" sz="1200" baseline="0" dirty="0"/>
              <a:t> Explanatory)</a:t>
            </a:r>
            <a:endParaRPr lang="en-US" sz="1200" dirty="0"/>
          </a:p>
          <a:p>
            <a:r>
              <a:rPr lang="en-US" sz="1200" b="1" dirty="0"/>
              <a:t>Stimulating radical innovation	</a:t>
            </a:r>
            <a:r>
              <a:rPr lang="en-US" sz="1200" b="0" dirty="0"/>
              <a:t>            (Self</a:t>
            </a:r>
            <a:r>
              <a:rPr lang="en-US" sz="1200" b="0" baseline="0" dirty="0"/>
              <a:t> Explanatory)</a:t>
            </a:r>
            <a:endParaRPr lang="en-US" sz="1200" b="0" dirty="0">
              <a:solidFill>
                <a:schemeClr val="accent2">
                  <a:lumMod val="75000"/>
                </a:schemeClr>
              </a:solidFill>
              <a:latin typeface="Avenir Medium"/>
              <a:cs typeface="Avenir Mediu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10"/>
          </p:nvPr>
        </p:nvSpPr>
        <p:spPr/>
        <p:txBody>
          <a:bodyPr/>
          <a:lstStyle/>
          <a:p>
            <a:fld id="{F4BBB657-53CA-4BDF-A2E2-B94B29C01306}" type="slidenum">
              <a:rPr lang="en-US" smtClean="0"/>
              <a:t>46</a:t>
            </a:fld>
            <a:endParaRPr lang="en-US"/>
          </a:p>
        </p:txBody>
      </p:sp>
    </p:spTree>
    <p:extLst>
      <p:ext uri="{BB962C8B-B14F-4D97-AF65-F5344CB8AC3E}">
        <p14:creationId xmlns:p14="http://schemas.microsoft.com/office/powerpoint/2010/main" val="1616003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this slide is to present panel</a:t>
            </a:r>
          </a:p>
        </p:txBody>
      </p:sp>
      <p:sp>
        <p:nvSpPr>
          <p:cNvPr id="4" name="Slide Number Placeholder 3"/>
          <p:cNvSpPr>
            <a:spLocks noGrp="1"/>
          </p:cNvSpPr>
          <p:nvPr>
            <p:ph type="sldNum" sz="quarter" idx="10"/>
          </p:nvPr>
        </p:nvSpPr>
        <p:spPr/>
        <p:txBody>
          <a:bodyPr/>
          <a:lstStyle/>
          <a:p>
            <a:fld id="{FD328FE4-D969-D547-82E8-011E952A39AA}" type="slidenum">
              <a:rPr lang="en-US" smtClean="0"/>
              <a:t>3</a:t>
            </a:fld>
            <a:endParaRPr lang="en-US"/>
          </a:p>
        </p:txBody>
      </p:sp>
    </p:spTree>
    <p:extLst>
      <p:ext uri="{BB962C8B-B14F-4D97-AF65-F5344CB8AC3E}">
        <p14:creationId xmlns:p14="http://schemas.microsoft.com/office/powerpoint/2010/main" val="323279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this slide is to present panel</a:t>
            </a:r>
          </a:p>
        </p:txBody>
      </p:sp>
      <p:sp>
        <p:nvSpPr>
          <p:cNvPr id="4" name="Slide Number Placeholder 3"/>
          <p:cNvSpPr>
            <a:spLocks noGrp="1"/>
          </p:cNvSpPr>
          <p:nvPr>
            <p:ph type="sldNum" sz="quarter" idx="10"/>
          </p:nvPr>
        </p:nvSpPr>
        <p:spPr/>
        <p:txBody>
          <a:bodyPr/>
          <a:lstStyle/>
          <a:p>
            <a:fld id="{FD328FE4-D969-D547-82E8-011E952A39AA}" type="slidenum">
              <a:rPr lang="en-US" smtClean="0"/>
              <a:t>4</a:t>
            </a:fld>
            <a:endParaRPr lang="en-US"/>
          </a:p>
        </p:txBody>
      </p:sp>
    </p:spTree>
    <p:extLst>
      <p:ext uri="{BB962C8B-B14F-4D97-AF65-F5344CB8AC3E}">
        <p14:creationId xmlns:p14="http://schemas.microsoft.com/office/powerpoint/2010/main" val="2953360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5</a:t>
            </a:fld>
            <a:endParaRPr lang="en-US"/>
          </a:p>
        </p:txBody>
      </p:sp>
    </p:spTree>
    <p:extLst>
      <p:ext uri="{BB962C8B-B14F-4D97-AF65-F5344CB8AC3E}">
        <p14:creationId xmlns:p14="http://schemas.microsoft.com/office/powerpoint/2010/main" val="77558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think we need this slide </a:t>
            </a:r>
          </a:p>
        </p:txBody>
      </p:sp>
      <p:sp>
        <p:nvSpPr>
          <p:cNvPr id="4" name="Slide Number Placeholder 3"/>
          <p:cNvSpPr>
            <a:spLocks noGrp="1"/>
          </p:cNvSpPr>
          <p:nvPr>
            <p:ph type="sldNum" sz="quarter" idx="10"/>
          </p:nvPr>
        </p:nvSpPr>
        <p:spPr/>
        <p:txBody>
          <a:bodyPr/>
          <a:lstStyle/>
          <a:p>
            <a:fld id="{FD328FE4-D969-D547-82E8-011E952A39AA}" type="slidenum">
              <a:rPr lang="en-US" smtClean="0"/>
              <a:t>6</a:t>
            </a:fld>
            <a:endParaRPr lang="en-US"/>
          </a:p>
        </p:txBody>
      </p:sp>
    </p:spTree>
    <p:extLst>
      <p:ext uri="{BB962C8B-B14F-4D97-AF65-F5344CB8AC3E}">
        <p14:creationId xmlns:p14="http://schemas.microsoft.com/office/powerpoint/2010/main" val="2580146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slide need to be included? Trying to keep to max 5 for Ferris’ portion of the presentation </a:t>
            </a:r>
          </a:p>
          <a:p>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10</a:t>
            </a:fld>
            <a:endParaRPr lang="en-US"/>
          </a:p>
        </p:txBody>
      </p:sp>
    </p:spTree>
    <p:extLst>
      <p:ext uri="{BB962C8B-B14F-4D97-AF65-F5344CB8AC3E}">
        <p14:creationId xmlns:p14="http://schemas.microsoft.com/office/powerpoint/2010/main" val="21935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latin typeface="+mn-lt"/>
                <a:ea typeface="+mn-ea"/>
                <a:cs typeface="+mn-cs"/>
              </a:rPr>
              <a:t>The Industry Pulse survey focuses on payer organizations, but includes the perspectives of other industry stakeholders such as provider organizations and vendors. The survey is developed in partnership with the HealthCare Executive Group and is based on the HCEG Top Ten list compiled by HCEG members during their Annual Forum.</a:t>
            </a:r>
          </a:p>
          <a:p>
            <a:pPr fontAlgn="base"/>
            <a:endParaRPr lang="en-US" sz="1200" kern="1200" dirty="0">
              <a:solidFill>
                <a:schemeClr val="tx1"/>
              </a:solidFill>
              <a:latin typeface="+mn-lt"/>
              <a:ea typeface="+mn-ea"/>
              <a:cs typeface="+mn-cs"/>
            </a:endParaRPr>
          </a:p>
          <a:p>
            <a:pPr fontAlgn="base"/>
            <a:r>
              <a:rPr lang="en-US" sz="1200" kern="1200" dirty="0">
                <a:solidFill>
                  <a:schemeClr val="tx1"/>
                </a:solidFill>
                <a:latin typeface="+mn-lt"/>
                <a:ea typeface="+mn-ea"/>
                <a:cs typeface="+mn-cs"/>
              </a:rPr>
              <a:t>The research draws from more than 2,000 healthcare leaders, 52% VP and above, including Change Healthcare customers, HCEG members, and Health Plan Alliance members. The researchers targeted the leaders of these organizations, 27% of whom are at the president or C-suite level. The survey is designed to annually provide healthcare stakeholders with timely insight on opportunities, challenges, and trends in the healthcare market.</a:t>
            </a:r>
          </a:p>
          <a:p>
            <a:endParaRPr lang="en-US" dirty="0"/>
          </a:p>
        </p:txBody>
      </p:sp>
      <p:sp>
        <p:nvSpPr>
          <p:cNvPr id="4" name="Slide Number Placeholder 3"/>
          <p:cNvSpPr>
            <a:spLocks noGrp="1"/>
          </p:cNvSpPr>
          <p:nvPr>
            <p:ph type="sldNum" sz="quarter" idx="10"/>
          </p:nvPr>
        </p:nvSpPr>
        <p:spPr/>
        <p:txBody>
          <a:bodyPr/>
          <a:lstStyle/>
          <a:p>
            <a:fld id="{FD328FE4-D969-D547-82E8-011E952A39AA}" type="slidenum">
              <a:rPr lang="en-US" smtClean="0"/>
              <a:t>12</a:t>
            </a:fld>
            <a:endParaRPr lang="en-US"/>
          </a:p>
        </p:txBody>
      </p:sp>
    </p:spTree>
    <p:extLst>
      <p:ext uri="{BB962C8B-B14F-4D97-AF65-F5344CB8AC3E}">
        <p14:creationId xmlns:p14="http://schemas.microsoft.com/office/powerpoint/2010/main" val="4194110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Our data also show the general population has generally positive sentiment toward the future of health technology. </a:t>
            </a:r>
          </a:p>
          <a:p>
            <a:pPr marL="171450" indent="-171450">
              <a:buFont typeface="Arial" panose="020B0604020202020204" pitchFamily="34" charset="0"/>
              <a:buChar char="•"/>
            </a:pPr>
            <a:r>
              <a:rPr lang="en-US"/>
              <a:t>While developing new treatments is expected of the Health industry, providing holistic solutions will further build trust.</a:t>
            </a:r>
          </a:p>
        </p:txBody>
      </p:sp>
      <p:sp>
        <p:nvSpPr>
          <p:cNvPr id="4" name="Slide Number Placeholder 3"/>
          <p:cNvSpPr>
            <a:spLocks noGrp="1"/>
          </p:cNvSpPr>
          <p:nvPr>
            <p:ph type="sldNum" sz="quarter" idx="10"/>
          </p:nvPr>
        </p:nvSpPr>
        <p:spPr/>
        <p:txBody>
          <a:bodyPr/>
          <a:lstStyle/>
          <a:p>
            <a:fld id="{332D4D8A-1428-4244-8762-F91AC094516A}" type="slidenum">
              <a:rPr lang="en-US" smtClean="0"/>
              <a:t>22</a:t>
            </a:fld>
            <a:endParaRPr lang="en-US"/>
          </a:p>
        </p:txBody>
      </p:sp>
    </p:spTree>
    <p:extLst>
      <p:ext uri="{BB962C8B-B14F-4D97-AF65-F5344CB8AC3E}">
        <p14:creationId xmlns:p14="http://schemas.microsoft.com/office/powerpoint/2010/main" val="330921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9FB152-40DF-4246-8403-B2A00F95EC17}"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44917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FB152-40DF-4246-8403-B2A00F95EC17}"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83394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FB152-40DF-4246-8403-B2A00F95EC17}"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1557030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fographic_3line">
    <p:spTree>
      <p:nvGrpSpPr>
        <p:cNvPr id="1" name=""/>
        <p:cNvGrpSpPr/>
        <p:nvPr/>
      </p:nvGrpSpPr>
      <p:grpSpPr>
        <a:xfrm>
          <a:off x="0" y="0"/>
          <a:ext cx="0" cy="0"/>
          <a:chOff x="0" y="0"/>
          <a:chExt cx="0" cy="0"/>
        </a:xfrm>
      </p:grpSpPr>
      <p:sp>
        <p:nvSpPr>
          <p:cNvPr id="11" name="Rectangle 10"/>
          <p:cNvSpPr/>
          <p:nvPr userDrawn="1"/>
        </p:nvSpPr>
        <p:spPr>
          <a:xfrm>
            <a:off x="0" y="1"/>
            <a:ext cx="12188952" cy="6858000"/>
          </a:xfrm>
          <a:prstGeom prst="rect">
            <a:avLst/>
          </a:prstGeom>
          <a:gradFill>
            <a:gsLst>
              <a:gs pos="0">
                <a:srgbClr val="F6F6F7"/>
              </a:gs>
              <a:gs pos="100000">
                <a:schemeClr val="bg1">
                  <a:lumMod val="95000"/>
                </a:schemeClr>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p>
        </p:txBody>
      </p:sp>
      <p:sp>
        <p:nvSpPr>
          <p:cNvPr id="13" name="Rectangle 12"/>
          <p:cNvSpPr/>
          <p:nvPr userDrawn="1"/>
        </p:nvSpPr>
        <p:spPr>
          <a:xfrm>
            <a:off x="0" y="0"/>
            <a:ext cx="4336869"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3" name="Footer Placeholder 2"/>
          <p:cNvSpPr>
            <a:spLocks noGrp="1"/>
          </p:cNvSpPr>
          <p:nvPr>
            <p:ph type="ftr" sz="quarter" idx="10"/>
          </p:nvPr>
        </p:nvSpPr>
        <p:spPr>
          <a:xfrm>
            <a:off x="507998" y="6023428"/>
            <a:ext cx="3371671" cy="560251"/>
          </a:xfrm>
        </p:spPr>
        <p:txBody>
          <a:bodyPr/>
          <a:lstStyle>
            <a:lvl1pPr>
              <a:defRPr sz="900">
                <a:solidFill>
                  <a:schemeClr val="bg1">
                    <a:lumMod val="50000"/>
                  </a:schemeClr>
                </a:solidFill>
              </a:defRPr>
            </a:lvl1pPr>
          </a:lstStyle>
          <a:p>
            <a:r>
              <a:rPr lang="en-US"/>
              <a:t>Footer</a:t>
            </a:r>
          </a:p>
        </p:txBody>
      </p:sp>
      <p:sp>
        <p:nvSpPr>
          <p:cNvPr id="4" name="Slide Number Placeholder 3"/>
          <p:cNvSpPr>
            <a:spLocks noGrp="1"/>
          </p:cNvSpPr>
          <p:nvPr>
            <p:ph type="sldNum" sz="quarter" idx="11"/>
          </p:nvPr>
        </p:nvSpPr>
        <p:spPr/>
        <p:txBody>
          <a:bodyPr/>
          <a:lstStyle>
            <a:lvl1pPr>
              <a:defRPr sz="1000"/>
            </a:lvl1pPr>
          </a:lstStyle>
          <a:p>
            <a:fld id="{BCC4CEDB-9067-4CC6-8430-AA5729AC2E63}" type="slidenum">
              <a:rPr lang="en-US" smtClean="0"/>
              <a:pPr/>
              <a:t>‹#›</a:t>
            </a:fld>
            <a:endParaRPr lang="en-US"/>
          </a:p>
        </p:txBody>
      </p:sp>
      <p:sp>
        <p:nvSpPr>
          <p:cNvPr id="10" name="Text Placeholder 5"/>
          <p:cNvSpPr>
            <a:spLocks noGrp="1"/>
          </p:cNvSpPr>
          <p:nvPr>
            <p:ph type="body" sz="quarter" idx="13" hasCustomPrompt="1"/>
          </p:nvPr>
        </p:nvSpPr>
        <p:spPr>
          <a:xfrm>
            <a:off x="500183" y="1904501"/>
            <a:ext cx="3371670" cy="565330"/>
          </a:xfrm>
        </p:spPr>
        <p:txBody>
          <a:bodyPr/>
          <a:lstStyle>
            <a:lvl1pPr>
              <a:defRPr sz="1600" b="0" i="0">
                <a:solidFill>
                  <a:schemeClr val="bg1"/>
                </a:solidFill>
                <a:latin typeface="Helvetica Regular" charset="0"/>
                <a:cs typeface="Helvetica Regular" charset="0"/>
              </a:defRPr>
            </a:lvl1pPr>
          </a:lstStyle>
          <a:p>
            <a:pPr lvl="0"/>
            <a:r>
              <a:rPr lang="en-US"/>
              <a:t>Click to add label</a:t>
            </a:r>
          </a:p>
        </p:txBody>
      </p:sp>
      <p:sp>
        <p:nvSpPr>
          <p:cNvPr id="5" name="Title 4"/>
          <p:cNvSpPr>
            <a:spLocks noGrp="1"/>
          </p:cNvSpPr>
          <p:nvPr>
            <p:ph type="title" hasCustomPrompt="1"/>
          </p:nvPr>
        </p:nvSpPr>
        <p:spPr>
          <a:xfrm>
            <a:off x="500184" y="501490"/>
            <a:ext cx="3371669" cy="1403009"/>
          </a:xfrm>
        </p:spPr>
        <p:txBody>
          <a:bodyPr/>
          <a:lstStyle>
            <a:lvl1pPr>
              <a:defRPr sz="2800" b="1">
                <a:solidFill>
                  <a:schemeClr val="bg1"/>
                </a:solidFill>
              </a:defRPr>
            </a:lvl1pPr>
          </a:lstStyle>
          <a:p>
            <a:r>
              <a:rPr lang="en-US"/>
              <a:t>Click to edit 3-line headline that will extend till here</a:t>
            </a:r>
          </a:p>
        </p:txBody>
      </p:sp>
      <p:sp>
        <p:nvSpPr>
          <p:cNvPr id="15" name="Text Placeholder 14"/>
          <p:cNvSpPr>
            <a:spLocks noGrp="1"/>
          </p:cNvSpPr>
          <p:nvPr>
            <p:ph type="body" sz="quarter" idx="14" hasCustomPrompt="1"/>
          </p:nvPr>
        </p:nvSpPr>
        <p:spPr>
          <a:xfrm>
            <a:off x="507819" y="4212999"/>
            <a:ext cx="3371850" cy="1646237"/>
          </a:xfrm>
        </p:spPr>
        <p:txBody>
          <a:bodyPr anchor="b"/>
          <a:lstStyle>
            <a:lvl1pPr>
              <a:defRPr sz="12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cxnSp>
        <p:nvCxnSpPr>
          <p:cNvPr id="18" name="Straight Connector 17"/>
          <p:cNvCxnSpPr/>
          <p:nvPr userDrawn="1"/>
        </p:nvCxnSpPr>
        <p:spPr>
          <a:xfrm>
            <a:off x="11662299" y="6490838"/>
            <a:ext cx="0" cy="17565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Picture Placeholder 22"/>
          <p:cNvSpPr>
            <a:spLocks noGrp="1"/>
          </p:cNvSpPr>
          <p:nvPr>
            <p:ph type="pic" sz="quarter" idx="16"/>
          </p:nvPr>
        </p:nvSpPr>
        <p:spPr>
          <a:xfrm>
            <a:off x="4338638" y="0"/>
            <a:ext cx="7853362" cy="6858000"/>
          </a:xfrm>
        </p:spPr>
        <p:txBody>
          <a:bodyPr/>
          <a:lstStyle/>
          <a:p>
            <a:endParaRPr lang="en-US"/>
          </a:p>
        </p:txBody>
      </p:sp>
    </p:spTree>
    <p:extLst>
      <p:ext uri="{BB962C8B-B14F-4D97-AF65-F5344CB8AC3E}">
        <p14:creationId xmlns:p14="http://schemas.microsoft.com/office/powerpoint/2010/main" val="314972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ID_1line_LIGHT">
    <p:spTree>
      <p:nvGrpSpPr>
        <p:cNvPr id="1" name=""/>
        <p:cNvGrpSpPr/>
        <p:nvPr/>
      </p:nvGrpSpPr>
      <p:grpSpPr>
        <a:xfrm>
          <a:off x="0" y="0"/>
          <a:ext cx="0" cy="0"/>
          <a:chOff x="0" y="0"/>
          <a:chExt cx="0" cy="0"/>
        </a:xfrm>
      </p:grpSpPr>
      <p:grpSp>
        <p:nvGrpSpPr>
          <p:cNvPr id="822" name="Group 821"/>
          <p:cNvGrpSpPr/>
          <p:nvPr userDrawn="1"/>
        </p:nvGrpSpPr>
        <p:grpSpPr>
          <a:xfrm>
            <a:off x="25401" y="-35842"/>
            <a:ext cx="12135061" cy="5943600"/>
            <a:chOff x="25401" y="-71689"/>
            <a:chExt cx="12135061" cy="5943600"/>
          </a:xfrm>
        </p:grpSpPr>
        <p:cxnSp>
          <p:nvCxnSpPr>
            <p:cNvPr id="62" name="Straight Connector 61"/>
            <p:cNvCxnSpPr/>
            <p:nvPr userDrawn="1"/>
          </p:nvCxnSpPr>
          <p:spPr>
            <a:xfrm>
              <a:off x="705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1156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4314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4689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1607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4765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15140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36794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2058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5216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5592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7245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5667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7847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37696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1982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509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6118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6043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38148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6569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8298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38599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a:off x="72433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7020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18749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39050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72884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a:off x="19201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userDrawn="1"/>
          </p:nvCxnSpPr>
          <p:spPr>
            <a:xfrm>
              <a:off x="46719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73335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2960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471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16494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39501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23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19652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39952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3786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8374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20103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40403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4237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0554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47170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4688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8825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21005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40854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5139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21456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47621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75591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a:off x="21907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48072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userDrawn="1"/>
          </p:nvCxnSpPr>
          <p:spPr>
            <a:xfrm>
              <a:off x="76042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a:off x="48523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a:off x="90929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a:off x="120703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userDrawn="1"/>
          </p:nvCxnSpPr>
          <p:spPr>
            <a:xfrm>
              <a:off x="3411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a:off x="9276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16945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41305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9727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22358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41757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6493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10178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22810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42208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6944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23261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48974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7395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10629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23712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42659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7846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24163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49426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8297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24614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userDrawn="1"/>
          </p:nvCxnSpPr>
          <p:spPr>
            <a:xfrm>
              <a:off x="49877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8748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50328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userDrawn="1"/>
          </p:nvCxnSpPr>
          <p:spPr>
            <a:xfrm>
              <a:off x="91380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11080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25065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userDrawn="1"/>
          </p:nvCxnSpPr>
          <p:spPr>
            <a:xfrm>
              <a:off x="43110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userDrawn="1"/>
          </p:nvCxnSpPr>
          <p:spPr>
            <a:xfrm>
              <a:off x="79200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25516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userDrawn="1"/>
          </p:nvCxnSpPr>
          <p:spPr>
            <a:xfrm>
              <a:off x="50779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userDrawn="1"/>
          </p:nvCxnSpPr>
          <p:spPr>
            <a:xfrm>
              <a:off x="79651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userDrawn="1"/>
          </p:nvCxnSpPr>
          <p:spPr>
            <a:xfrm>
              <a:off x="25967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userDrawn="1"/>
          </p:nvCxnSpPr>
          <p:spPr>
            <a:xfrm>
              <a:off x="51230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userDrawn="1"/>
          </p:nvCxnSpPr>
          <p:spPr>
            <a:xfrm>
              <a:off x="80102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51681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91831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userDrawn="1"/>
          </p:nvCxnSpPr>
          <p:spPr>
            <a:xfrm>
              <a:off x="26418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52132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80553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52583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92282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53035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92733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93184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121154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3862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11532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17396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43561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11983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26870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44012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81004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12434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27321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44463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81455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27772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53486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81906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12885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userDrawn="1"/>
          </p:nvCxnSpPr>
          <p:spPr>
            <a:xfrm>
              <a:off x="28223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44914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userDrawn="1"/>
          </p:nvCxnSpPr>
          <p:spPr>
            <a:xfrm>
              <a:off x="82357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28674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53937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82808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29125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54388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83260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54839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93635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13336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29576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45366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83711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30027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55290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84162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30479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55741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84613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56192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94086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30930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56644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userDrawn="1"/>
          </p:nvCxnSpPr>
          <p:spPr>
            <a:xfrm>
              <a:off x="85064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userDrawn="1"/>
          </p:nvCxnSpPr>
          <p:spPr>
            <a:xfrm>
              <a:off x="57095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94538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57546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94989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95440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13787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31381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45817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85515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31832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57997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85966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32283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58448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417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58899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95891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32734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59350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86869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59801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96342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userDrawn="1"/>
          </p:nvCxnSpPr>
          <p:spPr>
            <a:xfrm>
              <a:off x="60252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96793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97244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33185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60704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87320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61155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97695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61606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98147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98598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62057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99049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99500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99951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userDrawn="1"/>
          </p:nvCxnSpPr>
          <p:spPr>
            <a:xfrm>
              <a:off x="14238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33636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userDrawn="1"/>
          </p:nvCxnSpPr>
          <p:spPr>
            <a:xfrm>
              <a:off x="46268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87771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a:off x="34088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62508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a:off x="88222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a:off x="34539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userDrawn="1"/>
          </p:nvCxnSpPr>
          <p:spPr>
            <a:xfrm>
              <a:off x="62959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a:off x="88673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userDrawn="1"/>
          </p:nvCxnSpPr>
          <p:spPr>
            <a:xfrm>
              <a:off x="63410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userDrawn="1"/>
          </p:nvCxnSpPr>
          <p:spPr>
            <a:xfrm>
              <a:off x="100402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userDrawn="1"/>
          </p:nvCxnSpPr>
          <p:spPr>
            <a:xfrm>
              <a:off x="34990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userDrawn="1"/>
          </p:nvCxnSpPr>
          <p:spPr>
            <a:xfrm>
              <a:off x="63861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a:off x="89124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userDrawn="1"/>
          </p:nvCxnSpPr>
          <p:spPr>
            <a:xfrm>
              <a:off x="64313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userDrawn="1"/>
          </p:nvCxnSpPr>
          <p:spPr>
            <a:xfrm>
              <a:off x="100853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userDrawn="1"/>
          </p:nvCxnSpPr>
          <p:spPr>
            <a:xfrm>
              <a:off x="64764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userDrawn="1"/>
          </p:nvCxnSpPr>
          <p:spPr>
            <a:xfrm>
              <a:off x="101304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userDrawn="1"/>
          </p:nvCxnSpPr>
          <p:spPr>
            <a:xfrm>
              <a:off x="101756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userDrawn="1"/>
          </p:nvCxnSpPr>
          <p:spPr>
            <a:xfrm>
              <a:off x="35441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userDrawn="1"/>
          </p:nvCxnSpPr>
          <p:spPr>
            <a:xfrm>
              <a:off x="65215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userDrawn="1"/>
          </p:nvCxnSpPr>
          <p:spPr>
            <a:xfrm>
              <a:off x="89575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userDrawn="1"/>
          </p:nvCxnSpPr>
          <p:spPr>
            <a:xfrm>
              <a:off x="65666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userDrawn="1"/>
          </p:nvCxnSpPr>
          <p:spPr>
            <a:xfrm>
              <a:off x="102207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userDrawn="1"/>
          </p:nvCxnSpPr>
          <p:spPr>
            <a:xfrm>
              <a:off x="66117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userDrawn="1"/>
          </p:nvCxnSpPr>
          <p:spPr>
            <a:xfrm>
              <a:off x="102658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userDrawn="1"/>
          </p:nvCxnSpPr>
          <p:spPr>
            <a:xfrm>
              <a:off x="103109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userDrawn="1"/>
          </p:nvCxnSpPr>
          <p:spPr>
            <a:xfrm>
              <a:off x="66568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userDrawn="1"/>
          </p:nvCxnSpPr>
          <p:spPr>
            <a:xfrm>
              <a:off x="103560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userDrawn="1"/>
          </p:nvCxnSpPr>
          <p:spPr>
            <a:xfrm>
              <a:off x="104011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userDrawn="1"/>
          </p:nvCxnSpPr>
          <p:spPr>
            <a:xfrm>
              <a:off x="104462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userDrawn="1"/>
          </p:nvCxnSpPr>
          <p:spPr>
            <a:xfrm>
              <a:off x="35892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userDrawn="1"/>
          </p:nvCxnSpPr>
          <p:spPr>
            <a:xfrm>
              <a:off x="67019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userDrawn="1"/>
          </p:nvCxnSpPr>
          <p:spPr>
            <a:xfrm>
              <a:off x="90026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userDrawn="1"/>
          </p:nvCxnSpPr>
          <p:spPr>
            <a:xfrm>
              <a:off x="67470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userDrawn="1"/>
          </p:nvCxnSpPr>
          <p:spPr>
            <a:xfrm>
              <a:off x="104913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userDrawn="1"/>
          </p:nvCxnSpPr>
          <p:spPr>
            <a:xfrm>
              <a:off x="67922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userDrawn="1"/>
          </p:nvCxnSpPr>
          <p:spPr>
            <a:xfrm>
              <a:off x="105364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userDrawn="1"/>
          </p:nvCxnSpPr>
          <p:spPr>
            <a:xfrm>
              <a:off x="105816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userDrawn="1"/>
          </p:nvCxnSpPr>
          <p:spPr>
            <a:xfrm>
              <a:off x="68373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userDrawn="1"/>
          </p:nvCxnSpPr>
          <p:spPr>
            <a:xfrm>
              <a:off x="106267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userDrawn="1"/>
          </p:nvCxnSpPr>
          <p:spPr>
            <a:xfrm>
              <a:off x="106718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userDrawn="1"/>
          </p:nvCxnSpPr>
          <p:spPr>
            <a:xfrm>
              <a:off x="107169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userDrawn="1"/>
          </p:nvCxnSpPr>
          <p:spPr>
            <a:xfrm>
              <a:off x="68824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userDrawn="1"/>
          </p:nvCxnSpPr>
          <p:spPr>
            <a:xfrm>
              <a:off x="107620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userDrawn="1"/>
          </p:nvCxnSpPr>
          <p:spPr>
            <a:xfrm>
              <a:off x="108071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userDrawn="1"/>
          </p:nvCxnSpPr>
          <p:spPr>
            <a:xfrm>
              <a:off x="108522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userDrawn="1"/>
          </p:nvCxnSpPr>
          <p:spPr>
            <a:xfrm>
              <a:off x="108973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userDrawn="1"/>
          </p:nvCxnSpPr>
          <p:spPr>
            <a:xfrm>
              <a:off x="36343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userDrawn="1"/>
          </p:nvCxnSpPr>
          <p:spPr>
            <a:xfrm>
              <a:off x="69275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p:cNvCxnSpPr/>
            <p:nvPr userDrawn="1"/>
          </p:nvCxnSpPr>
          <p:spPr>
            <a:xfrm>
              <a:off x="90478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userDrawn="1"/>
          </p:nvCxnSpPr>
          <p:spPr>
            <a:xfrm>
              <a:off x="69726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p:cNvCxnSpPr/>
            <p:nvPr userDrawn="1"/>
          </p:nvCxnSpPr>
          <p:spPr>
            <a:xfrm>
              <a:off x="1094250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userDrawn="1"/>
          </p:nvCxnSpPr>
          <p:spPr>
            <a:xfrm>
              <a:off x="70177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userDrawn="1"/>
          </p:nvCxnSpPr>
          <p:spPr>
            <a:xfrm>
              <a:off x="1098761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userDrawn="1"/>
          </p:nvCxnSpPr>
          <p:spPr>
            <a:xfrm>
              <a:off x="1103272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userDrawn="1"/>
          </p:nvCxnSpPr>
          <p:spPr>
            <a:xfrm>
              <a:off x="70628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userDrawn="1"/>
          </p:nvCxnSpPr>
          <p:spPr>
            <a:xfrm>
              <a:off x="1107784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userDrawn="1"/>
          </p:nvCxnSpPr>
          <p:spPr>
            <a:xfrm>
              <a:off x="1112295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userDrawn="1"/>
          </p:nvCxnSpPr>
          <p:spPr>
            <a:xfrm>
              <a:off x="1116806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userDrawn="1"/>
          </p:nvCxnSpPr>
          <p:spPr>
            <a:xfrm>
              <a:off x="71079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userDrawn="1"/>
          </p:nvCxnSpPr>
          <p:spPr>
            <a:xfrm>
              <a:off x="1121317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userDrawn="1"/>
          </p:nvCxnSpPr>
          <p:spPr>
            <a:xfrm>
              <a:off x="1125828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userDrawn="1"/>
          </p:nvCxnSpPr>
          <p:spPr>
            <a:xfrm>
              <a:off x="113034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userDrawn="1"/>
          </p:nvCxnSpPr>
          <p:spPr>
            <a:xfrm>
              <a:off x="1134851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userDrawn="1"/>
          </p:nvCxnSpPr>
          <p:spPr>
            <a:xfrm>
              <a:off x="71530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userDrawn="1"/>
          </p:nvCxnSpPr>
          <p:spPr>
            <a:xfrm>
              <a:off x="1139362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userDrawn="1"/>
          </p:nvCxnSpPr>
          <p:spPr>
            <a:xfrm>
              <a:off x="1143873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userDrawn="1"/>
          </p:nvCxnSpPr>
          <p:spPr>
            <a:xfrm>
              <a:off x="1148384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userDrawn="1"/>
          </p:nvCxnSpPr>
          <p:spPr>
            <a:xfrm>
              <a:off x="1152896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userDrawn="1"/>
          </p:nvCxnSpPr>
          <p:spPr>
            <a:xfrm>
              <a:off x="1157407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userDrawn="1"/>
          </p:nvCxnSpPr>
          <p:spPr>
            <a:xfrm>
              <a:off x="2540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p:cNvCxnSpPr/>
            <p:nvPr userDrawn="1"/>
          </p:nvCxnSpPr>
          <p:spPr>
            <a:xfrm>
              <a:off x="1161918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p:cNvCxnSpPr/>
            <p:nvPr userDrawn="1"/>
          </p:nvCxnSpPr>
          <p:spPr>
            <a:xfrm>
              <a:off x="1166429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userDrawn="1"/>
          </p:nvCxnSpPr>
          <p:spPr>
            <a:xfrm>
              <a:off x="1170940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p:nvPr userDrawn="1"/>
          </p:nvCxnSpPr>
          <p:spPr>
            <a:xfrm>
              <a:off x="1175452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p:cNvCxnSpPr/>
            <p:nvPr userDrawn="1"/>
          </p:nvCxnSpPr>
          <p:spPr>
            <a:xfrm>
              <a:off x="1179963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userDrawn="1"/>
          </p:nvCxnSpPr>
          <p:spPr>
            <a:xfrm>
              <a:off x="11844745"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p:cNvCxnSpPr/>
            <p:nvPr userDrawn="1"/>
          </p:nvCxnSpPr>
          <p:spPr>
            <a:xfrm>
              <a:off x="11889857"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userDrawn="1"/>
          </p:nvCxnSpPr>
          <p:spPr>
            <a:xfrm>
              <a:off x="11934969"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p:cNvCxnSpPr/>
            <p:nvPr userDrawn="1"/>
          </p:nvCxnSpPr>
          <p:spPr>
            <a:xfrm>
              <a:off x="11980081"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p:cNvCxnSpPr/>
            <p:nvPr userDrawn="1"/>
          </p:nvCxnSpPr>
          <p:spPr>
            <a:xfrm>
              <a:off x="12160462"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1" name="Straight Connector 820"/>
            <p:cNvCxnSpPr/>
            <p:nvPr userDrawn="1"/>
          </p:nvCxnSpPr>
          <p:spPr>
            <a:xfrm>
              <a:off x="12025193" y="-71689"/>
              <a:ext cx="0" cy="594360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grpSp>
      <p:grpSp>
        <p:nvGrpSpPr>
          <p:cNvPr id="871" name="Group 870"/>
          <p:cNvGrpSpPr/>
          <p:nvPr userDrawn="1"/>
        </p:nvGrpSpPr>
        <p:grpSpPr>
          <a:xfrm>
            <a:off x="-3722" y="27154"/>
            <a:ext cx="12195722" cy="5843414"/>
            <a:chOff x="-3722" y="27154"/>
            <a:chExt cx="12195722" cy="5843414"/>
          </a:xfrm>
        </p:grpSpPr>
        <p:cxnSp>
          <p:nvCxnSpPr>
            <p:cNvPr id="6" name="Straight Connector 5"/>
            <p:cNvCxnSpPr/>
            <p:nvPr userDrawn="1"/>
          </p:nvCxnSpPr>
          <p:spPr>
            <a:xfrm>
              <a:off x="0" y="45173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30411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50094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35332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47634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32871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0" y="55015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0" y="40253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0" y="52555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0" y="37792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0" y="57475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0" y="42713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0" y="13188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0" y="20569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0" y="18109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0" y="3347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0" y="15649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0" y="271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25490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0" y="8267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0" y="21800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0" y="5807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0" y="27951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0" y="10728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0" y="46404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0" y="31641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0" y="51324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0" y="36562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0" y="48864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0" y="34102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0" y="56245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0" y="41483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0" y="53785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0" y="39022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0" y="5870568"/>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0" y="43943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0" y="14418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23030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0" y="19339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0" y="4577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0" y="16879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0" y="2116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0" y="267208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0" y="94980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0" y="24260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0" y="7037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291812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119584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p:cNvCxnSpPr/>
            <p:nvPr userDrawn="1"/>
          </p:nvCxnSpPr>
          <p:spPr>
            <a:xfrm>
              <a:off x="-3722" y="44558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p:cNvCxnSpPr/>
            <p:nvPr userDrawn="1"/>
          </p:nvCxnSpPr>
          <p:spPr>
            <a:xfrm>
              <a:off x="-3722" y="29796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p:cNvCxnSpPr/>
            <p:nvPr userDrawn="1"/>
          </p:nvCxnSpPr>
          <p:spPr>
            <a:xfrm>
              <a:off x="-3722" y="49479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p:cNvCxnSpPr/>
            <p:nvPr userDrawn="1"/>
          </p:nvCxnSpPr>
          <p:spPr>
            <a:xfrm>
              <a:off x="-3722" y="34717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p:cNvCxnSpPr/>
            <p:nvPr userDrawn="1"/>
          </p:nvCxnSpPr>
          <p:spPr>
            <a:xfrm>
              <a:off x="-3722" y="47019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p:cNvCxnSpPr/>
            <p:nvPr userDrawn="1"/>
          </p:nvCxnSpPr>
          <p:spPr>
            <a:xfrm>
              <a:off x="-3722" y="32256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29" name="Straight Connector 828"/>
            <p:cNvCxnSpPr/>
            <p:nvPr userDrawn="1"/>
          </p:nvCxnSpPr>
          <p:spPr>
            <a:xfrm>
              <a:off x="-3722" y="54400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p:cNvCxnSpPr/>
            <p:nvPr userDrawn="1"/>
          </p:nvCxnSpPr>
          <p:spPr>
            <a:xfrm>
              <a:off x="-3722" y="39637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p:cNvCxnSpPr/>
            <p:nvPr userDrawn="1"/>
          </p:nvCxnSpPr>
          <p:spPr>
            <a:xfrm>
              <a:off x="-3722" y="51939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p:cNvCxnSpPr/>
            <p:nvPr userDrawn="1"/>
          </p:nvCxnSpPr>
          <p:spPr>
            <a:xfrm>
              <a:off x="-3722" y="37177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p:cNvCxnSpPr/>
            <p:nvPr userDrawn="1"/>
          </p:nvCxnSpPr>
          <p:spPr>
            <a:xfrm>
              <a:off x="-3722" y="56860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p:cNvCxnSpPr/>
            <p:nvPr userDrawn="1"/>
          </p:nvCxnSpPr>
          <p:spPr>
            <a:xfrm>
              <a:off x="-3722" y="42098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5" name="Straight Connector 834"/>
            <p:cNvCxnSpPr/>
            <p:nvPr userDrawn="1"/>
          </p:nvCxnSpPr>
          <p:spPr>
            <a:xfrm>
              <a:off x="-3722" y="12573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p:cNvCxnSpPr/>
            <p:nvPr userDrawn="1"/>
          </p:nvCxnSpPr>
          <p:spPr>
            <a:xfrm>
              <a:off x="-3722" y="19954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p:cNvCxnSpPr/>
            <p:nvPr userDrawn="1"/>
          </p:nvCxnSpPr>
          <p:spPr>
            <a:xfrm>
              <a:off x="-3722" y="17494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p:cNvCxnSpPr/>
            <p:nvPr userDrawn="1"/>
          </p:nvCxnSpPr>
          <p:spPr>
            <a:xfrm>
              <a:off x="-3722" y="2731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p:cNvCxnSpPr/>
            <p:nvPr userDrawn="1"/>
          </p:nvCxnSpPr>
          <p:spPr>
            <a:xfrm>
              <a:off x="-3722" y="15033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p:cNvCxnSpPr/>
            <p:nvPr userDrawn="1"/>
          </p:nvCxnSpPr>
          <p:spPr>
            <a:xfrm>
              <a:off x="-3722" y="8866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p:cNvCxnSpPr/>
            <p:nvPr userDrawn="1"/>
          </p:nvCxnSpPr>
          <p:spPr>
            <a:xfrm>
              <a:off x="-3722" y="24875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p:cNvCxnSpPr/>
            <p:nvPr userDrawn="1"/>
          </p:nvCxnSpPr>
          <p:spPr>
            <a:xfrm>
              <a:off x="-3722" y="7652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p:cNvCxnSpPr/>
            <p:nvPr userDrawn="1"/>
          </p:nvCxnSpPr>
          <p:spPr>
            <a:xfrm>
              <a:off x="-3722" y="21184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p:cNvCxnSpPr/>
            <p:nvPr userDrawn="1"/>
          </p:nvCxnSpPr>
          <p:spPr>
            <a:xfrm>
              <a:off x="-3722" y="5192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5" name="Straight Connector 844"/>
            <p:cNvCxnSpPr/>
            <p:nvPr userDrawn="1"/>
          </p:nvCxnSpPr>
          <p:spPr>
            <a:xfrm>
              <a:off x="-3722" y="27335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p:cNvCxnSpPr/>
            <p:nvPr userDrawn="1"/>
          </p:nvCxnSpPr>
          <p:spPr>
            <a:xfrm>
              <a:off x="-3722" y="10113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7" name="Straight Connector 846"/>
            <p:cNvCxnSpPr/>
            <p:nvPr userDrawn="1"/>
          </p:nvCxnSpPr>
          <p:spPr>
            <a:xfrm>
              <a:off x="-3722" y="45788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p:cNvCxnSpPr/>
            <p:nvPr userDrawn="1"/>
          </p:nvCxnSpPr>
          <p:spPr>
            <a:xfrm>
              <a:off x="-3722" y="31026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49" name="Straight Connector 848"/>
            <p:cNvCxnSpPr/>
            <p:nvPr userDrawn="1"/>
          </p:nvCxnSpPr>
          <p:spPr>
            <a:xfrm>
              <a:off x="-3722" y="50709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p:cNvCxnSpPr/>
            <p:nvPr userDrawn="1"/>
          </p:nvCxnSpPr>
          <p:spPr>
            <a:xfrm>
              <a:off x="-3722" y="35947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1" name="Straight Connector 850"/>
            <p:cNvCxnSpPr/>
            <p:nvPr userDrawn="1"/>
          </p:nvCxnSpPr>
          <p:spPr>
            <a:xfrm>
              <a:off x="-3722" y="48249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p:cNvCxnSpPr/>
            <p:nvPr userDrawn="1"/>
          </p:nvCxnSpPr>
          <p:spPr>
            <a:xfrm>
              <a:off x="-3722" y="33486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3" name="Straight Connector 852"/>
            <p:cNvCxnSpPr/>
            <p:nvPr userDrawn="1"/>
          </p:nvCxnSpPr>
          <p:spPr>
            <a:xfrm>
              <a:off x="-3722" y="55630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p:cNvCxnSpPr/>
            <p:nvPr userDrawn="1"/>
          </p:nvCxnSpPr>
          <p:spPr>
            <a:xfrm>
              <a:off x="-3722" y="40868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p:cNvCxnSpPr/>
            <p:nvPr userDrawn="1"/>
          </p:nvCxnSpPr>
          <p:spPr>
            <a:xfrm>
              <a:off x="-3722" y="53170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p:cNvCxnSpPr/>
            <p:nvPr userDrawn="1"/>
          </p:nvCxnSpPr>
          <p:spPr>
            <a:xfrm>
              <a:off x="-3722" y="38407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7" name="Straight Connector 856"/>
            <p:cNvCxnSpPr/>
            <p:nvPr userDrawn="1"/>
          </p:nvCxnSpPr>
          <p:spPr>
            <a:xfrm>
              <a:off x="-3722" y="58090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p:cNvCxnSpPr/>
            <p:nvPr userDrawn="1"/>
          </p:nvCxnSpPr>
          <p:spPr>
            <a:xfrm>
              <a:off x="-3722" y="43328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p:cNvCxnSpPr/>
            <p:nvPr userDrawn="1"/>
          </p:nvCxnSpPr>
          <p:spPr>
            <a:xfrm>
              <a:off x="-3722" y="13803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p:cNvCxnSpPr/>
            <p:nvPr userDrawn="1"/>
          </p:nvCxnSpPr>
          <p:spPr>
            <a:xfrm>
              <a:off x="-3722" y="22415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1" name="Straight Connector 860"/>
            <p:cNvCxnSpPr/>
            <p:nvPr userDrawn="1"/>
          </p:nvCxnSpPr>
          <p:spPr>
            <a:xfrm>
              <a:off x="-3722" y="18724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p:cNvCxnSpPr/>
            <p:nvPr userDrawn="1"/>
          </p:nvCxnSpPr>
          <p:spPr>
            <a:xfrm>
              <a:off x="-3722" y="3962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p:cNvCxnSpPr/>
            <p:nvPr userDrawn="1"/>
          </p:nvCxnSpPr>
          <p:spPr>
            <a:xfrm>
              <a:off x="-3722" y="16264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p:cNvCxnSpPr/>
            <p:nvPr userDrawn="1"/>
          </p:nvCxnSpPr>
          <p:spPr>
            <a:xfrm>
              <a:off x="-3722" y="1501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5" name="Straight Connector 864"/>
            <p:cNvCxnSpPr/>
            <p:nvPr userDrawn="1"/>
          </p:nvCxnSpPr>
          <p:spPr>
            <a:xfrm>
              <a:off x="-3722" y="261057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p:cNvCxnSpPr/>
            <p:nvPr userDrawn="1"/>
          </p:nvCxnSpPr>
          <p:spPr>
            <a:xfrm>
              <a:off x="-3722" y="88829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p:cNvCxnSpPr/>
            <p:nvPr userDrawn="1"/>
          </p:nvCxnSpPr>
          <p:spPr>
            <a:xfrm>
              <a:off x="-3722" y="23645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p:cNvCxnSpPr/>
            <p:nvPr userDrawn="1"/>
          </p:nvCxnSpPr>
          <p:spPr>
            <a:xfrm>
              <a:off x="-3722" y="64225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69" name="Straight Connector 868"/>
            <p:cNvCxnSpPr/>
            <p:nvPr userDrawn="1"/>
          </p:nvCxnSpPr>
          <p:spPr>
            <a:xfrm>
              <a:off x="-3722" y="285661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p:cNvCxnSpPr/>
            <p:nvPr userDrawn="1"/>
          </p:nvCxnSpPr>
          <p:spPr>
            <a:xfrm>
              <a:off x="-3722" y="1134334"/>
              <a:ext cx="12192000" cy="0"/>
            </a:xfrm>
            <a:prstGeom prst="line">
              <a:avLst/>
            </a:prstGeom>
            <a:ln>
              <a:solidFill>
                <a:srgbClr val="EBEBEB"/>
              </a:solidFill>
            </a:ln>
          </p:spPr>
          <p:style>
            <a:lnRef idx="1">
              <a:schemeClr val="accent1"/>
            </a:lnRef>
            <a:fillRef idx="0">
              <a:schemeClr val="accent1"/>
            </a:fillRef>
            <a:effectRef idx="0">
              <a:schemeClr val="accent1"/>
            </a:effectRef>
            <a:fontRef idx="minor">
              <a:schemeClr val="tx1"/>
            </a:fontRef>
          </p:style>
        </p:cxnSp>
      </p:grpSp>
      <p:sp>
        <p:nvSpPr>
          <p:cNvPr id="3" name="Footer Placeholder 2"/>
          <p:cNvSpPr>
            <a:spLocks noGrp="1"/>
          </p:cNvSpPr>
          <p:nvPr>
            <p:ph type="ftr" sz="quarter" idx="10"/>
          </p:nvPr>
        </p:nvSpPr>
        <p:spPr>
          <a:xfrm>
            <a:off x="507998" y="6023428"/>
            <a:ext cx="7879731" cy="560251"/>
          </a:xfrm>
        </p:spPr>
        <p:txBody>
          <a:bodyPr/>
          <a:lstStyle>
            <a:lvl1pPr>
              <a:defRPr sz="900"/>
            </a:lvl1pPr>
          </a:lstStyle>
          <a:p>
            <a:r>
              <a:rPr lang="en-US"/>
              <a:t>Footer</a:t>
            </a:r>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a:p>
        </p:txBody>
      </p:sp>
      <p:sp>
        <p:nvSpPr>
          <p:cNvPr id="10" name="Text Placeholder 5"/>
          <p:cNvSpPr>
            <a:spLocks noGrp="1"/>
          </p:cNvSpPr>
          <p:nvPr>
            <p:ph type="body" sz="quarter" idx="13" hasCustomPrompt="1"/>
          </p:nvPr>
        </p:nvSpPr>
        <p:spPr>
          <a:xfrm>
            <a:off x="507998" y="956492"/>
            <a:ext cx="8140701" cy="565330"/>
          </a:xfrm>
        </p:spPr>
        <p:txBody>
          <a:bodyPr/>
          <a:lstStyle>
            <a:lvl1pPr>
              <a:defRPr sz="1600" b="0" i="0">
                <a:solidFill>
                  <a:schemeClr val="tx1">
                    <a:lumMod val="75000"/>
                    <a:lumOff val="25000"/>
                  </a:schemeClr>
                </a:solidFill>
                <a:latin typeface="Helvetica Regular" charset="0"/>
                <a:cs typeface="Helvetica Regular" charset="0"/>
              </a:defRPr>
            </a:lvl1pPr>
          </a:lstStyle>
          <a:p>
            <a:pPr lvl="0"/>
            <a:r>
              <a:rPr lang="en-US"/>
              <a:t>Click to add label</a:t>
            </a:r>
          </a:p>
        </p:txBody>
      </p:sp>
      <p:sp>
        <p:nvSpPr>
          <p:cNvPr id="5" name="Title 4"/>
          <p:cNvSpPr>
            <a:spLocks noGrp="1"/>
          </p:cNvSpPr>
          <p:nvPr>
            <p:ph type="title" hasCustomPrompt="1"/>
          </p:nvPr>
        </p:nvSpPr>
        <p:spPr>
          <a:xfrm>
            <a:off x="508001" y="497583"/>
            <a:ext cx="8147368" cy="458909"/>
          </a:xfrm>
        </p:spPr>
        <p:txBody>
          <a:bodyPr/>
          <a:lstStyle>
            <a:lvl1pPr>
              <a:defRPr sz="2800" b="1">
                <a:solidFill>
                  <a:schemeClr val="tx1"/>
                </a:solidFill>
              </a:defRPr>
            </a:lvl1pPr>
          </a:lstStyle>
          <a:p>
            <a:r>
              <a:rPr lang="en-US"/>
              <a:t>Click to edit 1-line headline</a:t>
            </a:r>
          </a:p>
        </p:txBody>
      </p:sp>
      <p:cxnSp>
        <p:nvCxnSpPr>
          <p:cNvPr id="18" name="Straight Connector 17"/>
          <p:cNvCxnSpPr/>
          <p:nvPr userDrawn="1"/>
        </p:nvCxnSpPr>
        <p:spPr>
          <a:xfrm>
            <a:off x="11662299" y="6490838"/>
            <a:ext cx="0" cy="17565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157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US"/>
              <a:t>Click to edit Master title style</a:t>
            </a:r>
          </a:p>
        </p:txBody>
      </p:sp>
      <p:sp>
        <p:nvSpPr>
          <p:cNvPr id="3" name="Footer Placeholder 2"/>
          <p:cNvSpPr>
            <a:spLocks noGrp="1"/>
          </p:cNvSpPr>
          <p:nvPr>
            <p:ph type="ftr" idx="10"/>
          </p:nvPr>
        </p:nvSpPr>
        <p:spPr/>
        <p:txBody>
          <a:bodyPr/>
          <a:lstStyle/>
          <a:p>
            <a:endParaRPr lang="en-US" dirty="0"/>
          </a:p>
        </p:txBody>
      </p:sp>
      <p:sp>
        <p:nvSpPr>
          <p:cNvPr id="4" name="Date Placeholder 3"/>
          <p:cNvSpPr>
            <a:spLocks noGrp="1"/>
          </p:cNvSpPr>
          <p:nvPr>
            <p:ph type="dt" idx="11"/>
          </p:nvPr>
        </p:nvSpPr>
        <p:spPr/>
        <p:txBody>
          <a:bodyPr/>
          <a:lstStyle/>
          <a:p>
            <a:endParaRPr lang="en-US"/>
          </a:p>
        </p:txBody>
      </p:sp>
      <p:sp>
        <p:nvSpPr>
          <p:cNvPr id="5" name="Slide Number Placeholder 4"/>
          <p:cNvSpPr>
            <a:spLocks noGrp="1"/>
          </p:cNvSpPr>
          <p:nvPr>
            <p:ph type="sldNum" idx="12"/>
          </p:nvPr>
        </p:nvSpPr>
        <p:spPr/>
        <p:txBody>
          <a:bodyPr/>
          <a:lstStyle>
            <a:lvl1pPr>
              <a:defRPr>
                <a:solidFill>
                  <a:srgbClr val="BFBFBF"/>
                </a:solidFill>
              </a:defRPr>
            </a:lvl1pPr>
          </a:lstStyle>
          <a:p>
            <a:pPr algn="r"/>
            <a:fld id="{00000000-1234-1234-1234-123412341234}" type="slidenum">
              <a:rPr lang="en-US" b="1" smtClean="0">
                <a:latin typeface="Cabin"/>
                <a:ea typeface="Cabin"/>
                <a:cs typeface="Cabin"/>
                <a:sym typeface="Cabin"/>
              </a:rPr>
              <a:pPr algn="r"/>
              <a:t>‹#›</a:t>
            </a:fld>
            <a:endParaRPr lang="en-US" b="1" dirty="0">
              <a:latin typeface="Cabin"/>
              <a:ea typeface="Cabin"/>
              <a:cs typeface="Cabin"/>
              <a:sym typeface="Cabin"/>
            </a:endParaRPr>
          </a:p>
        </p:txBody>
      </p:sp>
    </p:spTree>
    <p:extLst>
      <p:ext uri="{BB962C8B-B14F-4D97-AF65-F5344CB8AC3E}">
        <p14:creationId xmlns:p14="http://schemas.microsoft.com/office/powerpoint/2010/main" val="118919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FB152-40DF-4246-8403-B2A00F95EC17}"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59712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9FB152-40DF-4246-8403-B2A00F95EC17}"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730120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9FB152-40DF-4246-8403-B2A00F95EC17}"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42178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9FB152-40DF-4246-8403-B2A00F95EC17}" type="datetimeFigureOut">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10564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FB152-40DF-4246-8403-B2A00F95EC17}" type="datetimeFigureOut">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181562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FB152-40DF-4246-8403-B2A00F95EC17}" type="datetimeFigureOut">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153411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9FB152-40DF-4246-8403-B2A00F95EC17}"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119571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9FB152-40DF-4246-8403-B2A00F95EC17}"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404DE-F328-D647-B01A-6D4EA119C5A4}" type="slidenum">
              <a:rPr lang="en-US" smtClean="0"/>
              <a:t>‹#›</a:t>
            </a:fld>
            <a:endParaRPr lang="en-US"/>
          </a:p>
        </p:txBody>
      </p:sp>
    </p:spTree>
    <p:extLst>
      <p:ext uri="{BB962C8B-B14F-4D97-AF65-F5344CB8AC3E}">
        <p14:creationId xmlns:p14="http://schemas.microsoft.com/office/powerpoint/2010/main" val="300188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nip Single Corner Rectangle 10">
            <a:extLst>
              <a:ext uri="{FF2B5EF4-FFF2-40B4-BE49-F238E27FC236}">
                <a16:creationId xmlns:a16="http://schemas.microsoft.com/office/drawing/2014/main" id="{550F32F9-1D3C-5248-AA2C-97D63E3CBC6D}"/>
              </a:ext>
            </a:extLst>
          </p:cNvPr>
          <p:cNvSpPr/>
          <p:nvPr userDrawn="1"/>
        </p:nvSpPr>
        <p:spPr>
          <a:xfrm flipV="1">
            <a:off x="0" y="365121"/>
            <a:ext cx="11353800" cy="1325565"/>
          </a:xfrm>
          <a:prstGeom prst="snip1Rect">
            <a:avLst>
              <a:gd name="adj" fmla="val 500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B69FB152-40DF-4246-8403-B2A00F95EC17}" type="datetimeFigureOut">
              <a:rPr lang="en-US" smtClean="0"/>
              <a:pPr/>
              <a:t>5/9/2018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C25404DE-F328-D647-B01A-6D4EA119C5A4}" type="slidenum">
              <a:rPr lang="en-US" smtClean="0"/>
              <a:pPr/>
              <a:t>‹#›</a:t>
            </a:fld>
            <a:endParaRPr lang="en-US"/>
          </a:p>
        </p:txBody>
      </p:sp>
      <p:pic>
        <p:nvPicPr>
          <p:cNvPr id="10" name="Picture 9">
            <a:extLst>
              <a:ext uri="{FF2B5EF4-FFF2-40B4-BE49-F238E27FC236}">
                <a16:creationId xmlns:a16="http://schemas.microsoft.com/office/drawing/2014/main" id="{35BC0623-7A80-6342-80AF-D6E4D0DA8123}"/>
              </a:ext>
            </a:extLst>
          </p:cNvPr>
          <p:cNvPicPr>
            <a:picLocks noChangeAspect="1"/>
          </p:cNvPicPr>
          <p:nvPr userDrawn="1"/>
        </p:nvPicPr>
        <p:blipFill>
          <a:blip r:embed="rId16"/>
          <a:stretch>
            <a:fillRect/>
          </a:stretch>
        </p:blipFill>
        <p:spPr>
          <a:xfrm>
            <a:off x="10377832" y="4564063"/>
            <a:ext cx="1587500" cy="1612900"/>
          </a:xfrm>
          <a:prstGeom prst="rect">
            <a:avLst/>
          </a:prstGeom>
        </p:spPr>
      </p:pic>
    </p:spTree>
    <p:extLst>
      <p:ext uri="{BB962C8B-B14F-4D97-AF65-F5344CB8AC3E}">
        <p14:creationId xmlns:p14="http://schemas.microsoft.com/office/powerpoint/2010/main" val="273045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iaoip.org/"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mailto:jr@hceg.org"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69.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690B3E-781C-5E46-8ECE-900E82F770E9}"/>
              </a:ext>
            </a:extLst>
          </p:cNvPr>
          <p:cNvSpPr txBox="1"/>
          <p:nvPr/>
        </p:nvSpPr>
        <p:spPr>
          <a:xfrm>
            <a:off x="425592" y="519545"/>
            <a:ext cx="9683608" cy="1077218"/>
          </a:xfrm>
          <a:prstGeom prst="rect">
            <a:avLst/>
          </a:prstGeom>
          <a:noFill/>
        </p:spPr>
        <p:txBody>
          <a:bodyPr wrap="square" rtlCol="0">
            <a:spAutoFit/>
          </a:bodyPr>
          <a:lstStyle/>
          <a:p>
            <a:r>
              <a:rPr lang="en-US" sz="4000" b="1" dirty="0">
                <a:solidFill>
                  <a:schemeClr val="bg1"/>
                </a:solidFill>
                <a:latin typeface="+mj-lt"/>
              </a:rPr>
              <a:t>HealthCare Executive Group (HCEG)</a:t>
            </a:r>
          </a:p>
          <a:p>
            <a:r>
              <a:rPr lang="en-US" sz="2400" i="1" dirty="0">
                <a:solidFill>
                  <a:schemeClr val="bg1"/>
                </a:solidFill>
                <a:latin typeface="+mj-lt"/>
                <a:ea typeface="Jaapokki" charset="0"/>
                <a:cs typeface="Jaapokki" charset="0"/>
              </a:rPr>
              <a:t>Guiding Executives Through Innovation, Change and Growth, since 1988</a:t>
            </a:r>
            <a:r>
              <a:rPr lang="en-US" sz="2400" b="1" i="1" dirty="0">
                <a:solidFill>
                  <a:schemeClr val="bg1"/>
                </a:solidFill>
                <a:latin typeface="+mj-lt"/>
                <a:ea typeface="Jaapokki" charset="0"/>
                <a:cs typeface="Jaapokki" charset="0"/>
              </a:rPr>
              <a:t> </a:t>
            </a:r>
            <a:endParaRPr lang="en-US" sz="2400" i="1" dirty="0">
              <a:solidFill>
                <a:schemeClr val="bg1"/>
              </a:solidFill>
              <a:latin typeface="+mj-lt"/>
              <a:ea typeface="Jaapokki" charset="0"/>
              <a:cs typeface="Jaapokki" charset="0"/>
            </a:endParaRPr>
          </a:p>
        </p:txBody>
      </p:sp>
      <p:sp>
        <p:nvSpPr>
          <p:cNvPr id="3" name="Rectangle 2">
            <a:extLst>
              <a:ext uri="{FF2B5EF4-FFF2-40B4-BE49-F238E27FC236}">
                <a16:creationId xmlns:a16="http://schemas.microsoft.com/office/drawing/2014/main" id="{030F3305-F99E-6B41-87F8-F1A929A6CB42}"/>
              </a:ext>
            </a:extLst>
          </p:cNvPr>
          <p:cNvSpPr/>
          <p:nvPr/>
        </p:nvSpPr>
        <p:spPr>
          <a:xfrm>
            <a:off x="10345271" y="4536141"/>
            <a:ext cx="1703294" cy="2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41259E-8C11-E74E-BD8A-A33A27B03DC5}"/>
              </a:ext>
            </a:extLst>
          </p:cNvPr>
          <p:cNvSpPr/>
          <p:nvPr/>
        </p:nvSpPr>
        <p:spPr>
          <a:xfrm>
            <a:off x="258418" y="4902528"/>
            <a:ext cx="7987552" cy="1077218"/>
          </a:xfrm>
          <a:prstGeom prst="rect">
            <a:avLst/>
          </a:prstGeom>
        </p:spPr>
        <p:txBody>
          <a:bodyPr wrap="square">
            <a:spAutoFit/>
          </a:bodyPr>
          <a:lstStyle/>
          <a:p>
            <a:pPr fontAlgn="base"/>
            <a:r>
              <a:rPr lang="en-US" sz="1600" b="1" dirty="0">
                <a:solidFill>
                  <a:srgbClr val="002060"/>
                </a:solidFill>
                <a:latin typeface="+mj-lt"/>
              </a:rPr>
              <a:t>30 Years at the Forefront of Healthcare Innovation and Technology</a:t>
            </a:r>
          </a:p>
          <a:p>
            <a:pPr fontAlgn="base"/>
            <a:r>
              <a:rPr lang="en-US" sz="1600" dirty="0">
                <a:latin typeface="+mj-lt"/>
              </a:rPr>
              <a:t>The HealthCare Executive Group (HCEG) is a national network of select healthcare executives, thought leaders and experts of various disciplines who’ve come together to navigate the tactical and strategic issues facing the healthcare industry today.  </a:t>
            </a:r>
          </a:p>
        </p:txBody>
      </p:sp>
      <p:pic>
        <p:nvPicPr>
          <p:cNvPr id="8" name="Picture 7">
            <a:extLst>
              <a:ext uri="{FF2B5EF4-FFF2-40B4-BE49-F238E27FC236}">
                <a16:creationId xmlns:a16="http://schemas.microsoft.com/office/drawing/2014/main" id="{5BA4F2F6-AEE7-064E-B6A3-485A4D02658C}"/>
              </a:ext>
            </a:extLst>
          </p:cNvPr>
          <p:cNvPicPr>
            <a:picLocks noChangeAspect="1"/>
          </p:cNvPicPr>
          <p:nvPr/>
        </p:nvPicPr>
        <p:blipFill>
          <a:blip r:embed="rId3"/>
          <a:stretch>
            <a:fillRect/>
          </a:stretch>
        </p:blipFill>
        <p:spPr>
          <a:xfrm>
            <a:off x="0" y="1605406"/>
            <a:ext cx="10793896" cy="308397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8748" y="4963028"/>
            <a:ext cx="3525078" cy="1348847"/>
          </a:xfrm>
          <a:prstGeom prst="rect">
            <a:avLst/>
          </a:prstGeom>
        </p:spPr>
      </p:pic>
    </p:spTree>
    <p:extLst>
      <p:ext uri="{BB962C8B-B14F-4D97-AF65-F5344CB8AC3E}">
        <p14:creationId xmlns:p14="http://schemas.microsoft.com/office/powerpoint/2010/main" val="644949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3D1ACE4-DE8F-4F44-A49E-E0ADC287EEE0}"/>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1DA30CE-6DC6-1346-AF4C-1044E4AE532E}"/>
              </a:ext>
            </a:extLst>
          </p:cNvPr>
          <p:cNvSpPr txBox="1"/>
          <p:nvPr/>
        </p:nvSpPr>
        <p:spPr>
          <a:xfrm>
            <a:off x="2729536" y="4102510"/>
            <a:ext cx="3659533" cy="1711344"/>
          </a:xfrm>
          <a:prstGeom prst="rect">
            <a:avLst/>
          </a:prstGeom>
          <a:noFill/>
          <a:ln w="19050">
            <a:solidFill>
              <a:schemeClr val="accent1"/>
            </a:solidFill>
          </a:ln>
        </p:spPr>
        <p:txBody>
          <a:bodyPr wrap="square" rtlCol="0" anchor="ctr" anchorCtr="0">
            <a:noAutofit/>
          </a:bodyPr>
          <a:lstStyle/>
          <a:p>
            <a:r>
              <a:rPr lang="en-US" sz="1400" dirty="0">
                <a:solidFill>
                  <a:srgbClr val="1A56A6"/>
                </a:solidFill>
                <a:latin typeface="Century Gothic" panose="020B0502020202020204" pitchFamily="34" charset="0"/>
              </a:rPr>
              <a:t>Analyze the data, share the results, and provide directional insight. </a:t>
            </a:r>
            <a:r>
              <a:rPr lang="en-US" sz="1400" dirty="0">
                <a:latin typeface="Century Gothic" panose="020B0502020202020204" pitchFamily="34" charset="0"/>
              </a:rPr>
              <a:t>The resulting report aims to provide valuable resources to help navigate the complexities of the rapidly evolving healthcare system.</a:t>
            </a:r>
          </a:p>
        </p:txBody>
      </p:sp>
      <p:sp>
        <p:nvSpPr>
          <p:cNvPr id="6" name="Rectangle 5">
            <a:extLst>
              <a:ext uri="{FF2B5EF4-FFF2-40B4-BE49-F238E27FC236}">
                <a16:creationId xmlns:a16="http://schemas.microsoft.com/office/drawing/2014/main" id="{728AB8B9-6488-314A-A29F-6D2A336641A2}"/>
              </a:ext>
            </a:extLst>
          </p:cNvPr>
          <p:cNvSpPr/>
          <p:nvPr/>
        </p:nvSpPr>
        <p:spPr bwMode="auto">
          <a:xfrm>
            <a:off x="473058" y="4102510"/>
            <a:ext cx="2103120" cy="1711344"/>
          </a:xfrm>
          <a:prstGeom prst="rect">
            <a:avLst/>
          </a:prstGeom>
          <a:solidFill>
            <a:schemeClr val="bg2"/>
          </a:solidFill>
          <a:ln w="19050" cap="flat" cmpd="sng" algn="ctr">
            <a:solidFill>
              <a:schemeClr val="accent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b="1" dirty="0">
                <a:solidFill>
                  <a:srgbClr val="1A56A6"/>
                </a:solidFill>
                <a:latin typeface="Century Gothic" panose="020B0502020202020204" pitchFamily="34" charset="0"/>
              </a:rPr>
              <a:t>OUTPUT</a:t>
            </a:r>
          </a:p>
        </p:txBody>
      </p:sp>
      <p:sp>
        <p:nvSpPr>
          <p:cNvPr id="7" name="TextBox 6">
            <a:extLst>
              <a:ext uri="{FF2B5EF4-FFF2-40B4-BE49-F238E27FC236}">
                <a16:creationId xmlns:a16="http://schemas.microsoft.com/office/drawing/2014/main" id="{0DA54A4B-9B80-7C4E-A862-8D1011B65842}"/>
              </a:ext>
            </a:extLst>
          </p:cNvPr>
          <p:cNvSpPr txBox="1"/>
          <p:nvPr/>
        </p:nvSpPr>
        <p:spPr>
          <a:xfrm>
            <a:off x="2741144" y="1864957"/>
            <a:ext cx="3647925" cy="987087"/>
          </a:xfrm>
          <a:prstGeom prst="rect">
            <a:avLst/>
          </a:prstGeom>
          <a:noFill/>
          <a:ln w="19050">
            <a:solidFill>
              <a:schemeClr val="accent1"/>
            </a:solidFill>
          </a:ln>
        </p:spPr>
        <p:txBody>
          <a:bodyPr wrap="square" rtlCol="0" anchor="ctr" anchorCtr="0">
            <a:noAutofit/>
          </a:bodyPr>
          <a:lstStyle/>
          <a:p>
            <a:r>
              <a:rPr lang="en-US" sz="1400" dirty="0">
                <a:solidFill>
                  <a:srgbClr val="1A56A6"/>
                </a:solidFill>
                <a:latin typeface="Century Gothic" panose="020B0502020202020204" pitchFamily="34" charset="0"/>
              </a:rPr>
              <a:t>Gain insight on key trends and issues facing payers, providers, and the businesses that serve the healthcare market</a:t>
            </a:r>
          </a:p>
        </p:txBody>
      </p:sp>
      <p:sp>
        <p:nvSpPr>
          <p:cNvPr id="8" name="Rectangle 7">
            <a:extLst>
              <a:ext uri="{FF2B5EF4-FFF2-40B4-BE49-F238E27FC236}">
                <a16:creationId xmlns:a16="http://schemas.microsoft.com/office/drawing/2014/main" id="{08FD1B90-6CBF-134A-858B-86819AD66E2C}"/>
              </a:ext>
            </a:extLst>
          </p:cNvPr>
          <p:cNvSpPr/>
          <p:nvPr/>
        </p:nvSpPr>
        <p:spPr bwMode="auto">
          <a:xfrm>
            <a:off x="473058" y="1864956"/>
            <a:ext cx="2103120" cy="984020"/>
          </a:xfrm>
          <a:prstGeom prst="rect">
            <a:avLst/>
          </a:prstGeom>
          <a:solidFill>
            <a:schemeClr val="bg2"/>
          </a:solidFill>
          <a:ln w="19050" cap="flat" cmpd="sng" algn="ctr">
            <a:solidFill>
              <a:schemeClr val="accent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b="1" dirty="0">
                <a:latin typeface="Century Gothic" panose="020B0502020202020204" pitchFamily="34" charset="0"/>
              </a:rPr>
              <a:t>GOAL</a:t>
            </a:r>
          </a:p>
        </p:txBody>
      </p:sp>
      <p:sp>
        <p:nvSpPr>
          <p:cNvPr id="9" name="TextBox 8">
            <a:extLst>
              <a:ext uri="{FF2B5EF4-FFF2-40B4-BE49-F238E27FC236}">
                <a16:creationId xmlns:a16="http://schemas.microsoft.com/office/drawing/2014/main" id="{A76D7E30-9A1D-1645-97D4-F9B026A3E2D5}"/>
              </a:ext>
            </a:extLst>
          </p:cNvPr>
          <p:cNvSpPr txBox="1"/>
          <p:nvPr/>
        </p:nvSpPr>
        <p:spPr>
          <a:xfrm>
            <a:off x="2741144" y="2983735"/>
            <a:ext cx="3647925" cy="987087"/>
          </a:xfrm>
          <a:prstGeom prst="rect">
            <a:avLst/>
          </a:prstGeom>
          <a:noFill/>
          <a:ln w="19050">
            <a:solidFill>
              <a:schemeClr val="accent1"/>
            </a:solidFill>
          </a:ln>
        </p:spPr>
        <p:txBody>
          <a:bodyPr wrap="square" rtlCol="0" anchor="ctr" anchorCtr="0">
            <a:noAutofit/>
          </a:bodyPr>
          <a:lstStyle/>
          <a:p>
            <a:pPr marL="111125" indent="-111125">
              <a:buFont typeface="Arial" panose="020B0604020202020204" pitchFamily="34" charset="0"/>
              <a:buChar char="•"/>
            </a:pPr>
            <a:r>
              <a:rPr lang="en-US" sz="1400" dirty="0">
                <a:solidFill>
                  <a:srgbClr val="1A56A6"/>
                </a:solidFill>
                <a:latin typeface="Century Gothic" panose="020B0502020202020204" pitchFamily="34" charset="0"/>
              </a:rPr>
              <a:t>Data collection: Oct. 16 - Nov. 24, 2017</a:t>
            </a:r>
          </a:p>
          <a:p>
            <a:pPr marL="111125" indent="-111125">
              <a:buFont typeface="Arial" panose="020B0604020202020204" pitchFamily="34" charset="0"/>
              <a:buChar char="•"/>
            </a:pPr>
            <a:r>
              <a:rPr lang="en-US" sz="1400" dirty="0">
                <a:solidFill>
                  <a:srgbClr val="1A56A6"/>
                </a:solidFill>
                <a:latin typeface="Century Gothic" panose="020B0502020202020204" pitchFamily="34" charset="0"/>
              </a:rPr>
              <a:t>Healthcare leaders (n=121)</a:t>
            </a:r>
          </a:p>
          <a:p>
            <a:pPr marL="111125" indent="-111125">
              <a:buFont typeface="Arial" panose="020B0604020202020204" pitchFamily="34" charset="0"/>
              <a:buChar char="•"/>
            </a:pPr>
            <a:r>
              <a:rPr lang="en-US" sz="1400" i="1" dirty="0">
                <a:solidFill>
                  <a:schemeClr val="accent1">
                    <a:lumMod val="50000"/>
                  </a:schemeClr>
                </a:solidFill>
                <a:latin typeface="Century Gothic" panose="020B0502020202020204" pitchFamily="34" charset="0"/>
              </a:rPr>
              <a:t>Questions received an average of 137 responses</a:t>
            </a:r>
          </a:p>
        </p:txBody>
      </p:sp>
      <p:sp>
        <p:nvSpPr>
          <p:cNvPr id="10" name="Rectangle 9">
            <a:extLst>
              <a:ext uri="{FF2B5EF4-FFF2-40B4-BE49-F238E27FC236}">
                <a16:creationId xmlns:a16="http://schemas.microsoft.com/office/drawing/2014/main" id="{213FF31D-3843-8D49-8B2C-D2E2EC4C1658}"/>
              </a:ext>
            </a:extLst>
          </p:cNvPr>
          <p:cNvSpPr/>
          <p:nvPr/>
        </p:nvSpPr>
        <p:spPr bwMode="auto">
          <a:xfrm>
            <a:off x="473058" y="2983734"/>
            <a:ext cx="2103120" cy="984021"/>
          </a:xfrm>
          <a:prstGeom prst="rect">
            <a:avLst/>
          </a:prstGeom>
          <a:solidFill>
            <a:schemeClr val="bg2"/>
          </a:solidFill>
          <a:ln w="19050" cap="flat" cmpd="sng" algn="ctr">
            <a:solidFill>
              <a:schemeClr val="accent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b="1" dirty="0">
                <a:solidFill>
                  <a:srgbClr val="1A56A6"/>
                </a:solidFill>
                <a:latin typeface="Century Gothic" panose="020B0502020202020204" pitchFamily="34" charset="0"/>
              </a:rPr>
              <a:t>PARTICIPATION</a:t>
            </a:r>
          </a:p>
        </p:txBody>
      </p:sp>
      <p:sp>
        <p:nvSpPr>
          <p:cNvPr id="11" name="Rectangle 10">
            <a:extLst>
              <a:ext uri="{FF2B5EF4-FFF2-40B4-BE49-F238E27FC236}">
                <a16:creationId xmlns:a16="http://schemas.microsoft.com/office/drawing/2014/main" id="{25E2CFB4-EF66-D646-B934-EFD0C4C4E9C5}"/>
              </a:ext>
            </a:extLst>
          </p:cNvPr>
          <p:cNvSpPr/>
          <p:nvPr/>
        </p:nvSpPr>
        <p:spPr>
          <a:xfrm>
            <a:off x="537882" y="5941713"/>
            <a:ext cx="10919011" cy="646331"/>
          </a:xfrm>
          <a:prstGeom prst="rect">
            <a:avLst/>
          </a:prstGeom>
        </p:spPr>
        <p:txBody>
          <a:bodyPr wrap="square">
            <a:spAutoFit/>
          </a:bodyPr>
          <a:lstStyle/>
          <a:p>
            <a:r>
              <a:rPr lang="en-US" sz="900" i="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The information and materials provided and referred to herein are not intended to constitute legal, regulatory, accounting, medical or financial advice and do not create an attorney-client or other fiduciary relationship between Change Healthcare or its representatives and any third party. Additionally, Change Healthcare does not guaranty the accuracy of the information contained herein. The interpretations, extrapolations, views and opinions of each individual presenter are not necessarily the views of Change Healthcare. Change Healthcare disclaims any and all liability for any reliance you may place on the information contained herein.</a:t>
            </a:r>
          </a:p>
        </p:txBody>
      </p:sp>
      <p:sp>
        <p:nvSpPr>
          <p:cNvPr id="12" name="Content Placeholder 2">
            <a:extLst>
              <a:ext uri="{FF2B5EF4-FFF2-40B4-BE49-F238E27FC236}">
                <a16:creationId xmlns:a16="http://schemas.microsoft.com/office/drawing/2014/main" id="{28B14C50-910C-144D-A5F9-D5DD2561F984}"/>
              </a:ext>
            </a:extLst>
          </p:cNvPr>
          <p:cNvSpPr txBox="1">
            <a:spLocks/>
          </p:cNvSpPr>
          <p:nvPr/>
        </p:nvSpPr>
        <p:spPr>
          <a:xfrm>
            <a:off x="7091595" y="2318969"/>
            <a:ext cx="4206240" cy="3484691"/>
          </a:xfrm>
          <a:prstGeom prst="rect">
            <a:avLst/>
          </a:prstGeom>
          <a:noFill/>
          <a:ln>
            <a:solidFill>
              <a:schemeClr val="tx2"/>
            </a:solidFill>
          </a:ln>
        </p:spPr>
        <p:txBody>
          <a:bodyPr vert="horz" lIns="91440" tIns="91440" rIns="91440" bIns="91440" rtlCol="0" anchor="t" anchorCtr="0">
            <a:noAutofit/>
          </a:bodyPr>
          <a:lstStyle>
            <a:lvl1pPr marL="0" indent="0" algn="l" defTabSz="457200" rtl="0" eaLnBrk="1" latinLnBrk="0" hangingPunct="1">
              <a:spcBef>
                <a:spcPct val="20000"/>
              </a:spcBef>
              <a:buFont typeface="Arial"/>
              <a:buNone/>
              <a:defRPr sz="1600" kern="1200">
                <a:solidFill>
                  <a:schemeClr val="tx1"/>
                </a:solidFill>
                <a:latin typeface="+mn-lt"/>
                <a:ea typeface="+mn-ea"/>
                <a:cs typeface="+mn-cs"/>
              </a:defRPr>
            </a:lvl1pPr>
            <a:lvl2pPr marL="285750" indent="-285750" algn="l" defTabSz="457200" rtl="0" eaLnBrk="1" latinLnBrk="0" hangingPunct="1">
              <a:spcBef>
                <a:spcPct val="20000"/>
              </a:spcBef>
              <a:buFont typeface="Wingdings" charset="2"/>
              <a:buChar char="§"/>
              <a:defRPr sz="1600" kern="1200">
                <a:solidFill>
                  <a:schemeClr val="tx1"/>
                </a:solidFill>
                <a:latin typeface="+mn-lt"/>
                <a:ea typeface="+mn-ea"/>
                <a:cs typeface="+mn-cs"/>
              </a:defRPr>
            </a:lvl2pPr>
            <a:lvl3pPr marL="569913" indent="-284163" algn="l" defTabSz="457200" rtl="0" eaLnBrk="1" latinLnBrk="0" hangingPunct="1">
              <a:spcBef>
                <a:spcPct val="20000"/>
              </a:spcBef>
              <a:buFont typeface="Lucida Grande"/>
              <a:buChar char="-"/>
              <a:defRPr sz="1600" kern="1200">
                <a:solidFill>
                  <a:schemeClr val="tx1"/>
                </a:solidFill>
                <a:latin typeface="+mn-lt"/>
                <a:ea typeface="+mn-ea"/>
                <a:cs typeface="+mn-cs"/>
              </a:defRPr>
            </a:lvl3pPr>
            <a:lvl4pPr marL="855663" indent="-28575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200150" indent="-344488" algn="l" defTabSz="457200" rtl="0" eaLnBrk="1" latinLnBrk="0" hangingPunct="1">
              <a:spcBef>
                <a:spcPct val="20000"/>
              </a:spcBef>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latin typeface="Century Gothic" panose="020B0502020202020204" pitchFamily="34" charset="0"/>
            </a:endParaRPr>
          </a:p>
          <a:p>
            <a:pPr lvl="1" indent="-230188">
              <a:spcAft>
                <a:spcPts val="1200"/>
              </a:spcAft>
            </a:pPr>
            <a:r>
              <a:rPr lang="en-US" dirty="0">
                <a:latin typeface="Century Gothic" panose="020B0502020202020204" pitchFamily="34" charset="0"/>
              </a:rPr>
              <a:t>Highlight where innovation in systems and technologies impact traditional Leadership Skills</a:t>
            </a:r>
          </a:p>
          <a:p>
            <a:pPr lvl="1" indent="-230188">
              <a:spcAft>
                <a:spcPts val="1200"/>
              </a:spcAft>
            </a:pPr>
            <a:r>
              <a:rPr lang="en-US" dirty="0">
                <a:latin typeface="Century Gothic" panose="020B0502020202020204" pitchFamily="34" charset="0"/>
              </a:rPr>
              <a:t>Note issues limiting consumer adoption digital technologies</a:t>
            </a:r>
          </a:p>
          <a:p>
            <a:pPr lvl="1" indent="-230188">
              <a:spcAft>
                <a:spcPts val="1200"/>
              </a:spcAft>
            </a:pPr>
            <a:r>
              <a:rPr lang="en-US" dirty="0">
                <a:latin typeface="Century Gothic" panose="020B0502020202020204" pitchFamily="34" charset="0"/>
              </a:rPr>
              <a:t>Share where research confirms “trust” issues in the marketplace</a:t>
            </a:r>
          </a:p>
          <a:p>
            <a:pPr lvl="1" indent="-230188">
              <a:spcAft>
                <a:spcPts val="1200"/>
              </a:spcAft>
            </a:pPr>
            <a:r>
              <a:rPr lang="en-US" dirty="0">
                <a:latin typeface="Century Gothic" panose="020B0502020202020204" pitchFamily="34" charset="0"/>
              </a:rPr>
              <a:t>Share HCEG Top 10 and Industry Pulse insights for addressing other issues and opportunities</a:t>
            </a:r>
          </a:p>
        </p:txBody>
      </p:sp>
      <p:sp>
        <p:nvSpPr>
          <p:cNvPr id="13" name="Isosceles Triangle 14">
            <a:extLst>
              <a:ext uri="{FF2B5EF4-FFF2-40B4-BE49-F238E27FC236}">
                <a16:creationId xmlns:a16="http://schemas.microsoft.com/office/drawing/2014/main" id="{D29431A6-CEA2-1745-913C-CAFF391B0B34}"/>
              </a:ext>
            </a:extLst>
          </p:cNvPr>
          <p:cNvSpPr/>
          <p:nvPr/>
        </p:nvSpPr>
        <p:spPr>
          <a:xfrm rot="5400000">
            <a:off x="4808677" y="3604943"/>
            <a:ext cx="3808866" cy="329608"/>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Rectangle 13">
            <a:extLst>
              <a:ext uri="{FF2B5EF4-FFF2-40B4-BE49-F238E27FC236}">
                <a16:creationId xmlns:a16="http://schemas.microsoft.com/office/drawing/2014/main" id="{DCEEDB24-238B-D149-8370-1FA69CD6C6F9}"/>
              </a:ext>
            </a:extLst>
          </p:cNvPr>
          <p:cNvSpPr/>
          <p:nvPr/>
        </p:nvSpPr>
        <p:spPr bwMode="auto">
          <a:xfrm>
            <a:off x="7091595" y="1892156"/>
            <a:ext cx="4206240" cy="492010"/>
          </a:xfrm>
          <a:prstGeom prst="rect">
            <a:avLst/>
          </a:prstGeom>
          <a:solidFill>
            <a:schemeClr val="bg2"/>
          </a:solidFill>
          <a:ln w="19050" cap="flat" cmpd="sng" algn="ctr">
            <a:solidFill>
              <a:schemeClr val="accent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b="1" dirty="0">
                <a:solidFill>
                  <a:srgbClr val="1A56A6"/>
                </a:solidFill>
                <a:latin typeface="Century Gothic" panose="020B0502020202020204" pitchFamily="34" charset="0"/>
              </a:rPr>
              <a:t>TODAY’S ROUNDTABLE FOCUS</a:t>
            </a:r>
          </a:p>
        </p:txBody>
      </p:sp>
      <p:sp>
        <p:nvSpPr>
          <p:cNvPr id="19" name="Title 4">
            <a:extLst>
              <a:ext uri="{FF2B5EF4-FFF2-40B4-BE49-F238E27FC236}">
                <a16:creationId xmlns:a16="http://schemas.microsoft.com/office/drawing/2014/main" id="{4D5EF1DE-724D-F14B-BF50-FFA2C7340080}"/>
              </a:ext>
            </a:extLst>
          </p:cNvPr>
          <p:cNvSpPr>
            <a:spLocks noGrp="1"/>
          </p:cNvSpPr>
          <p:nvPr>
            <p:ph type="title"/>
          </p:nvPr>
        </p:nvSpPr>
        <p:spPr>
          <a:xfrm>
            <a:off x="465896" y="482526"/>
            <a:ext cx="10879932" cy="1143000"/>
          </a:xfrm>
        </p:spPr>
        <p:txBody>
          <a:bodyPr>
            <a:noAutofit/>
          </a:bodyPr>
          <a:lstStyle/>
          <a:p>
            <a:r>
              <a:rPr lang="en-US" sz="2800" dirty="0">
                <a:latin typeface="+mn-lt"/>
              </a:rPr>
              <a:t>About the Industry Pulse</a:t>
            </a:r>
            <a:br>
              <a:rPr lang="en-US" sz="1800" dirty="0">
                <a:latin typeface="+mn-lt"/>
              </a:rPr>
            </a:br>
            <a:r>
              <a:rPr lang="en-US" sz="1800" b="0" dirty="0">
                <a:latin typeface="+mn-lt"/>
              </a:rPr>
              <a:t>A yearly HCEG industry research survey, in partnership with Change Healthcare, to gain insights from healthcare leaders across the country </a:t>
            </a:r>
          </a:p>
        </p:txBody>
      </p:sp>
    </p:spTree>
    <p:extLst>
      <p:ext uri="{BB962C8B-B14F-4D97-AF65-F5344CB8AC3E}">
        <p14:creationId xmlns:p14="http://schemas.microsoft.com/office/powerpoint/2010/main" val="213192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C0FB65-5020-654A-B271-954F965B06F2}"/>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2">
            <a:extLst>
              <a:ext uri="{FF2B5EF4-FFF2-40B4-BE49-F238E27FC236}">
                <a16:creationId xmlns:a16="http://schemas.microsoft.com/office/drawing/2014/main" id="{088EF490-0B71-A748-87C5-9A55A0BCACE4}"/>
              </a:ext>
            </a:extLst>
          </p:cNvPr>
          <p:cNvSpPr txBox="1">
            <a:spLocks/>
          </p:cNvSpPr>
          <p:nvPr/>
        </p:nvSpPr>
        <p:spPr>
          <a:xfrm>
            <a:off x="609601" y="37169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b="1" dirty="0">
                <a:latin typeface="+mn-lt"/>
              </a:rPr>
              <a:t>Respondent demographics</a:t>
            </a:r>
          </a:p>
        </p:txBody>
      </p:sp>
      <p:graphicFrame>
        <p:nvGraphicFramePr>
          <p:cNvPr id="5" name="Chart 4">
            <a:extLst>
              <a:ext uri="{FF2B5EF4-FFF2-40B4-BE49-F238E27FC236}">
                <a16:creationId xmlns:a16="http://schemas.microsoft.com/office/drawing/2014/main" id="{F7429ABF-DD30-C340-8CB0-9D802BC55CE7}"/>
              </a:ext>
            </a:extLst>
          </p:cNvPr>
          <p:cNvGraphicFramePr>
            <a:graphicFrameLocks/>
          </p:cNvGraphicFramePr>
          <p:nvPr>
            <p:extLst>
              <p:ext uri="{D42A27DB-BD31-4B8C-83A1-F6EECF244321}">
                <p14:modId xmlns:p14="http://schemas.microsoft.com/office/powerpoint/2010/main" val="1984772447"/>
              </p:ext>
            </p:extLst>
          </p:nvPr>
        </p:nvGraphicFramePr>
        <p:xfrm>
          <a:off x="6840838" y="1983231"/>
          <a:ext cx="4835745" cy="394031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22343A89-D4FD-784B-AC16-C6995B66B268}"/>
              </a:ext>
            </a:extLst>
          </p:cNvPr>
          <p:cNvSpPr/>
          <p:nvPr/>
        </p:nvSpPr>
        <p:spPr>
          <a:xfrm>
            <a:off x="819096" y="5866739"/>
            <a:ext cx="669074"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4"/>
                </a:solidFill>
                <a:latin typeface="Century Gothic" pitchFamily="34" charset="0"/>
              </a:rPr>
              <a:t>n=181</a:t>
            </a:r>
          </a:p>
        </p:txBody>
      </p:sp>
      <p:sp>
        <p:nvSpPr>
          <p:cNvPr id="7" name="Rectangle 6">
            <a:extLst>
              <a:ext uri="{FF2B5EF4-FFF2-40B4-BE49-F238E27FC236}">
                <a16:creationId xmlns:a16="http://schemas.microsoft.com/office/drawing/2014/main" id="{CF89D254-C14C-E147-A0DD-C1A65C87A975}"/>
              </a:ext>
            </a:extLst>
          </p:cNvPr>
          <p:cNvSpPr/>
          <p:nvPr/>
        </p:nvSpPr>
        <p:spPr>
          <a:xfrm>
            <a:off x="6751538" y="5866739"/>
            <a:ext cx="669074"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4"/>
                </a:solidFill>
                <a:latin typeface="Century Gothic" pitchFamily="34" charset="0"/>
              </a:rPr>
              <a:t>n=117</a:t>
            </a:r>
          </a:p>
        </p:txBody>
      </p:sp>
      <p:sp>
        <p:nvSpPr>
          <p:cNvPr id="8" name="Rectangle 7">
            <a:extLst>
              <a:ext uri="{FF2B5EF4-FFF2-40B4-BE49-F238E27FC236}">
                <a16:creationId xmlns:a16="http://schemas.microsoft.com/office/drawing/2014/main" id="{C70F594E-D012-FD44-AE2D-FFBA8F26064A}"/>
              </a:ext>
            </a:extLst>
          </p:cNvPr>
          <p:cNvSpPr/>
          <p:nvPr/>
        </p:nvSpPr>
        <p:spPr>
          <a:xfrm>
            <a:off x="6746835" y="1931010"/>
            <a:ext cx="5118930" cy="4197877"/>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9" name="TextBox 8">
            <a:extLst>
              <a:ext uri="{FF2B5EF4-FFF2-40B4-BE49-F238E27FC236}">
                <a16:creationId xmlns:a16="http://schemas.microsoft.com/office/drawing/2014/main" id="{49F243C8-6A54-7146-B3DC-78990DF06BEB}"/>
              </a:ext>
            </a:extLst>
          </p:cNvPr>
          <p:cNvSpPr txBox="1"/>
          <p:nvPr/>
        </p:nvSpPr>
        <p:spPr>
          <a:xfrm>
            <a:off x="529770" y="6401259"/>
            <a:ext cx="2707793" cy="253916"/>
          </a:xfrm>
          <a:prstGeom prst="rect">
            <a:avLst/>
          </a:prstGeom>
          <a:noFill/>
        </p:spPr>
        <p:txBody>
          <a:bodyPr wrap="none" rtlCol="0" anchor="ctr" anchorCtr="0">
            <a:spAutoFit/>
          </a:bodyPr>
          <a:lstStyle/>
          <a:p>
            <a:r>
              <a:rPr lang="en-US" sz="1050" i="1" dirty="0">
                <a:solidFill>
                  <a:schemeClr val="accent4"/>
                </a:solidFill>
                <a:latin typeface="Century Gothic" panose="020B0502020202020204" pitchFamily="34" charset="0"/>
              </a:rPr>
              <a:t>Data collected Oct. 16 - Nov. 24, 2017</a:t>
            </a:r>
          </a:p>
        </p:txBody>
      </p:sp>
      <p:graphicFrame>
        <p:nvGraphicFramePr>
          <p:cNvPr id="10" name="Chart 9">
            <a:extLst>
              <a:ext uri="{FF2B5EF4-FFF2-40B4-BE49-F238E27FC236}">
                <a16:creationId xmlns:a16="http://schemas.microsoft.com/office/drawing/2014/main" id="{4E7BDF09-76FC-0046-B0C0-EAD80B2E3868}"/>
              </a:ext>
            </a:extLst>
          </p:cNvPr>
          <p:cNvGraphicFramePr>
            <a:graphicFrameLocks/>
          </p:cNvGraphicFramePr>
          <p:nvPr>
            <p:extLst>
              <p:ext uri="{D42A27DB-BD31-4B8C-83A1-F6EECF244321}">
                <p14:modId xmlns:p14="http://schemas.microsoft.com/office/powerpoint/2010/main" val="2502184278"/>
              </p:ext>
            </p:extLst>
          </p:nvPr>
        </p:nvGraphicFramePr>
        <p:xfrm>
          <a:off x="334159" y="1834074"/>
          <a:ext cx="6410325" cy="4238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5146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dirty="0">
                <a:solidFill>
                  <a:schemeClr val="bg1"/>
                </a:solidFill>
              </a:rPr>
              <a:t>Insights from Industry Pulse Research </a:t>
            </a:r>
          </a:p>
        </p:txBody>
      </p:sp>
      <p:sp>
        <p:nvSpPr>
          <p:cNvPr id="2" name="TextBox 1">
            <a:extLst>
              <a:ext uri="{FF2B5EF4-FFF2-40B4-BE49-F238E27FC236}">
                <a16:creationId xmlns:a16="http://schemas.microsoft.com/office/drawing/2014/main" id="{8FCD88BB-F7BA-8648-A331-A7FEA1217C64}"/>
              </a:ext>
            </a:extLst>
          </p:cNvPr>
          <p:cNvSpPr txBox="1"/>
          <p:nvPr/>
        </p:nvSpPr>
        <p:spPr>
          <a:xfrm>
            <a:off x="425592" y="2100558"/>
            <a:ext cx="9836008" cy="2031325"/>
          </a:xfrm>
          <a:prstGeom prst="rect">
            <a:avLst/>
          </a:prstGeom>
          <a:noFill/>
        </p:spPr>
        <p:txBody>
          <a:bodyPr wrap="square" rtlCol="0">
            <a:spAutoFit/>
          </a:bodyPr>
          <a:lstStyle/>
          <a:p>
            <a:pPr marL="285750" indent="-285750">
              <a:buFont typeface="Wingdings" pitchFamily="2" charset="2"/>
              <a:buChar char="§"/>
            </a:pPr>
            <a:r>
              <a:rPr lang="en-US" b="1" dirty="0">
                <a:solidFill>
                  <a:srgbClr val="002060"/>
                </a:solidFill>
                <a:latin typeface="+mj-lt"/>
              </a:rPr>
              <a:t>Social determinants of health transcended buzzword status </a:t>
            </a:r>
          </a:p>
          <a:p>
            <a:pPr marL="285750" indent="-285750">
              <a:buFont typeface="Wingdings" pitchFamily="2" charset="2"/>
              <a:buChar char="§"/>
            </a:pPr>
            <a:r>
              <a:rPr lang="en-US" b="1" dirty="0">
                <a:solidFill>
                  <a:srgbClr val="002060"/>
                </a:solidFill>
                <a:latin typeface="+mj-lt"/>
              </a:rPr>
              <a:t>High-deductible health plans are not converting passive patients into active healthcare consumers.  </a:t>
            </a:r>
          </a:p>
          <a:p>
            <a:pPr marL="285750" indent="-285750">
              <a:buFont typeface="Wingdings" pitchFamily="2" charset="2"/>
              <a:buChar char="§"/>
            </a:pPr>
            <a:r>
              <a:rPr lang="en-US" b="1" dirty="0">
                <a:solidFill>
                  <a:srgbClr val="002060"/>
                </a:solidFill>
                <a:latin typeface="+mj-lt"/>
              </a:rPr>
              <a:t>Mobile/digital health adoption is not just about functionality and interoperability , but more about trust, </a:t>
            </a:r>
          </a:p>
          <a:p>
            <a:pPr marL="285750" indent="-285750">
              <a:buFont typeface="Wingdings" pitchFamily="2" charset="2"/>
              <a:buChar char="§"/>
            </a:pPr>
            <a:r>
              <a:rPr lang="en-US" b="1" dirty="0">
                <a:solidFill>
                  <a:srgbClr val="002060"/>
                </a:solidFill>
                <a:latin typeface="+mj-lt"/>
              </a:rPr>
              <a:t>Industry attention has turned to </a:t>
            </a:r>
            <a:r>
              <a:rPr lang="en-US" b="1" dirty="0" err="1">
                <a:solidFill>
                  <a:srgbClr val="002060"/>
                </a:solidFill>
                <a:latin typeface="+mj-lt"/>
              </a:rPr>
              <a:t>blockchain</a:t>
            </a:r>
            <a:r>
              <a:rPr lang="en-US" b="1" dirty="0">
                <a:solidFill>
                  <a:srgbClr val="002060"/>
                </a:solidFill>
                <a:latin typeface="+mj-lt"/>
              </a:rPr>
              <a:t>, artificial intelligence, robotic process automation and other advanced technologies </a:t>
            </a:r>
          </a:p>
          <a:p>
            <a:pPr marL="285750" indent="-285750">
              <a:buFont typeface="Wingdings" pitchFamily="2" charset="2"/>
              <a:buChar char="§"/>
            </a:pPr>
            <a:r>
              <a:rPr lang="en-US" b="1" dirty="0">
                <a:solidFill>
                  <a:srgbClr val="002060"/>
                </a:solidFill>
                <a:latin typeface="+mj-lt"/>
              </a:rPr>
              <a:t>Healthcare is transitioning from negative to positive incentives to influence consumer behavior faster than most expect</a:t>
            </a:r>
          </a:p>
        </p:txBody>
      </p:sp>
    </p:spTree>
    <p:extLst>
      <p:ext uri="{BB962C8B-B14F-4D97-AF65-F5344CB8AC3E}">
        <p14:creationId xmlns:p14="http://schemas.microsoft.com/office/powerpoint/2010/main" val="1211640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D4D265-2EBD-0B4D-BE67-184F9F6F79A8}"/>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A5AC60E8-2E33-7D43-A151-1F391231C85B}"/>
              </a:ext>
            </a:extLst>
          </p:cNvPr>
          <p:cNvSpPr txBox="1">
            <a:spLocks/>
          </p:cNvSpPr>
          <p:nvPr/>
        </p:nvSpPr>
        <p:spPr>
          <a:xfrm>
            <a:off x="609601" y="37169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dirty="0"/>
              <a:t>What has limited the widespread consumer adoption of mobile and digital health tools? (Select all that apply)</a:t>
            </a:r>
          </a:p>
        </p:txBody>
      </p:sp>
      <p:sp>
        <p:nvSpPr>
          <p:cNvPr id="5" name="Rectangle 4">
            <a:extLst>
              <a:ext uri="{FF2B5EF4-FFF2-40B4-BE49-F238E27FC236}">
                <a16:creationId xmlns:a16="http://schemas.microsoft.com/office/drawing/2014/main" id="{BD9F21A0-DC47-B84E-91A1-85170F77372C}"/>
              </a:ext>
            </a:extLst>
          </p:cNvPr>
          <p:cNvSpPr/>
          <p:nvPr/>
        </p:nvSpPr>
        <p:spPr>
          <a:xfrm>
            <a:off x="365458" y="6168836"/>
            <a:ext cx="669074"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4"/>
                </a:solidFill>
                <a:latin typeface="Century Gothic" pitchFamily="34" charset="0"/>
              </a:rPr>
              <a:t>n=158</a:t>
            </a:r>
          </a:p>
        </p:txBody>
      </p:sp>
      <p:graphicFrame>
        <p:nvGraphicFramePr>
          <p:cNvPr id="6" name="Chart 5">
            <a:extLst>
              <a:ext uri="{FF2B5EF4-FFF2-40B4-BE49-F238E27FC236}">
                <a16:creationId xmlns:a16="http://schemas.microsoft.com/office/drawing/2014/main" id="{6C3C0628-36D8-3E4A-8EF3-58C5072A3991}"/>
              </a:ext>
            </a:extLst>
          </p:cNvPr>
          <p:cNvGraphicFramePr>
            <a:graphicFrameLocks/>
          </p:cNvGraphicFramePr>
          <p:nvPr>
            <p:extLst>
              <p:ext uri="{D42A27DB-BD31-4B8C-83A1-F6EECF244321}">
                <p14:modId xmlns:p14="http://schemas.microsoft.com/office/powerpoint/2010/main" val="682056226"/>
              </p:ext>
            </p:extLst>
          </p:nvPr>
        </p:nvGraphicFramePr>
        <p:xfrm>
          <a:off x="442763" y="1750363"/>
          <a:ext cx="8172089" cy="459247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6D57B0B7-08FE-FB41-99D6-BA1EA11130F6}"/>
              </a:ext>
            </a:extLst>
          </p:cNvPr>
          <p:cNvSpPr/>
          <p:nvPr/>
        </p:nvSpPr>
        <p:spPr>
          <a:xfrm>
            <a:off x="845499" y="6172683"/>
            <a:ext cx="3271073"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accent4"/>
                </a:solidFill>
                <a:latin typeface="Century Gothic" pitchFamily="34" charset="0"/>
              </a:rPr>
              <a:t>Response Count: percentages will total over 100%</a:t>
            </a:r>
          </a:p>
        </p:txBody>
      </p:sp>
      <p:sp>
        <p:nvSpPr>
          <p:cNvPr id="8" name="TextBox 7">
            <a:extLst>
              <a:ext uri="{FF2B5EF4-FFF2-40B4-BE49-F238E27FC236}">
                <a16:creationId xmlns:a16="http://schemas.microsoft.com/office/drawing/2014/main" id="{763D6A14-8096-D242-8AEA-36BC5908D9B7}"/>
              </a:ext>
            </a:extLst>
          </p:cNvPr>
          <p:cNvSpPr txBox="1"/>
          <p:nvPr/>
        </p:nvSpPr>
        <p:spPr>
          <a:xfrm>
            <a:off x="9079484" y="2205801"/>
            <a:ext cx="2380590" cy="3754874"/>
          </a:xfrm>
          <a:prstGeom prst="rect">
            <a:avLst/>
          </a:prstGeom>
          <a:noFill/>
        </p:spPr>
        <p:txBody>
          <a:bodyPr wrap="square" rtlCol="0" anchor="ctr" anchorCtr="0">
            <a:spAutoFit/>
          </a:bodyPr>
          <a:lstStyle/>
          <a:p>
            <a:pPr marL="165100" indent="-165100">
              <a:spcAft>
                <a:spcPts val="600"/>
              </a:spcAft>
              <a:buFont typeface="Arial" panose="020B0604020202020204" pitchFamily="34" charset="0"/>
              <a:buChar char="•"/>
            </a:pPr>
            <a:r>
              <a:rPr lang="en-US" sz="1200" dirty="0">
                <a:latin typeface="Century Gothic" panose="020B0502020202020204" pitchFamily="34" charset="0"/>
              </a:rPr>
              <a:t>The balance between security and privacy issues with functionality and convenience will be an ongoing challenge for ”trust” among consumers, health plans, providers, and technology vendors</a:t>
            </a:r>
          </a:p>
          <a:p>
            <a:pPr marL="165100" indent="-165100">
              <a:spcAft>
                <a:spcPts val="600"/>
              </a:spcAft>
              <a:buFont typeface="Arial" panose="020B0604020202020204" pitchFamily="34" charset="0"/>
              <a:buChar char="•"/>
            </a:pPr>
            <a:r>
              <a:rPr lang="en-US" sz="1200" dirty="0">
                <a:latin typeface="Century Gothic" panose="020B0502020202020204" pitchFamily="34" charset="0"/>
              </a:rPr>
              <a:t>The need for a standardized health information exchange format continues to be a necessary building block</a:t>
            </a:r>
          </a:p>
          <a:p>
            <a:pPr marL="165100" indent="-165100">
              <a:spcAft>
                <a:spcPts val="600"/>
              </a:spcAft>
              <a:buFont typeface="Arial" panose="020B0604020202020204" pitchFamily="34" charset="0"/>
              <a:buChar char="•"/>
            </a:pPr>
            <a:r>
              <a:rPr lang="en-US" sz="1200" dirty="0">
                <a:latin typeface="Century Gothic" panose="020B0502020202020204" pitchFamily="34" charset="0"/>
              </a:rPr>
              <a:t>As an industry, we need to design products with consumers in mind, recognizing trust and medical literacy challenges</a:t>
            </a:r>
          </a:p>
        </p:txBody>
      </p:sp>
      <p:sp>
        <p:nvSpPr>
          <p:cNvPr id="9" name="Rectangle 8">
            <a:extLst>
              <a:ext uri="{FF2B5EF4-FFF2-40B4-BE49-F238E27FC236}">
                <a16:creationId xmlns:a16="http://schemas.microsoft.com/office/drawing/2014/main" id="{87548F50-A198-4E42-8295-41F2AC618DC0}"/>
              </a:ext>
            </a:extLst>
          </p:cNvPr>
          <p:cNvSpPr/>
          <p:nvPr/>
        </p:nvSpPr>
        <p:spPr>
          <a:xfrm>
            <a:off x="6968578" y="3625741"/>
            <a:ext cx="1962097" cy="184503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200"/>
              </a:spcAft>
            </a:pPr>
            <a:r>
              <a:rPr lang="en-US" sz="1050" b="1" dirty="0">
                <a:solidFill>
                  <a:schemeClr val="accent4"/>
                </a:solidFill>
                <a:latin typeface="Century Gothic" pitchFamily="34" charset="0"/>
              </a:rPr>
              <a:t>Other common responses:</a:t>
            </a:r>
          </a:p>
          <a:p>
            <a:pPr marL="114300" indent="-114300">
              <a:spcAft>
                <a:spcPts val="200"/>
              </a:spcAft>
              <a:buFont typeface="Arial" panose="020B0604020202020204" pitchFamily="34" charset="0"/>
              <a:buChar char="•"/>
            </a:pPr>
            <a:r>
              <a:rPr lang="en-US" sz="1050" dirty="0">
                <a:solidFill>
                  <a:schemeClr val="accent4"/>
                </a:solidFill>
                <a:latin typeface="Century Gothic" pitchFamily="34" charset="0"/>
              </a:rPr>
              <a:t>Consumer limitations: ability and/or proclivity </a:t>
            </a:r>
            <a:br>
              <a:rPr lang="en-US" sz="1050" dirty="0">
                <a:solidFill>
                  <a:schemeClr val="accent4"/>
                </a:solidFill>
                <a:latin typeface="Century Gothic" pitchFamily="34" charset="0"/>
              </a:rPr>
            </a:br>
            <a:r>
              <a:rPr lang="en-US" sz="1050" dirty="0">
                <a:solidFill>
                  <a:schemeClr val="accent4"/>
                </a:solidFill>
                <a:latin typeface="Century Gothic" pitchFamily="34" charset="0"/>
              </a:rPr>
              <a:t>to engage on mobile platforms</a:t>
            </a:r>
          </a:p>
          <a:p>
            <a:pPr marL="114300" indent="-114300">
              <a:spcAft>
                <a:spcPts val="200"/>
              </a:spcAft>
              <a:buFont typeface="Arial" panose="020B0604020202020204" pitchFamily="34" charset="0"/>
              <a:buChar char="•"/>
            </a:pPr>
            <a:r>
              <a:rPr lang="en-US" sz="1050" dirty="0">
                <a:solidFill>
                  <a:schemeClr val="accent4"/>
                </a:solidFill>
                <a:latin typeface="Century Gothic" pitchFamily="34" charset="0"/>
              </a:rPr>
              <a:t>The complexity of selecting, implementing, and managing apps</a:t>
            </a:r>
          </a:p>
          <a:p>
            <a:pPr marL="114300" indent="-114300">
              <a:spcAft>
                <a:spcPts val="200"/>
              </a:spcAft>
              <a:buFont typeface="Arial" panose="020B0604020202020204" pitchFamily="34" charset="0"/>
              <a:buChar char="•"/>
            </a:pPr>
            <a:r>
              <a:rPr lang="en-US" sz="1050" dirty="0">
                <a:solidFill>
                  <a:schemeClr val="accent4"/>
                </a:solidFill>
                <a:latin typeface="Century Gothic" pitchFamily="34" charset="0"/>
              </a:rPr>
              <a:t>Lack of a value proposition</a:t>
            </a:r>
          </a:p>
        </p:txBody>
      </p:sp>
      <p:sp>
        <p:nvSpPr>
          <p:cNvPr id="10" name="Rectangle: Rounded Corners 10">
            <a:extLst>
              <a:ext uri="{FF2B5EF4-FFF2-40B4-BE49-F238E27FC236}">
                <a16:creationId xmlns:a16="http://schemas.microsoft.com/office/drawing/2014/main" id="{574B7410-26B0-8043-9A37-42842FC05CF3}"/>
              </a:ext>
            </a:extLst>
          </p:cNvPr>
          <p:cNvSpPr/>
          <p:nvPr/>
        </p:nvSpPr>
        <p:spPr>
          <a:xfrm>
            <a:off x="9022635" y="2189210"/>
            <a:ext cx="2403050" cy="3802878"/>
          </a:xfrm>
          <a:prstGeom prst="roundRect">
            <a:avLst>
              <a:gd name="adj" fmla="val 638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Tree>
    <p:extLst>
      <p:ext uri="{BB962C8B-B14F-4D97-AF65-F5344CB8AC3E}">
        <p14:creationId xmlns:p14="http://schemas.microsoft.com/office/powerpoint/2010/main" val="2609320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7CED0C-4D79-DD44-A77A-769828DB03D5}"/>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4">
            <a:extLst>
              <a:ext uri="{FF2B5EF4-FFF2-40B4-BE49-F238E27FC236}">
                <a16:creationId xmlns:a16="http://schemas.microsoft.com/office/drawing/2014/main" id="{6F006EC9-23DF-9843-B6EF-E813C5583CDF}"/>
              </a:ext>
            </a:extLst>
          </p:cNvPr>
          <p:cNvSpPr txBox="1">
            <a:spLocks/>
          </p:cNvSpPr>
          <p:nvPr/>
        </p:nvSpPr>
        <p:spPr>
          <a:xfrm>
            <a:off x="609601" y="371690"/>
            <a:ext cx="10972800"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What do you feel is the impact of the following mobile health technologies on healthcare?</a:t>
            </a:r>
          </a:p>
        </p:txBody>
      </p:sp>
      <p:graphicFrame>
        <p:nvGraphicFramePr>
          <p:cNvPr id="10" name="Chart 9">
            <a:extLst>
              <a:ext uri="{FF2B5EF4-FFF2-40B4-BE49-F238E27FC236}">
                <a16:creationId xmlns:a16="http://schemas.microsoft.com/office/drawing/2014/main" id="{268C580E-AF19-C041-9DB5-7DF361E193AF}"/>
              </a:ext>
            </a:extLst>
          </p:cNvPr>
          <p:cNvGraphicFramePr>
            <a:graphicFrameLocks/>
          </p:cNvGraphicFramePr>
          <p:nvPr>
            <p:extLst>
              <p:ext uri="{D42A27DB-BD31-4B8C-83A1-F6EECF244321}">
                <p14:modId xmlns:p14="http://schemas.microsoft.com/office/powerpoint/2010/main" val="2809066766"/>
              </p:ext>
            </p:extLst>
          </p:nvPr>
        </p:nvGraphicFramePr>
        <p:xfrm>
          <a:off x="849467" y="1807342"/>
          <a:ext cx="7801005" cy="4853354"/>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950A5F84-B1CD-2647-AB40-5EA31965B607}"/>
              </a:ext>
            </a:extLst>
          </p:cNvPr>
          <p:cNvSpPr/>
          <p:nvPr/>
        </p:nvSpPr>
        <p:spPr>
          <a:xfrm>
            <a:off x="377456" y="6472035"/>
            <a:ext cx="669074"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4"/>
                </a:solidFill>
                <a:latin typeface="Century Gothic" pitchFamily="34" charset="0"/>
              </a:rPr>
              <a:t>n=157</a:t>
            </a:r>
          </a:p>
        </p:txBody>
      </p:sp>
      <p:sp>
        <p:nvSpPr>
          <p:cNvPr id="12" name="TextBox 11">
            <a:extLst>
              <a:ext uri="{FF2B5EF4-FFF2-40B4-BE49-F238E27FC236}">
                <a16:creationId xmlns:a16="http://schemas.microsoft.com/office/drawing/2014/main" id="{F6F0DF48-2848-804E-8D2D-47BACF424186}"/>
              </a:ext>
            </a:extLst>
          </p:cNvPr>
          <p:cNvSpPr txBox="1"/>
          <p:nvPr/>
        </p:nvSpPr>
        <p:spPr>
          <a:xfrm>
            <a:off x="9193572" y="2426107"/>
            <a:ext cx="2192629" cy="3308598"/>
          </a:xfrm>
          <a:prstGeom prst="rect">
            <a:avLst/>
          </a:prstGeom>
          <a:noFill/>
        </p:spPr>
        <p:txBody>
          <a:bodyPr wrap="square" rtlCol="0" anchor="ctr" anchorCtr="0">
            <a:spAutoFit/>
          </a:bodyPr>
          <a:lstStyle/>
          <a:p>
            <a:pPr marL="114300" indent="-114300">
              <a:spcAft>
                <a:spcPts val="600"/>
              </a:spcAft>
              <a:buFont typeface="Arial" panose="020B0604020202020204" pitchFamily="34" charset="0"/>
              <a:buChar char="•"/>
            </a:pPr>
            <a:r>
              <a:rPr lang="en-US" sz="1200" dirty="0">
                <a:latin typeface="Century Gothic" panose="020B0502020202020204" pitchFamily="34" charset="0"/>
              </a:rPr>
              <a:t>Diagnostic applications are poised to have a strong future, especially with the continued rise of telemedicine and improved regulatory clarity from the FDA on the development of consumer medical applications</a:t>
            </a:r>
          </a:p>
          <a:p>
            <a:pPr marL="114300" indent="-114300">
              <a:spcAft>
                <a:spcPts val="600"/>
              </a:spcAft>
              <a:buFont typeface="Arial" panose="020B0604020202020204" pitchFamily="34" charset="0"/>
              <a:buChar char="•"/>
            </a:pPr>
            <a:r>
              <a:rPr lang="en-US" sz="1200" dirty="0">
                <a:latin typeface="Century Gothic" panose="020B0502020202020204" pitchFamily="34" charset="0"/>
              </a:rPr>
              <a:t>Compared to 2016 responses, we saw positive gains across the board as digital technologies continue to have positive impacts on the industry</a:t>
            </a:r>
          </a:p>
        </p:txBody>
      </p:sp>
      <p:sp>
        <p:nvSpPr>
          <p:cNvPr id="13" name="Rectangle: Rounded Corners 5">
            <a:extLst>
              <a:ext uri="{FF2B5EF4-FFF2-40B4-BE49-F238E27FC236}">
                <a16:creationId xmlns:a16="http://schemas.microsoft.com/office/drawing/2014/main" id="{35A5CE87-9971-E844-8F5B-11528C9B0A47}"/>
              </a:ext>
            </a:extLst>
          </p:cNvPr>
          <p:cNvSpPr/>
          <p:nvPr/>
        </p:nvSpPr>
        <p:spPr>
          <a:xfrm>
            <a:off x="9088361" y="2312039"/>
            <a:ext cx="2403050" cy="3483683"/>
          </a:xfrm>
          <a:prstGeom prst="roundRect">
            <a:avLst>
              <a:gd name="adj" fmla="val 638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Tree>
    <p:extLst>
      <p:ext uri="{BB962C8B-B14F-4D97-AF65-F5344CB8AC3E}">
        <p14:creationId xmlns:p14="http://schemas.microsoft.com/office/powerpoint/2010/main" val="2252127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7CED0C-4D79-DD44-A77A-769828DB03D5}"/>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50A5F84-B1CD-2647-AB40-5EA31965B607}"/>
              </a:ext>
            </a:extLst>
          </p:cNvPr>
          <p:cNvSpPr/>
          <p:nvPr/>
        </p:nvSpPr>
        <p:spPr>
          <a:xfrm>
            <a:off x="377456" y="6472035"/>
            <a:ext cx="669074"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4"/>
                </a:solidFill>
                <a:latin typeface="Century Gothic" pitchFamily="34" charset="0"/>
              </a:rPr>
              <a:t>n=157</a:t>
            </a:r>
          </a:p>
        </p:txBody>
      </p:sp>
      <p:sp>
        <p:nvSpPr>
          <p:cNvPr id="8" name="Title 4">
            <a:extLst>
              <a:ext uri="{FF2B5EF4-FFF2-40B4-BE49-F238E27FC236}">
                <a16:creationId xmlns:a16="http://schemas.microsoft.com/office/drawing/2014/main" id="{E64D2EE2-5D47-684F-BE96-B27A8FB334DD}"/>
              </a:ext>
            </a:extLst>
          </p:cNvPr>
          <p:cNvSpPr>
            <a:spLocks noGrp="1"/>
          </p:cNvSpPr>
          <p:nvPr>
            <p:ph type="title"/>
          </p:nvPr>
        </p:nvSpPr>
        <p:spPr>
          <a:xfrm>
            <a:off x="589723" y="490958"/>
            <a:ext cx="10972800" cy="1143000"/>
          </a:xfrm>
        </p:spPr>
        <p:txBody>
          <a:bodyPr>
            <a:normAutofit/>
          </a:bodyPr>
          <a:lstStyle/>
          <a:p>
            <a:r>
              <a:rPr lang="en-US" sz="3600" i="1" dirty="0">
                <a:latin typeface="+mn-lt"/>
              </a:rPr>
              <a:t>Historical data  </a:t>
            </a:r>
            <a:br>
              <a:rPr lang="en-US" sz="3600" i="1" u="sng" dirty="0">
                <a:latin typeface="+mn-lt"/>
              </a:rPr>
            </a:br>
            <a:r>
              <a:rPr lang="en-US" sz="3600" b="1" u="sng" dirty="0">
                <a:latin typeface="+mn-lt"/>
              </a:rPr>
              <a:t>2016</a:t>
            </a:r>
            <a:r>
              <a:rPr lang="en-US" sz="3600" b="1" dirty="0">
                <a:latin typeface="+mn-lt"/>
              </a:rPr>
              <a:t> survey data: digital health technologies</a:t>
            </a:r>
          </a:p>
        </p:txBody>
      </p:sp>
      <p:graphicFrame>
        <p:nvGraphicFramePr>
          <p:cNvPr id="15" name="Chart 14">
            <a:extLst>
              <a:ext uri="{FF2B5EF4-FFF2-40B4-BE49-F238E27FC236}">
                <a16:creationId xmlns:a16="http://schemas.microsoft.com/office/drawing/2014/main" id="{C9C7423D-6297-1B4F-B1BF-81AA9D17AE60}"/>
              </a:ext>
            </a:extLst>
          </p:cNvPr>
          <p:cNvGraphicFramePr>
            <a:graphicFrameLocks/>
          </p:cNvGraphicFramePr>
          <p:nvPr>
            <p:extLst>
              <p:ext uri="{D42A27DB-BD31-4B8C-83A1-F6EECF244321}">
                <p14:modId xmlns:p14="http://schemas.microsoft.com/office/powerpoint/2010/main" val="233486267"/>
              </p:ext>
            </p:extLst>
          </p:nvPr>
        </p:nvGraphicFramePr>
        <p:xfrm>
          <a:off x="1233886" y="1797830"/>
          <a:ext cx="9724231" cy="4161282"/>
        </p:xfrm>
        <a:graphic>
          <a:graphicData uri="http://schemas.openxmlformats.org/drawingml/2006/chart">
            <c:chart xmlns:c="http://schemas.openxmlformats.org/drawingml/2006/chart" xmlns:r="http://schemas.openxmlformats.org/officeDocument/2006/relationships" r:id="rId2"/>
          </a:graphicData>
        </a:graphic>
      </p:graphicFrame>
      <p:grpSp>
        <p:nvGrpSpPr>
          <p:cNvPr id="16" name="Group 15">
            <a:extLst>
              <a:ext uri="{FF2B5EF4-FFF2-40B4-BE49-F238E27FC236}">
                <a16:creationId xmlns:a16="http://schemas.microsoft.com/office/drawing/2014/main" id="{D57F49AE-E991-8549-8B6D-325417B96DB2}"/>
              </a:ext>
            </a:extLst>
          </p:cNvPr>
          <p:cNvGrpSpPr/>
          <p:nvPr/>
        </p:nvGrpSpPr>
        <p:grpSpPr>
          <a:xfrm>
            <a:off x="2887250" y="6107448"/>
            <a:ext cx="5391933" cy="276999"/>
            <a:chOff x="2835655" y="5980421"/>
            <a:chExt cx="5391933" cy="276999"/>
          </a:xfrm>
        </p:grpSpPr>
        <p:sp>
          <p:nvSpPr>
            <p:cNvPr id="17" name="Rectangle 16">
              <a:extLst>
                <a:ext uri="{FF2B5EF4-FFF2-40B4-BE49-F238E27FC236}">
                  <a16:creationId xmlns:a16="http://schemas.microsoft.com/office/drawing/2014/main" id="{B7149D60-3609-0046-B1E5-64C0BBDF446E}"/>
                </a:ext>
              </a:extLst>
            </p:cNvPr>
            <p:cNvSpPr/>
            <p:nvPr/>
          </p:nvSpPr>
          <p:spPr>
            <a:xfrm>
              <a:off x="2835655" y="6050340"/>
              <a:ext cx="137160" cy="1371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8" name="TextBox 17">
              <a:extLst>
                <a:ext uri="{FF2B5EF4-FFF2-40B4-BE49-F238E27FC236}">
                  <a16:creationId xmlns:a16="http://schemas.microsoft.com/office/drawing/2014/main" id="{4846ED6B-B058-BF49-B9E2-E5341C8DC7C4}"/>
                </a:ext>
              </a:extLst>
            </p:cNvPr>
            <p:cNvSpPr txBox="1"/>
            <p:nvPr/>
          </p:nvSpPr>
          <p:spPr>
            <a:xfrm>
              <a:off x="2945756" y="5980421"/>
              <a:ext cx="1611339" cy="276999"/>
            </a:xfrm>
            <a:prstGeom prst="rect">
              <a:avLst/>
            </a:prstGeom>
            <a:noFill/>
          </p:spPr>
          <p:txBody>
            <a:bodyPr wrap="none" rtlCol="0" anchor="ctr" anchorCtr="0">
              <a:spAutoFit/>
            </a:bodyPr>
            <a:lstStyle/>
            <a:p>
              <a:r>
                <a:rPr lang="en-US" sz="1200" dirty="0">
                  <a:latin typeface="Century Gothic" pitchFamily="34" charset="0"/>
                </a:rPr>
                <a:t>Currently Impactful</a:t>
              </a:r>
            </a:p>
          </p:txBody>
        </p:sp>
        <p:sp>
          <p:nvSpPr>
            <p:cNvPr id="19" name="Rectangle 18">
              <a:extLst>
                <a:ext uri="{FF2B5EF4-FFF2-40B4-BE49-F238E27FC236}">
                  <a16:creationId xmlns:a16="http://schemas.microsoft.com/office/drawing/2014/main" id="{85B5FFCB-9480-F94A-9CBE-B3404C19169B}"/>
                </a:ext>
              </a:extLst>
            </p:cNvPr>
            <p:cNvSpPr/>
            <p:nvPr/>
          </p:nvSpPr>
          <p:spPr>
            <a:xfrm>
              <a:off x="4739696" y="6050340"/>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20" name="Rectangle 19">
              <a:extLst>
                <a:ext uri="{FF2B5EF4-FFF2-40B4-BE49-F238E27FC236}">
                  <a16:creationId xmlns:a16="http://schemas.microsoft.com/office/drawing/2014/main" id="{AAAF1890-27E3-0241-A5B2-12B243C3D0DC}"/>
                </a:ext>
              </a:extLst>
            </p:cNvPr>
            <p:cNvSpPr/>
            <p:nvPr/>
          </p:nvSpPr>
          <p:spPr>
            <a:xfrm>
              <a:off x="6382839" y="6050340"/>
              <a:ext cx="137160" cy="1371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21" name="TextBox 20">
              <a:extLst>
                <a:ext uri="{FF2B5EF4-FFF2-40B4-BE49-F238E27FC236}">
                  <a16:creationId xmlns:a16="http://schemas.microsoft.com/office/drawing/2014/main" id="{0EF9CD2F-F60E-9A4E-9A5F-B01DB9AE1F1B}"/>
                </a:ext>
              </a:extLst>
            </p:cNvPr>
            <p:cNvSpPr txBox="1"/>
            <p:nvPr/>
          </p:nvSpPr>
          <p:spPr>
            <a:xfrm>
              <a:off x="4864460" y="5980421"/>
              <a:ext cx="1426994" cy="276999"/>
            </a:xfrm>
            <a:prstGeom prst="rect">
              <a:avLst/>
            </a:prstGeom>
            <a:noFill/>
          </p:spPr>
          <p:txBody>
            <a:bodyPr wrap="none" rtlCol="0" anchor="ctr" anchorCtr="0">
              <a:spAutoFit/>
            </a:bodyPr>
            <a:lstStyle/>
            <a:p>
              <a:r>
                <a:rPr lang="en-US" sz="1200" dirty="0">
                  <a:latin typeface="Century Gothic" pitchFamily="34" charset="0"/>
                </a:rPr>
                <a:t>Will be Impactful</a:t>
              </a:r>
            </a:p>
          </p:txBody>
        </p:sp>
        <p:sp>
          <p:nvSpPr>
            <p:cNvPr id="22" name="TextBox 21">
              <a:extLst>
                <a:ext uri="{FF2B5EF4-FFF2-40B4-BE49-F238E27FC236}">
                  <a16:creationId xmlns:a16="http://schemas.microsoft.com/office/drawing/2014/main" id="{D8B06667-B468-F54B-BDFA-E7C3ECDD7C7B}"/>
                </a:ext>
              </a:extLst>
            </p:cNvPr>
            <p:cNvSpPr txBox="1"/>
            <p:nvPr/>
          </p:nvSpPr>
          <p:spPr>
            <a:xfrm>
              <a:off x="6508848" y="5980421"/>
              <a:ext cx="1718740" cy="276999"/>
            </a:xfrm>
            <a:prstGeom prst="rect">
              <a:avLst/>
            </a:prstGeom>
            <a:noFill/>
          </p:spPr>
          <p:txBody>
            <a:bodyPr wrap="none" rtlCol="0" anchor="ctr" anchorCtr="0">
              <a:spAutoFit/>
            </a:bodyPr>
            <a:lstStyle/>
            <a:p>
              <a:r>
                <a:rPr lang="en-US" sz="1200" dirty="0">
                  <a:latin typeface="Century Gothic" pitchFamily="34" charset="0"/>
                </a:rPr>
                <a:t>Will not be Impactful</a:t>
              </a:r>
            </a:p>
          </p:txBody>
        </p:sp>
      </p:grpSp>
    </p:spTree>
    <p:extLst>
      <p:ext uri="{BB962C8B-B14F-4D97-AF65-F5344CB8AC3E}">
        <p14:creationId xmlns:p14="http://schemas.microsoft.com/office/powerpoint/2010/main" val="476493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A38A14-57EA-3943-AA7E-AB20F380A645}"/>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4">
            <a:extLst>
              <a:ext uri="{FF2B5EF4-FFF2-40B4-BE49-F238E27FC236}">
                <a16:creationId xmlns:a16="http://schemas.microsoft.com/office/drawing/2014/main" id="{DC25FE53-506F-E84D-AA52-3BC9A20247EF}"/>
              </a:ext>
            </a:extLst>
          </p:cNvPr>
          <p:cNvSpPr txBox="1">
            <a:spLocks/>
          </p:cNvSpPr>
          <p:nvPr/>
        </p:nvSpPr>
        <p:spPr>
          <a:xfrm>
            <a:off x="609601" y="37169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600"/>
              <a:t>In your opinion what are the top three (3) primary barriers preventing the adoption of value-based reimbursement programs?</a:t>
            </a:r>
            <a:endParaRPr lang="en-US" sz="2600" dirty="0"/>
          </a:p>
        </p:txBody>
      </p:sp>
      <p:sp>
        <p:nvSpPr>
          <p:cNvPr id="11" name="Rectangle 10">
            <a:extLst>
              <a:ext uri="{FF2B5EF4-FFF2-40B4-BE49-F238E27FC236}">
                <a16:creationId xmlns:a16="http://schemas.microsoft.com/office/drawing/2014/main" id="{3A3949F4-B7D8-8644-AFC0-D7083B1A3633}"/>
              </a:ext>
            </a:extLst>
          </p:cNvPr>
          <p:cNvSpPr/>
          <p:nvPr/>
        </p:nvSpPr>
        <p:spPr>
          <a:xfrm>
            <a:off x="383556" y="6408357"/>
            <a:ext cx="669074"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4"/>
                </a:solidFill>
                <a:latin typeface="Century Gothic" pitchFamily="34" charset="0"/>
              </a:rPr>
              <a:t>n=135</a:t>
            </a:r>
          </a:p>
        </p:txBody>
      </p:sp>
      <p:graphicFrame>
        <p:nvGraphicFramePr>
          <p:cNvPr id="12" name="Chart 11">
            <a:extLst>
              <a:ext uri="{FF2B5EF4-FFF2-40B4-BE49-F238E27FC236}">
                <a16:creationId xmlns:a16="http://schemas.microsoft.com/office/drawing/2014/main" id="{4D34D290-9759-914A-AE06-F95C6C4E6BF5}"/>
              </a:ext>
            </a:extLst>
          </p:cNvPr>
          <p:cNvGraphicFramePr>
            <a:graphicFrameLocks/>
          </p:cNvGraphicFramePr>
          <p:nvPr>
            <p:extLst>
              <p:ext uri="{D42A27DB-BD31-4B8C-83A1-F6EECF244321}">
                <p14:modId xmlns:p14="http://schemas.microsoft.com/office/powerpoint/2010/main" val="225801612"/>
              </p:ext>
            </p:extLst>
          </p:nvPr>
        </p:nvGraphicFramePr>
        <p:xfrm>
          <a:off x="529837" y="1751330"/>
          <a:ext cx="9129219" cy="467226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1B2145EF-EED0-B540-A33A-85FE5DA7BC7A}"/>
              </a:ext>
            </a:extLst>
          </p:cNvPr>
          <p:cNvSpPr txBox="1"/>
          <p:nvPr/>
        </p:nvSpPr>
        <p:spPr>
          <a:xfrm>
            <a:off x="9837672" y="2247559"/>
            <a:ext cx="1776352" cy="3493264"/>
          </a:xfrm>
          <a:prstGeom prst="rect">
            <a:avLst/>
          </a:prstGeom>
          <a:noFill/>
        </p:spPr>
        <p:txBody>
          <a:bodyPr wrap="square" rtlCol="0" anchor="ctr" anchorCtr="0">
            <a:spAutoFit/>
          </a:bodyPr>
          <a:lstStyle/>
          <a:p>
            <a:pPr marL="111125" indent="-111125">
              <a:spcAft>
                <a:spcPts val="600"/>
              </a:spcAft>
              <a:buFont typeface="Arial" panose="020B0604020202020204" pitchFamily="34" charset="0"/>
              <a:buChar char="•"/>
            </a:pPr>
            <a:r>
              <a:rPr lang="en-US" sz="1200" dirty="0">
                <a:latin typeface="Century Gothic" panose="020B0502020202020204" pitchFamily="34" charset="0"/>
              </a:rPr>
              <a:t>Several of the top barriers are psychological/trust issues, which require both payers and providers to think in new ways about care delivery and the business of healthcare</a:t>
            </a:r>
          </a:p>
          <a:p>
            <a:pPr marL="111125" indent="-111125">
              <a:spcAft>
                <a:spcPts val="600"/>
              </a:spcAft>
              <a:buFont typeface="Arial" panose="020B0604020202020204" pitchFamily="34" charset="0"/>
              <a:buChar char="•"/>
            </a:pPr>
            <a:r>
              <a:rPr lang="en-US" sz="1200" dirty="0">
                <a:latin typeface="Century Gothic" panose="020B0502020202020204" pitchFamily="34" charset="0"/>
              </a:rPr>
              <a:t>For VBR programs to be effective, there is a need for  investments in new technology systems that can meet their data and analysis requirements</a:t>
            </a:r>
          </a:p>
        </p:txBody>
      </p:sp>
      <p:sp>
        <p:nvSpPr>
          <p:cNvPr id="14" name="Rectangle: Rounded Corners 6">
            <a:extLst>
              <a:ext uri="{FF2B5EF4-FFF2-40B4-BE49-F238E27FC236}">
                <a16:creationId xmlns:a16="http://schemas.microsoft.com/office/drawing/2014/main" id="{0DF052CF-F9EC-5C4E-BA79-AAFE293E1239}"/>
              </a:ext>
            </a:extLst>
          </p:cNvPr>
          <p:cNvSpPr/>
          <p:nvPr/>
        </p:nvSpPr>
        <p:spPr>
          <a:xfrm>
            <a:off x="9760732" y="1931098"/>
            <a:ext cx="1894177" cy="4088613"/>
          </a:xfrm>
          <a:prstGeom prst="roundRect">
            <a:avLst>
              <a:gd name="adj" fmla="val 638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Tree>
    <p:extLst>
      <p:ext uri="{BB962C8B-B14F-4D97-AF65-F5344CB8AC3E}">
        <p14:creationId xmlns:p14="http://schemas.microsoft.com/office/powerpoint/2010/main" val="4123755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564802-DC27-0148-B6C6-A8C871F9EB9D}"/>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2">
            <a:extLst>
              <a:ext uri="{FF2B5EF4-FFF2-40B4-BE49-F238E27FC236}">
                <a16:creationId xmlns:a16="http://schemas.microsoft.com/office/drawing/2014/main" id="{7767D389-3C5F-5A4C-B36F-4C039956F63A}"/>
              </a:ext>
            </a:extLst>
          </p:cNvPr>
          <p:cNvSpPr>
            <a:spLocks noGrp="1"/>
          </p:cNvSpPr>
          <p:nvPr>
            <p:ph type="title"/>
          </p:nvPr>
        </p:nvSpPr>
        <p:spPr>
          <a:xfrm>
            <a:off x="470453" y="490955"/>
            <a:ext cx="10972800" cy="1143000"/>
          </a:xfrm>
        </p:spPr>
        <p:txBody>
          <a:bodyPr>
            <a:normAutofit/>
          </a:bodyPr>
          <a:lstStyle/>
          <a:p>
            <a:r>
              <a:rPr lang="en-US" sz="2800" dirty="0"/>
              <a:t>Which technologies are leading to significant administrative cost efficiencies? (Select all that apply)</a:t>
            </a:r>
          </a:p>
        </p:txBody>
      </p:sp>
      <p:sp>
        <p:nvSpPr>
          <p:cNvPr id="12" name="Rectangle 11">
            <a:extLst>
              <a:ext uri="{FF2B5EF4-FFF2-40B4-BE49-F238E27FC236}">
                <a16:creationId xmlns:a16="http://schemas.microsoft.com/office/drawing/2014/main" id="{A5ABE0B7-FA57-BA4A-9D79-422AD46656D8}"/>
              </a:ext>
            </a:extLst>
          </p:cNvPr>
          <p:cNvSpPr/>
          <p:nvPr/>
        </p:nvSpPr>
        <p:spPr>
          <a:xfrm>
            <a:off x="374018" y="6504892"/>
            <a:ext cx="669074"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4"/>
                </a:solidFill>
                <a:latin typeface="Century Gothic" pitchFamily="34" charset="0"/>
              </a:rPr>
              <a:t>n=114</a:t>
            </a:r>
          </a:p>
        </p:txBody>
      </p:sp>
      <p:graphicFrame>
        <p:nvGraphicFramePr>
          <p:cNvPr id="13" name="Chart 12">
            <a:extLst>
              <a:ext uri="{FF2B5EF4-FFF2-40B4-BE49-F238E27FC236}">
                <a16:creationId xmlns:a16="http://schemas.microsoft.com/office/drawing/2014/main" id="{44E66F36-09E4-E348-8D32-E387B62877B6}"/>
              </a:ext>
            </a:extLst>
          </p:cNvPr>
          <p:cNvGraphicFramePr>
            <a:graphicFrameLocks/>
          </p:cNvGraphicFramePr>
          <p:nvPr>
            <p:extLst>
              <p:ext uri="{D42A27DB-BD31-4B8C-83A1-F6EECF244321}">
                <p14:modId xmlns:p14="http://schemas.microsoft.com/office/powerpoint/2010/main" val="748598693"/>
              </p:ext>
            </p:extLst>
          </p:nvPr>
        </p:nvGraphicFramePr>
        <p:xfrm>
          <a:off x="529268" y="1768823"/>
          <a:ext cx="8886339" cy="4753546"/>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A91DB4AA-27DE-D047-AA71-48BE496FF195}"/>
              </a:ext>
            </a:extLst>
          </p:cNvPr>
          <p:cNvSpPr/>
          <p:nvPr/>
        </p:nvSpPr>
        <p:spPr>
          <a:xfrm>
            <a:off x="880725" y="6524409"/>
            <a:ext cx="3271073" cy="24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accent4"/>
                </a:solidFill>
                <a:latin typeface="Century Gothic" pitchFamily="34" charset="0"/>
              </a:rPr>
              <a:t>Response Count: percentages will total over 100%</a:t>
            </a:r>
          </a:p>
        </p:txBody>
      </p:sp>
      <p:sp>
        <p:nvSpPr>
          <p:cNvPr id="15" name="TextBox 14">
            <a:extLst>
              <a:ext uri="{FF2B5EF4-FFF2-40B4-BE49-F238E27FC236}">
                <a16:creationId xmlns:a16="http://schemas.microsoft.com/office/drawing/2014/main" id="{979A4E3C-74F1-8445-807D-DA2FB88BCC7C}"/>
              </a:ext>
            </a:extLst>
          </p:cNvPr>
          <p:cNvSpPr txBox="1"/>
          <p:nvPr/>
        </p:nvSpPr>
        <p:spPr>
          <a:xfrm>
            <a:off x="9393305" y="2587537"/>
            <a:ext cx="2142662" cy="2939266"/>
          </a:xfrm>
          <a:prstGeom prst="rect">
            <a:avLst/>
          </a:prstGeom>
          <a:noFill/>
        </p:spPr>
        <p:txBody>
          <a:bodyPr wrap="square" rtlCol="0" anchor="ctr" anchorCtr="0">
            <a:spAutoFit/>
          </a:bodyPr>
          <a:lstStyle/>
          <a:p>
            <a:pPr marL="171450" indent="-171450">
              <a:spcAft>
                <a:spcPts val="600"/>
              </a:spcAft>
              <a:buFont typeface="Arial" panose="020B0604020202020204" pitchFamily="34" charset="0"/>
              <a:buChar char="•"/>
            </a:pPr>
            <a:r>
              <a:rPr lang="en-US" sz="1200" dirty="0">
                <a:latin typeface="Century Gothic" panose="020B0502020202020204" pitchFamily="34" charset="0"/>
              </a:rPr>
              <a:t>Responses indicate that data integration is critical, with a safe assumption that it will be the foundation to realize greater benefits from the newer, up and coming technologies available </a:t>
            </a:r>
          </a:p>
          <a:p>
            <a:pPr marL="171450" indent="-171450">
              <a:spcAft>
                <a:spcPts val="600"/>
              </a:spcAft>
              <a:buFont typeface="Arial" panose="020B0604020202020204" pitchFamily="34" charset="0"/>
              <a:buChar char="•"/>
            </a:pPr>
            <a:r>
              <a:rPr lang="en-US" sz="1200" dirty="0">
                <a:latin typeface="Century Gothic" panose="020B0502020202020204" pitchFamily="34" charset="0"/>
              </a:rPr>
              <a:t>New to market technologies see a low response rate but we are likely to see a significant jump over the next few years</a:t>
            </a:r>
            <a:endParaRPr lang="en-US" sz="1600" dirty="0">
              <a:latin typeface="Century Gothic" panose="020B0502020202020204" pitchFamily="34" charset="0"/>
            </a:endParaRPr>
          </a:p>
        </p:txBody>
      </p:sp>
      <p:sp>
        <p:nvSpPr>
          <p:cNvPr id="16" name="Rectangle: Rounded Corners 6">
            <a:extLst>
              <a:ext uri="{FF2B5EF4-FFF2-40B4-BE49-F238E27FC236}">
                <a16:creationId xmlns:a16="http://schemas.microsoft.com/office/drawing/2014/main" id="{E2DDCDE4-D443-D94C-9AE5-AF5E7DF02427}"/>
              </a:ext>
            </a:extLst>
          </p:cNvPr>
          <p:cNvSpPr/>
          <p:nvPr/>
        </p:nvSpPr>
        <p:spPr>
          <a:xfrm>
            <a:off x="9305744" y="2136292"/>
            <a:ext cx="2307364" cy="3871247"/>
          </a:xfrm>
          <a:prstGeom prst="roundRect">
            <a:avLst>
              <a:gd name="adj" fmla="val 638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Tree>
    <p:extLst>
      <p:ext uri="{BB962C8B-B14F-4D97-AF65-F5344CB8AC3E}">
        <p14:creationId xmlns:p14="http://schemas.microsoft.com/office/powerpoint/2010/main" val="2039385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6DDB37-B61A-D24F-A700-1E27FC953071}"/>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ontent Placeholder 6">
            <a:extLst>
              <a:ext uri="{FF2B5EF4-FFF2-40B4-BE49-F238E27FC236}">
                <a16:creationId xmlns:a16="http://schemas.microsoft.com/office/drawing/2014/main" id="{01ADE552-82B8-DB45-A779-BE570FC991C5}"/>
              </a:ext>
            </a:extLst>
          </p:cNvPr>
          <p:cNvGraphicFramePr>
            <a:graphicFrameLocks/>
          </p:cNvGraphicFramePr>
          <p:nvPr>
            <p:extLst>
              <p:ext uri="{D42A27DB-BD31-4B8C-83A1-F6EECF244321}">
                <p14:modId xmlns:p14="http://schemas.microsoft.com/office/powerpoint/2010/main" val="3613894940"/>
              </p:ext>
            </p:extLst>
          </p:nvPr>
        </p:nvGraphicFramePr>
        <p:xfrm>
          <a:off x="298232" y="1775388"/>
          <a:ext cx="11008237" cy="4141470"/>
        </p:xfrm>
        <a:graphic>
          <a:graphicData uri="http://schemas.openxmlformats.org/drawingml/2006/table">
            <a:tbl>
              <a:tblPr>
                <a:tableStyleId>{5C22544A-7EE6-4342-B048-85BDC9FD1C3A}</a:tableStyleId>
              </a:tblPr>
              <a:tblGrid>
                <a:gridCol w="2778637">
                  <a:extLst>
                    <a:ext uri="{9D8B030D-6E8A-4147-A177-3AD203B41FA5}">
                      <a16:colId xmlns:a16="http://schemas.microsoft.com/office/drawing/2014/main" val="891402037"/>
                    </a:ext>
                  </a:extLst>
                </a:gridCol>
                <a:gridCol w="2743200">
                  <a:extLst>
                    <a:ext uri="{9D8B030D-6E8A-4147-A177-3AD203B41FA5}">
                      <a16:colId xmlns:a16="http://schemas.microsoft.com/office/drawing/2014/main" val="1163273638"/>
                    </a:ext>
                  </a:extLst>
                </a:gridCol>
                <a:gridCol w="2743200">
                  <a:extLst>
                    <a:ext uri="{9D8B030D-6E8A-4147-A177-3AD203B41FA5}">
                      <a16:colId xmlns:a16="http://schemas.microsoft.com/office/drawing/2014/main" val="1177769444"/>
                    </a:ext>
                  </a:extLst>
                </a:gridCol>
                <a:gridCol w="2743200">
                  <a:extLst>
                    <a:ext uri="{9D8B030D-6E8A-4147-A177-3AD203B41FA5}">
                      <a16:colId xmlns:a16="http://schemas.microsoft.com/office/drawing/2014/main" val="3139333574"/>
                    </a:ext>
                  </a:extLst>
                </a:gridCol>
              </a:tblGrid>
              <a:tr h="274320">
                <a:tc>
                  <a:txBody>
                    <a:bodyPr/>
                    <a:lstStyle/>
                    <a:p>
                      <a:endParaRPr lang="en-US" sz="1200" dirty="0">
                        <a:latin typeface="Century Gothic" panose="020B0502020202020204" pitchFamily="34" charset="0"/>
                      </a:endParaRPr>
                    </a:p>
                  </a:txBody>
                  <a:tcPr>
                    <a:lnR w="12700" cmpd="sng">
                      <a:noFill/>
                    </a:lnR>
                    <a:lnB w="12700" cmpd="sng">
                      <a:noFill/>
                    </a:lnB>
                    <a:noFill/>
                  </a:tcPr>
                </a:tc>
                <a:tc>
                  <a:txBody>
                    <a:bodyPr/>
                    <a:lstStyle/>
                    <a:p>
                      <a:pPr algn="ctr" fontAlgn="b"/>
                      <a:r>
                        <a:rPr lang="en-US" sz="1200" b="1" i="0" u="none" strike="noStrike" dirty="0">
                          <a:solidFill>
                            <a:srgbClr val="0F0F59"/>
                          </a:solidFill>
                          <a:effectLst/>
                          <a:latin typeface="Century Gothic" panose="020B0502020202020204" pitchFamily="34" charset="0"/>
                        </a:rPr>
                        <a:t>Not Effective / Slightly Effective</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rgbClr val="0F0F59"/>
                          </a:solidFill>
                          <a:effectLst/>
                          <a:latin typeface="Century Gothic" panose="020B0502020202020204" pitchFamily="34" charset="0"/>
                        </a:rPr>
                        <a:t>Moderately</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rgbClr val="0F0F59"/>
                          </a:solidFill>
                          <a:effectLst/>
                          <a:latin typeface="Century Gothic" panose="020B0502020202020204" pitchFamily="34" charset="0"/>
                        </a:rPr>
                        <a:t>Very Effective / Extremely Effective</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9713422"/>
                  </a:ext>
                </a:extLst>
              </a:tr>
              <a:tr h="552450">
                <a:tc>
                  <a:txBody>
                    <a:bodyPr/>
                    <a:lstStyle/>
                    <a:p>
                      <a:pPr algn="l" fontAlgn="b"/>
                      <a:r>
                        <a:rPr lang="en-US" sz="1200" b="1" i="0" u="none" strike="noStrike" dirty="0">
                          <a:solidFill>
                            <a:srgbClr val="0F0F59"/>
                          </a:solidFill>
                          <a:effectLst/>
                          <a:latin typeface="Century Gothic" panose="020B0502020202020204" pitchFamily="34" charset="0"/>
                        </a:rPr>
                        <a:t>Empower more productive providers</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chemeClr val="accent3"/>
                          </a:solidFill>
                          <a:effectLst/>
                          <a:latin typeface="Century Gothic" panose="020B0502020202020204" pitchFamily="34" charset="0"/>
                        </a:rPr>
                        <a:t>-13.69</a:t>
                      </a: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a:solidFill>
                            <a:schemeClr val="accent6">
                              <a:lumMod val="50000"/>
                            </a:schemeClr>
                          </a:solidFill>
                          <a:effectLst/>
                          <a:latin typeface="Century Gothic" panose="020B0502020202020204" pitchFamily="34" charset="0"/>
                        </a:rPr>
                        <a:t>4.14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a:solidFill>
                            <a:schemeClr val="accent6">
                              <a:lumMod val="50000"/>
                            </a:schemeClr>
                          </a:solidFill>
                          <a:effectLst/>
                          <a:latin typeface="Century Gothic" panose="020B0502020202020204" pitchFamily="34" charset="0"/>
                        </a:rPr>
                        <a:t>9.55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1275116"/>
                  </a:ext>
                </a:extLst>
              </a:tr>
              <a:tr h="552450">
                <a:tc>
                  <a:txBody>
                    <a:bodyPr/>
                    <a:lstStyle/>
                    <a:p>
                      <a:pPr algn="l" fontAlgn="b"/>
                      <a:r>
                        <a:rPr lang="en-US" sz="1200" b="1" i="0" u="none" strike="noStrike" dirty="0">
                          <a:solidFill>
                            <a:srgbClr val="0F0F59"/>
                          </a:solidFill>
                          <a:effectLst/>
                          <a:latin typeface="Century Gothic" panose="020B0502020202020204" pitchFamily="34" charset="0"/>
                        </a:rPr>
                        <a:t>Enable better engagement</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chemeClr val="accent3"/>
                          </a:solidFill>
                          <a:effectLst/>
                          <a:latin typeface="Century Gothic" panose="020B0502020202020204" pitchFamily="34" charset="0"/>
                        </a:rPr>
                        <a:t>-21.26</a:t>
                      </a: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6">
                              <a:lumMod val="50000"/>
                            </a:schemeClr>
                          </a:solidFill>
                          <a:effectLst/>
                          <a:latin typeface="Century Gothic" panose="020B0502020202020204" pitchFamily="34" charset="0"/>
                        </a:rPr>
                        <a:t>9.62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a:solidFill>
                            <a:schemeClr val="accent6">
                              <a:lumMod val="50000"/>
                            </a:schemeClr>
                          </a:solidFill>
                          <a:effectLst/>
                          <a:latin typeface="Century Gothic" panose="020B0502020202020204" pitchFamily="34" charset="0"/>
                        </a:rPr>
                        <a:t>11.63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2064439"/>
                  </a:ext>
                </a:extLst>
              </a:tr>
              <a:tr h="552450">
                <a:tc>
                  <a:txBody>
                    <a:bodyPr/>
                    <a:lstStyle/>
                    <a:p>
                      <a:pPr algn="l" fontAlgn="b"/>
                      <a:r>
                        <a:rPr lang="en-US" sz="1200" b="1" i="0" u="none" strike="noStrike" dirty="0">
                          <a:solidFill>
                            <a:srgbClr val="0F0F59"/>
                          </a:solidFill>
                          <a:effectLst/>
                          <a:latin typeface="Century Gothic" panose="020B0502020202020204" pitchFamily="34" charset="0"/>
                        </a:rPr>
                        <a:t>Enhance delivery system efficiency</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a:solidFill>
                            <a:schemeClr val="accent3"/>
                          </a:solidFill>
                          <a:effectLst/>
                          <a:latin typeface="Century Gothic" panose="020B0502020202020204" pitchFamily="34" charset="0"/>
                        </a:rPr>
                        <a:t>-7.51</a:t>
                      </a: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6">
                              <a:lumMod val="50000"/>
                            </a:schemeClr>
                          </a:solidFill>
                          <a:effectLst/>
                          <a:latin typeface="Century Gothic" panose="020B0502020202020204" pitchFamily="34" charset="0"/>
                        </a:rPr>
                        <a:t>2.76</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a:solidFill>
                            <a:schemeClr val="accent6">
                              <a:lumMod val="50000"/>
                            </a:schemeClr>
                          </a:solidFill>
                          <a:effectLst/>
                          <a:latin typeface="Century Gothic" panose="020B0502020202020204" pitchFamily="34" charset="0"/>
                        </a:rPr>
                        <a:t>4.74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7842121"/>
                  </a:ext>
                </a:extLst>
              </a:tr>
              <a:tr h="552450">
                <a:tc>
                  <a:txBody>
                    <a:bodyPr/>
                    <a:lstStyle/>
                    <a:p>
                      <a:pPr algn="l" fontAlgn="b"/>
                      <a:r>
                        <a:rPr lang="en-US" sz="1200" b="1" i="0" u="none" strike="noStrike" dirty="0">
                          <a:solidFill>
                            <a:srgbClr val="0F0F59"/>
                          </a:solidFill>
                          <a:effectLst/>
                          <a:latin typeface="Century Gothic" panose="020B0502020202020204" pitchFamily="34" charset="0"/>
                        </a:rPr>
                        <a:t>Improve integrated interactions</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a:solidFill>
                            <a:schemeClr val="accent3"/>
                          </a:solidFill>
                          <a:effectLst/>
                          <a:latin typeface="Century Gothic" panose="020B0502020202020204" pitchFamily="34" charset="0"/>
                        </a:rPr>
                        <a:t>-16.27</a:t>
                      </a: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6">
                              <a:lumMod val="50000"/>
                            </a:schemeClr>
                          </a:solidFill>
                          <a:effectLst/>
                          <a:latin typeface="Century Gothic" panose="020B0502020202020204" pitchFamily="34" charset="0"/>
                        </a:rPr>
                        <a:t>3.25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a:solidFill>
                            <a:schemeClr val="accent6">
                              <a:lumMod val="50000"/>
                            </a:schemeClr>
                          </a:solidFill>
                          <a:effectLst/>
                          <a:latin typeface="Century Gothic" panose="020B0502020202020204" pitchFamily="34" charset="0"/>
                        </a:rPr>
                        <a:t>13.02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3427423"/>
                  </a:ext>
                </a:extLst>
              </a:tr>
              <a:tr h="552450">
                <a:tc>
                  <a:txBody>
                    <a:bodyPr/>
                    <a:lstStyle/>
                    <a:p>
                      <a:pPr algn="l" fontAlgn="b"/>
                      <a:r>
                        <a:rPr lang="en-US" sz="1200" b="1" i="0" u="none" strike="noStrike" dirty="0">
                          <a:solidFill>
                            <a:srgbClr val="0F0F59"/>
                          </a:solidFill>
                          <a:effectLst/>
                          <a:latin typeface="Century Gothic" panose="020B0502020202020204" pitchFamily="34" charset="0"/>
                        </a:rPr>
                        <a:t>Improve overall work flows</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a:solidFill>
                            <a:schemeClr val="accent3"/>
                          </a:solidFill>
                          <a:effectLst/>
                          <a:latin typeface="Century Gothic" panose="020B0502020202020204" pitchFamily="34" charset="0"/>
                        </a:rPr>
                        <a:t>-13.39</a:t>
                      </a: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6">
                              <a:lumMod val="50000"/>
                            </a:schemeClr>
                          </a:solidFill>
                          <a:effectLst/>
                          <a:latin typeface="Century Gothic" panose="020B0502020202020204" pitchFamily="34" charset="0"/>
                        </a:rPr>
                        <a:t>0.60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6">
                              <a:lumMod val="50000"/>
                            </a:schemeClr>
                          </a:solidFill>
                          <a:effectLst/>
                          <a:latin typeface="Century Gothic" panose="020B0502020202020204" pitchFamily="34" charset="0"/>
                        </a:rPr>
                        <a:t>12.79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990009"/>
                  </a:ext>
                </a:extLst>
              </a:tr>
              <a:tr h="552450">
                <a:tc>
                  <a:txBody>
                    <a:bodyPr/>
                    <a:lstStyle/>
                    <a:p>
                      <a:pPr algn="l" fontAlgn="b"/>
                      <a:r>
                        <a:rPr lang="en-US" sz="1200" b="1" i="0" u="none" strike="noStrike" dirty="0">
                          <a:solidFill>
                            <a:srgbClr val="0F0F59"/>
                          </a:solidFill>
                          <a:effectLst/>
                          <a:latin typeface="Century Gothic" panose="020B0502020202020204" pitchFamily="34" charset="0"/>
                        </a:rPr>
                        <a:t>Improve population health</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a:solidFill>
                            <a:schemeClr val="accent3"/>
                          </a:solidFill>
                          <a:effectLst/>
                          <a:latin typeface="Century Gothic" panose="020B0502020202020204" pitchFamily="34" charset="0"/>
                        </a:rPr>
                        <a:t>-16.67</a:t>
                      </a: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6">
                              <a:lumMod val="50000"/>
                            </a:schemeClr>
                          </a:solidFill>
                          <a:effectLst/>
                          <a:latin typeface="Century Gothic" panose="020B0502020202020204" pitchFamily="34" charset="0"/>
                        </a:rPr>
                        <a:t>7.02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6">
                              <a:lumMod val="50000"/>
                            </a:schemeClr>
                          </a:solidFill>
                          <a:effectLst/>
                          <a:latin typeface="Century Gothic" panose="020B0502020202020204" pitchFamily="34" charset="0"/>
                        </a:rPr>
                        <a:t>9.66</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6548404"/>
                  </a:ext>
                </a:extLst>
              </a:tr>
              <a:tr h="552450">
                <a:tc>
                  <a:txBody>
                    <a:bodyPr/>
                    <a:lstStyle/>
                    <a:p>
                      <a:pPr algn="l" fontAlgn="b"/>
                      <a:r>
                        <a:rPr lang="en-US" sz="1200" b="1" i="0" u="none" strike="noStrike" dirty="0">
                          <a:solidFill>
                            <a:srgbClr val="0F0F59"/>
                          </a:solidFill>
                          <a:effectLst/>
                          <a:latin typeface="Century Gothic" panose="020B0502020202020204" pitchFamily="34" charset="0"/>
                        </a:rPr>
                        <a:t>Reduce healthcare costs</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500" b="0" i="0" u="none" strike="noStrike" dirty="0">
                          <a:solidFill>
                            <a:schemeClr val="accent3"/>
                          </a:solidFill>
                          <a:effectLst/>
                          <a:latin typeface="Century Gothic" panose="020B0502020202020204" pitchFamily="34" charset="0"/>
                        </a:rPr>
                        <a:t>-13.81</a:t>
                      </a: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3"/>
                          </a:solidFill>
                          <a:effectLst/>
                          <a:latin typeface="Century Gothic" panose="020B0502020202020204" pitchFamily="34" charset="0"/>
                        </a:rPr>
                        <a:t>-1.55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500" b="0" i="0" u="none" strike="noStrike" dirty="0">
                          <a:solidFill>
                            <a:schemeClr val="accent6">
                              <a:lumMod val="50000"/>
                            </a:schemeClr>
                          </a:solidFill>
                          <a:effectLst/>
                          <a:latin typeface="Century Gothic" panose="020B0502020202020204" pitchFamily="34" charset="0"/>
                        </a:rPr>
                        <a:t>15.35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992786"/>
                  </a:ext>
                </a:extLst>
              </a:tr>
            </a:tbl>
          </a:graphicData>
        </a:graphic>
      </p:graphicFrame>
      <p:sp>
        <p:nvSpPr>
          <p:cNvPr id="7" name="Title 4">
            <a:extLst>
              <a:ext uri="{FF2B5EF4-FFF2-40B4-BE49-F238E27FC236}">
                <a16:creationId xmlns:a16="http://schemas.microsoft.com/office/drawing/2014/main" id="{4DF6C073-EEEA-0145-93E1-F828C577CFE6}"/>
              </a:ext>
            </a:extLst>
          </p:cNvPr>
          <p:cNvSpPr>
            <a:spLocks noGrp="1"/>
          </p:cNvSpPr>
          <p:nvPr>
            <p:ph type="title"/>
          </p:nvPr>
        </p:nvSpPr>
        <p:spPr>
          <a:xfrm>
            <a:off x="251797" y="550592"/>
            <a:ext cx="10972800" cy="1143000"/>
          </a:xfrm>
        </p:spPr>
        <p:txBody>
          <a:bodyPr/>
          <a:lstStyle/>
          <a:p>
            <a:r>
              <a:rPr lang="en-US" sz="3000" dirty="0"/>
              <a:t>Gains in effectiveness of clinical and data analytics</a:t>
            </a:r>
            <a:br>
              <a:rPr lang="en-US" dirty="0"/>
            </a:br>
            <a:r>
              <a:rPr lang="en-US" sz="1600" dirty="0"/>
              <a:t>Percentage point change from 2016 to 2017</a:t>
            </a:r>
            <a:endParaRPr lang="en-US" b="0" dirty="0"/>
          </a:p>
        </p:txBody>
      </p:sp>
      <p:sp>
        <p:nvSpPr>
          <p:cNvPr id="8" name="Isosceles Triangle 11">
            <a:extLst>
              <a:ext uri="{FF2B5EF4-FFF2-40B4-BE49-F238E27FC236}">
                <a16:creationId xmlns:a16="http://schemas.microsoft.com/office/drawing/2014/main" id="{85F0FC5E-E421-5C49-94E4-BD8AE8362A89}"/>
              </a:ext>
            </a:extLst>
          </p:cNvPr>
          <p:cNvSpPr/>
          <p:nvPr/>
        </p:nvSpPr>
        <p:spPr>
          <a:xfrm rot="10800000">
            <a:off x="3599041" y="2204013"/>
            <a:ext cx="409575" cy="304800"/>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9" name="Isosceles Triangle 12">
            <a:extLst>
              <a:ext uri="{FF2B5EF4-FFF2-40B4-BE49-F238E27FC236}">
                <a16:creationId xmlns:a16="http://schemas.microsoft.com/office/drawing/2014/main" id="{FA7C0E36-C960-8041-9602-4F57E5BF461B}"/>
              </a:ext>
            </a:extLst>
          </p:cNvPr>
          <p:cNvSpPr/>
          <p:nvPr/>
        </p:nvSpPr>
        <p:spPr>
          <a:xfrm rot="10800000">
            <a:off x="3599041" y="2749971"/>
            <a:ext cx="409575" cy="304800"/>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0" name="Isosceles Triangle 13">
            <a:extLst>
              <a:ext uri="{FF2B5EF4-FFF2-40B4-BE49-F238E27FC236}">
                <a16:creationId xmlns:a16="http://schemas.microsoft.com/office/drawing/2014/main" id="{E4F1F7B5-2857-7B41-AE21-E18C6FC0BD17}"/>
              </a:ext>
            </a:extLst>
          </p:cNvPr>
          <p:cNvSpPr/>
          <p:nvPr/>
        </p:nvSpPr>
        <p:spPr>
          <a:xfrm rot="10800000">
            <a:off x="3599041" y="3295929"/>
            <a:ext cx="409575" cy="304800"/>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1" name="Isosceles Triangle 14">
            <a:extLst>
              <a:ext uri="{FF2B5EF4-FFF2-40B4-BE49-F238E27FC236}">
                <a16:creationId xmlns:a16="http://schemas.microsoft.com/office/drawing/2014/main" id="{D01939EA-64CD-6F4E-BBCD-F69C9294FC8F}"/>
              </a:ext>
            </a:extLst>
          </p:cNvPr>
          <p:cNvSpPr/>
          <p:nvPr/>
        </p:nvSpPr>
        <p:spPr>
          <a:xfrm rot="10800000">
            <a:off x="3599041" y="3841887"/>
            <a:ext cx="409575" cy="304800"/>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2" name="Isosceles Triangle 15">
            <a:extLst>
              <a:ext uri="{FF2B5EF4-FFF2-40B4-BE49-F238E27FC236}">
                <a16:creationId xmlns:a16="http://schemas.microsoft.com/office/drawing/2014/main" id="{6E967D4A-51ED-CA41-A817-3438E864066D}"/>
              </a:ext>
            </a:extLst>
          </p:cNvPr>
          <p:cNvSpPr/>
          <p:nvPr/>
        </p:nvSpPr>
        <p:spPr>
          <a:xfrm rot="10800000">
            <a:off x="3599041" y="4387845"/>
            <a:ext cx="409575" cy="304800"/>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3" name="Isosceles Triangle 16">
            <a:extLst>
              <a:ext uri="{FF2B5EF4-FFF2-40B4-BE49-F238E27FC236}">
                <a16:creationId xmlns:a16="http://schemas.microsoft.com/office/drawing/2014/main" id="{22092B94-7546-0843-A11C-CA5D58B92424}"/>
              </a:ext>
            </a:extLst>
          </p:cNvPr>
          <p:cNvSpPr/>
          <p:nvPr/>
        </p:nvSpPr>
        <p:spPr>
          <a:xfrm rot="10800000">
            <a:off x="3599041" y="4933803"/>
            <a:ext cx="409575" cy="304800"/>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4" name="Isosceles Triangle 17">
            <a:extLst>
              <a:ext uri="{FF2B5EF4-FFF2-40B4-BE49-F238E27FC236}">
                <a16:creationId xmlns:a16="http://schemas.microsoft.com/office/drawing/2014/main" id="{42638883-705B-DA49-8088-F9C68AE742D8}"/>
              </a:ext>
            </a:extLst>
          </p:cNvPr>
          <p:cNvSpPr/>
          <p:nvPr/>
        </p:nvSpPr>
        <p:spPr>
          <a:xfrm rot="10800000">
            <a:off x="3599041" y="5479763"/>
            <a:ext cx="409575" cy="304800"/>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5" name="Isosceles Triangle 18">
            <a:extLst>
              <a:ext uri="{FF2B5EF4-FFF2-40B4-BE49-F238E27FC236}">
                <a16:creationId xmlns:a16="http://schemas.microsoft.com/office/drawing/2014/main" id="{F79B0661-46D2-8446-ACA4-4680D714CE69}"/>
              </a:ext>
            </a:extLst>
          </p:cNvPr>
          <p:cNvSpPr/>
          <p:nvPr/>
        </p:nvSpPr>
        <p:spPr>
          <a:xfrm rot="10800000">
            <a:off x="6399390" y="5460714"/>
            <a:ext cx="409575" cy="304800"/>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itchFamily="34" charset="0"/>
            </a:endParaRPr>
          </a:p>
        </p:txBody>
      </p:sp>
      <p:sp>
        <p:nvSpPr>
          <p:cNvPr id="16" name="Isosceles Triangle 19">
            <a:extLst>
              <a:ext uri="{FF2B5EF4-FFF2-40B4-BE49-F238E27FC236}">
                <a16:creationId xmlns:a16="http://schemas.microsoft.com/office/drawing/2014/main" id="{C9E05283-3DDE-3044-A4B3-D7331D2DF1A6}"/>
              </a:ext>
            </a:extLst>
          </p:cNvPr>
          <p:cNvSpPr/>
          <p:nvPr/>
        </p:nvSpPr>
        <p:spPr>
          <a:xfrm>
            <a:off x="6399390" y="4913079"/>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17" name="Isosceles Triangle 20">
            <a:extLst>
              <a:ext uri="{FF2B5EF4-FFF2-40B4-BE49-F238E27FC236}">
                <a16:creationId xmlns:a16="http://schemas.microsoft.com/office/drawing/2014/main" id="{34D1A1A3-B444-5E41-90DC-5E36FAD7DF9C}"/>
              </a:ext>
            </a:extLst>
          </p:cNvPr>
          <p:cNvSpPr/>
          <p:nvPr/>
        </p:nvSpPr>
        <p:spPr>
          <a:xfrm>
            <a:off x="6399390" y="4365444"/>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18" name="Isosceles Triangle 21">
            <a:extLst>
              <a:ext uri="{FF2B5EF4-FFF2-40B4-BE49-F238E27FC236}">
                <a16:creationId xmlns:a16="http://schemas.microsoft.com/office/drawing/2014/main" id="{D713E1D0-AF56-7742-85EB-0A950DE856E8}"/>
              </a:ext>
            </a:extLst>
          </p:cNvPr>
          <p:cNvSpPr/>
          <p:nvPr/>
        </p:nvSpPr>
        <p:spPr>
          <a:xfrm>
            <a:off x="6399390" y="3817809"/>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19" name="Isosceles Triangle 22">
            <a:extLst>
              <a:ext uri="{FF2B5EF4-FFF2-40B4-BE49-F238E27FC236}">
                <a16:creationId xmlns:a16="http://schemas.microsoft.com/office/drawing/2014/main" id="{8F94ECCC-B5D7-5C4A-8B84-62532AEBB451}"/>
              </a:ext>
            </a:extLst>
          </p:cNvPr>
          <p:cNvSpPr/>
          <p:nvPr/>
        </p:nvSpPr>
        <p:spPr>
          <a:xfrm>
            <a:off x="6399390" y="3270174"/>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0" name="Isosceles Triangle 23">
            <a:extLst>
              <a:ext uri="{FF2B5EF4-FFF2-40B4-BE49-F238E27FC236}">
                <a16:creationId xmlns:a16="http://schemas.microsoft.com/office/drawing/2014/main" id="{EB9A74F1-922A-C04E-B8B8-D10F4475E51E}"/>
              </a:ext>
            </a:extLst>
          </p:cNvPr>
          <p:cNvSpPr/>
          <p:nvPr/>
        </p:nvSpPr>
        <p:spPr>
          <a:xfrm>
            <a:off x="6399390" y="2722539"/>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1" name="Isosceles Triangle 24">
            <a:extLst>
              <a:ext uri="{FF2B5EF4-FFF2-40B4-BE49-F238E27FC236}">
                <a16:creationId xmlns:a16="http://schemas.microsoft.com/office/drawing/2014/main" id="{2B6000EC-0563-F64A-BFEC-0B4BE8F006BF}"/>
              </a:ext>
            </a:extLst>
          </p:cNvPr>
          <p:cNvSpPr/>
          <p:nvPr/>
        </p:nvSpPr>
        <p:spPr>
          <a:xfrm>
            <a:off x="6399390" y="2174904"/>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2" name="Isosceles Triangle 32">
            <a:extLst>
              <a:ext uri="{FF2B5EF4-FFF2-40B4-BE49-F238E27FC236}">
                <a16:creationId xmlns:a16="http://schemas.microsoft.com/office/drawing/2014/main" id="{9327B332-3825-B249-A31D-EA6FD614DA2C}"/>
              </a:ext>
            </a:extLst>
          </p:cNvPr>
          <p:cNvSpPr/>
          <p:nvPr/>
        </p:nvSpPr>
        <p:spPr>
          <a:xfrm>
            <a:off x="9133065" y="4937052"/>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3" name="Isosceles Triangle 33">
            <a:extLst>
              <a:ext uri="{FF2B5EF4-FFF2-40B4-BE49-F238E27FC236}">
                <a16:creationId xmlns:a16="http://schemas.microsoft.com/office/drawing/2014/main" id="{F3868245-9BC9-6D4B-81EB-EADB1176FB65}"/>
              </a:ext>
            </a:extLst>
          </p:cNvPr>
          <p:cNvSpPr/>
          <p:nvPr/>
        </p:nvSpPr>
        <p:spPr>
          <a:xfrm>
            <a:off x="9133065" y="4389417"/>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4" name="Isosceles Triangle 34">
            <a:extLst>
              <a:ext uri="{FF2B5EF4-FFF2-40B4-BE49-F238E27FC236}">
                <a16:creationId xmlns:a16="http://schemas.microsoft.com/office/drawing/2014/main" id="{F6E504AC-B6A4-D141-A178-B153EC2CE735}"/>
              </a:ext>
            </a:extLst>
          </p:cNvPr>
          <p:cNvSpPr/>
          <p:nvPr/>
        </p:nvSpPr>
        <p:spPr>
          <a:xfrm>
            <a:off x="9133065" y="3841782"/>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5" name="Isosceles Triangle 35">
            <a:extLst>
              <a:ext uri="{FF2B5EF4-FFF2-40B4-BE49-F238E27FC236}">
                <a16:creationId xmlns:a16="http://schemas.microsoft.com/office/drawing/2014/main" id="{585D7FAE-EDC9-D74C-9C29-23E46481709B}"/>
              </a:ext>
            </a:extLst>
          </p:cNvPr>
          <p:cNvSpPr/>
          <p:nvPr/>
        </p:nvSpPr>
        <p:spPr>
          <a:xfrm>
            <a:off x="9133065" y="3294147"/>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6" name="Isosceles Triangle 36">
            <a:extLst>
              <a:ext uri="{FF2B5EF4-FFF2-40B4-BE49-F238E27FC236}">
                <a16:creationId xmlns:a16="http://schemas.microsoft.com/office/drawing/2014/main" id="{AA5F220E-2029-7C49-8A33-0645FA103FB7}"/>
              </a:ext>
            </a:extLst>
          </p:cNvPr>
          <p:cNvSpPr/>
          <p:nvPr/>
        </p:nvSpPr>
        <p:spPr>
          <a:xfrm>
            <a:off x="9133065" y="2746512"/>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7" name="Isosceles Triangle 37">
            <a:extLst>
              <a:ext uri="{FF2B5EF4-FFF2-40B4-BE49-F238E27FC236}">
                <a16:creationId xmlns:a16="http://schemas.microsoft.com/office/drawing/2014/main" id="{7BBB8E2E-9D83-504F-A75F-AAEF81A82C64}"/>
              </a:ext>
            </a:extLst>
          </p:cNvPr>
          <p:cNvSpPr/>
          <p:nvPr/>
        </p:nvSpPr>
        <p:spPr>
          <a:xfrm>
            <a:off x="9133065" y="2198877"/>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
        <p:nvSpPr>
          <p:cNvPr id="28" name="Isosceles Triangle 38">
            <a:extLst>
              <a:ext uri="{FF2B5EF4-FFF2-40B4-BE49-F238E27FC236}">
                <a16:creationId xmlns:a16="http://schemas.microsoft.com/office/drawing/2014/main" id="{908499B9-AD51-5F47-A579-5810A869E848}"/>
              </a:ext>
            </a:extLst>
          </p:cNvPr>
          <p:cNvSpPr/>
          <p:nvPr/>
        </p:nvSpPr>
        <p:spPr>
          <a:xfrm>
            <a:off x="9133065" y="5479764"/>
            <a:ext cx="409575" cy="304800"/>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entury Gothic" pitchFamily="34" charset="0"/>
            </a:endParaRPr>
          </a:p>
        </p:txBody>
      </p:sp>
    </p:spTree>
    <p:extLst>
      <p:ext uri="{BB962C8B-B14F-4D97-AF65-F5344CB8AC3E}">
        <p14:creationId xmlns:p14="http://schemas.microsoft.com/office/powerpoint/2010/main" val="55816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172346-E9F7-464D-B385-38326FA4DB67}"/>
              </a:ext>
            </a:extLst>
          </p:cNvPr>
          <p:cNvSpPr/>
          <p:nvPr/>
        </p:nvSpPr>
        <p:spPr>
          <a:xfrm>
            <a:off x="0" y="3463636"/>
            <a:ext cx="12192000" cy="339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B9BB179F-70A7-ED48-B062-DEE93A154271}"/>
              </a:ext>
            </a:extLst>
          </p:cNvPr>
          <p:cNvGraphicFramePr>
            <a:graphicFrameLocks noGrp="1"/>
          </p:cNvGraphicFramePr>
          <p:nvPr>
            <p:extLst>
              <p:ext uri="{D42A27DB-BD31-4B8C-83A1-F6EECF244321}">
                <p14:modId xmlns:p14="http://schemas.microsoft.com/office/powerpoint/2010/main" val="3127361746"/>
              </p:ext>
            </p:extLst>
          </p:nvPr>
        </p:nvGraphicFramePr>
        <p:xfrm>
          <a:off x="300669" y="1380038"/>
          <a:ext cx="11448288" cy="5292473"/>
        </p:xfrm>
        <a:graphic>
          <a:graphicData uri="http://schemas.openxmlformats.org/drawingml/2006/table">
            <a:tbl>
              <a:tblPr firstRow="1" bandRow="1">
                <a:tableStyleId>{5C22544A-7EE6-4342-B048-85BDC9FD1C3A}</a:tableStyleId>
              </a:tblPr>
              <a:tblGrid>
                <a:gridCol w="1546524">
                  <a:extLst>
                    <a:ext uri="{9D8B030D-6E8A-4147-A177-3AD203B41FA5}">
                      <a16:colId xmlns:a16="http://schemas.microsoft.com/office/drawing/2014/main" val="2601127909"/>
                    </a:ext>
                  </a:extLst>
                </a:gridCol>
                <a:gridCol w="1471046">
                  <a:extLst>
                    <a:ext uri="{9D8B030D-6E8A-4147-A177-3AD203B41FA5}">
                      <a16:colId xmlns:a16="http://schemas.microsoft.com/office/drawing/2014/main" val="2891001795"/>
                    </a:ext>
                  </a:extLst>
                </a:gridCol>
                <a:gridCol w="1275537">
                  <a:extLst>
                    <a:ext uri="{9D8B030D-6E8A-4147-A177-3AD203B41FA5}">
                      <a16:colId xmlns:a16="http://schemas.microsoft.com/office/drawing/2014/main" val="20000"/>
                    </a:ext>
                  </a:extLst>
                </a:gridCol>
                <a:gridCol w="1596352">
                  <a:extLst>
                    <a:ext uri="{9D8B030D-6E8A-4147-A177-3AD203B41FA5}">
                      <a16:colId xmlns:a16="http://schemas.microsoft.com/office/drawing/2014/main" val="20001"/>
                    </a:ext>
                  </a:extLst>
                </a:gridCol>
                <a:gridCol w="1604082">
                  <a:extLst>
                    <a:ext uri="{9D8B030D-6E8A-4147-A177-3AD203B41FA5}">
                      <a16:colId xmlns:a16="http://schemas.microsoft.com/office/drawing/2014/main" val="20002"/>
                    </a:ext>
                  </a:extLst>
                </a:gridCol>
                <a:gridCol w="1249848">
                  <a:extLst>
                    <a:ext uri="{9D8B030D-6E8A-4147-A177-3AD203B41FA5}">
                      <a16:colId xmlns:a16="http://schemas.microsoft.com/office/drawing/2014/main" val="20003"/>
                    </a:ext>
                  </a:extLst>
                </a:gridCol>
                <a:gridCol w="1273863">
                  <a:extLst>
                    <a:ext uri="{9D8B030D-6E8A-4147-A177-3AD203B41FA5}">
                      <a16:colId xmlns:a16="http://schemas.microsoft.com/office/drawing/2014/main" val="20004"/>
                    </a:ext>
                  </a:extLst>
                </a:gridCol>
                <a:gridCol w="1431036">
                  <a:extLst>
                    <a:ext uri="{9D8B030D-6E8A-4147-A177-3AD203B41FA5}">
                      <a16:colId xmlns:a16="http://schemas.microsoft.com/office/drawing/2014/main" val="20005"/>
                    </a:ext>
                  </a:extLst>
                </a:gridCol>
              </a:tblGrid>
              <a:tr h="244650">
                <a:tc>
                  <a:txBody>
                    <a:bodyPr/>
                    <a:lstStyle/>
                    <a:p>
                      <a:pPr algn="ctr"/>
                      <a:r>
                        <a:rPr lang="en-US" sz="1050" dirty="0">
                          <a:latin typeface="Century Gothic" panose="020B0502020202020204" pitchFamily="34" charset="0"/>
                        </a:rPr>
                        <a:t>2017</a:t>
                      </a:r>
                      <a:endParaRPr lang="en-US" sz="1050" b="1" dirty="0">
                        <a:solidFill>
                          <a:schemeClr val="tx1"/>
                        </a:solidFill>
                        <a:latin typeface="Century Gothic" panose="020B0502020202020204" pitchFamily="34" charset="0"/>
                      </a:endParaRPr>
                    </a:p>
                  </a:txBody>
                  <a:tcPr marL="90666" marR="90666" marT="45333" marB="45333">
                    <a:solidFill>
                      <a:schemeClr val="tx1"/>
                    </a:solidFill>
                  </a:tcPr>
                </a:tc>
                <a:tc>
                  <a:txBody>
                    <a:bodyPr/>
                    <a:lstStyle/>
                    <a:p>
                      <a:pPr algn="ctr"/>
                      <a:r>
                        <a:rPr lang="en-US" sz="1050" dirty="0">
                          <a:latin typeface="Century Gothic" panose="020B0502020202020204" pitchFamily="34" charset="0"/>
                        </a:rPr>
                        <a:t>2016</a:t>
                      </a:r>
                      <a:endParaRPr lang="en-US" sz="1050" b="1" dirty="0">
                        <a:solidFill>
                          <a:schemeClr val="tx1"/>
                        </a:solidFill>
                        <a:latin typeface="Century Gothic" panose="020B0502020202020204" pitchFamily="34" charset="0"/>
                      </a:endParaRPr>
                    </a:p>
                  </a:txBody>
                  <a:tcPr marL="90666" marR="90666" marT="45333" marB="45333">
                    <a:solidFill>
                      <a:schemeClr val="tx1"/>
                    </a:solidFill>
                  </a:tcPr>
                </a:tc>
                <a:tc>
                  <a:txBody>
                    <a:bodyPr/>
                    <a:lstStyle/>
                    <a:p>
                      <a:pPr algn="ctr"/>
                      <a:r>
                        <a:rPr lang="en-US" sz="1050" dirty="0">
                          <a:latin typeface="Century Gothic" panose="020B0502020202020204" pitchFamily="34" charset="0"/>
                        </a:rPr>
                        <a:t>2015</a:t>
                      </a:r>
                      <a:endParaRPr lang="en-US" sz="1050" b="1" dirty="0">
                        <a:solidFill>
                          <a:schemeClr val="tx1"/>
                        </a:solidFill>
                        <a:latin typeface="Century Gothic" panose="020B0502020202020204" pitchFamily="34" charset="0"/>
                      </a:endParaRPr>
                    </a:p>
                  </a:txBody>
                  <a:tcPr marL="90666" marR="90666" marT="45333" marB="45333">
                    <a:solidFill>
                      <a:schemeClr val="tx1"/>
                    </a:solidFill>
                  </a:tcPr>
                </a:tc>
                <a:tc>
                  <a:txBody>
                    <a:bodyPr/>
                    <a:lstStyle/>
                    <a:p>
                      <a:pPr algn="ctr"/>
                      <a:r>
                        <a:rPr lang="en-US" sz="1050" dirty="0">
                          <a:latin typeface="Century Gothic" panose="020B0502020202020204" pitchFamily="34" charset="0"/>
                        </a:rPr>
                        <a:t>2014</a:t>
                      </a:r>
                      <a:endParaRPr lang="en-US" sz="1050" b="1" dirty="0">
                        <a:solidFill>
                          <a:schemeClr val="tx1"/>
                        </a:solidFill>
                        <a:latin typeface="Century Gothic" panose="020B0502020202020204" pitchFamily="34" charset="0"/>
                      </a:endParaRPr>
                    </a:p>
                  </a:txBody>
                  <a:tcPr marL="90666" marR="90666" marT="45333" marB="45333">
                    <a:solidFill>
                      <a:schemeClr val="tx1"/>
                    </a:solidFill>
                  </a:tcPr>
                </a:tc>
                <a:tc>
                  <a:txBody>
                    <a:bodyPr/>
                    <a:lstStyle/>
                    <a:p>
                      <a:pPr algn="ctr"/>
                      <a:r>
                        <a:rPr lang="en-US" sz="1050" dirty="0">
                          <a:latin typeface="Century Gothic" panose="020B0502020202020204" pitchFamily="34" charset="0"/>
                        </a:rPr>
                        <a:t>2013</a:t>
                      </a:r>
                      <a:endParaRPr lang="en-US" sz="1050" b="1" dirty="0">
                        <a:solidFill>
                          <a:schemeClr val="tx1"/>
                        </a:solidFill>
                        <a:latin typeface="Century Gothic" panose="020B0502020202020204" pitchFamily="34" charset="0"/>
                      </a:endParaRPr>
                    </a:p>
                  </a:txBody>
                  <a:tcPr marL="90666" marR="90666" marT="45333" marB="45333">
                    <a:solidFill>
                      <a:schemeClr val="tx1"/>
                    </a:solidFill>
                  </a:tcPr>
                </a:tc>
                <a:tc>
                  <a:txBody>
                    <a:bodyPr/>
                    <a:lstStyle/>
                    <a:p>
                      <a:pPr algn="ctr"/>
                      <a:r>
                        <a:rPr lang="en-US" sz="1050" dirty="0">
                          <a:latin typeface="Century Gothic" panose="020B0502020202020204" pitchFamily="34" charset="0"/>
                        </a:rPr>
                        <a:t>2012</a:t>
                      </a:r>
                      <a:endParaRPr lang="en-US" sz="1050" b="1" dirty="0">
                        <a:solidFill>
                          <a:schemeClr val="tx1"/>
                        </a:solidFill>
                        <a:latin typeface="Century Gothic" panose="020B0502020202020204" pitchFamily="34" charset="0"/>
                      </a:endParaRPr>
                    </a:p>
                  </a:txBody>
                  <a:tcPr marL="90666" marR="90666" marT="45333" marB="45333">
                    <a:solidFill>
                      <a:schemeClr val="tx1"/>
                    </a:solidFill>
                  </a:tcPr>
                </a:tc>
                <a:tc>
                  <a:txBody>
                    <a:bodyPr/>
                    <a:lstStyle/>
                    <a:p>
                      <a:pPr algn="ctr"/>
                      <a:r>
                        <a:rPr lang="en-US" sz="1050" dirty="0">
                          <a:latin typeface="Century Gothic" panose="020B0502020202020204" pitchFamily="34" charset="0"/>
                        </a:rPr>
                        <a:t>2011</a:t>
                      </a:r>
                      <a:endParaRPr lang="en-US" sz="1050" b="1" dirty="0">
                        <a:solidFill>
                          <a:schemeClr val="tx1"/>
                        </a:solidFill>
                        <a:latin typeface="Century Gothic" panose="020B0502020202020204" pitchFamily="34" charset="0"/>
                      </a:endParaRPr>
                    </a:p>
                  </a:txBody>
                  <a:tcPr marL="90666" marR="90666" marT="45333" marB="45333">
                    <a:solidFill>
                      <a:schemeClr val="tx1"/>
                    </a:solidFill>
                  </a:tcPr>
                </a:tc>
                <a:tc>
                  <a:txBody>
                    <a:bodyPr/>
                    <a:lstStyle/>
                    <a:p>
                      <a:pPr algn="ctr"/>
                      <a:r>
                        <a:rPr lang="en-US" sz="1050" dirty="0">
                          <a:latin typeface="Century Gothic" panose="020B0502020202020204" pitchFamily="34" charset="0"/>
                        </a:rPr>
                        <a:t>2010</a:t>
                      </a:r>
                      <a:endParaRPr lang="en-US" sz="1050" b="1" dirty="0">
                        <a:solidFill>
                          <a:schemeClr val="tx1"/>
                        </a:solidFill>
                        <a:latin typeface="Century Gothic" panose="020B0502020202020204" pitchFamily="34" charset="0"/>
                      </a:endParaRPr>
                    </a:p>
                  </a:txBody>
                  <a:tcPr marL="90666" marR="90666" marT="45333" marB="45333">
                    <a:solidFill>
                      <a:schemeClr val="tx1"/>
                    </a:solidFill>
                  </a:tcPr>
                </a:tc>
                <a:extLst>
                  <a:ext uri="{0D108BD9-81ED-4DB2-BD59-A6C34878D82A}">
                    <a16:rowId xmlns:a16="http://schemas.microsoft.com/office/drawing/2014/main" val="10000"/>
                  </a:ext>
                </a:extLst>
              </a:tr>
              <a:tr h="266960">
                <a:tc gridSpan="8">
                  <a:txBody>
                    <a:bodyPr/>
                    <a:lstStyle/>
                    <a:p>
                      <a:pPr marL="228600" indent="-228600" algn="ctr">
                        <a:spcAft>
                          <a:spcPts val="300"/>
                        </a:spcAft>
                        <a:buFont typeface="Arial" pitchFamily="34" charset="0"/>
                        <a:buNone/>
                      </a:pPr>
                      <a:r>
                        <a:rPr lang="en-US" sz="1200" b="1" dirty="0">
                          <a:latin typeface="Century Gothic" panose="020B0502020202020204" pitchFamily="34" charset="0"/>
                        </a:rPr>
                        <a:t>Critical</a:t>
                      </a:r>
                    </a:p>
                  </a:txBody>
                  <a:tcPr marL="0" marR="0" marB="0">
                    <a:solidFill>
                      <a:schemeClr val="accent3"/>
                    </a:solidFill>
                  </a:tcPr>
                </a:tc>
                <a:tc hMerge="1">
                  <a:txBody>
                    <a:bodyPr/>
                    <a:lstStyle/>
                    <a:p>
                      <a:pPr marL="228600" indent="-228600" algn="ctr">
                        <a:spcAft>
                          <a:spcPts val="300"/>
                        </a:spcAft>
                        <a:buFont typeface="Arial" pitchFamily="34" charset="0"/>
                        <a:buNone/>
                      </a:pPr>
                      <a:endParaRPr lang="en-US" sz="1600" dirty="0"/>
                    </a:p>
                  </a:txBody>
                  <a:tcPr marL="90666" marR="90666" marT="45333" marB="45333"/>
                </a:tc>
                <a:tc hMerge="1">
                  <a:txBody>
                    <a:bodyPr/>
                    <a:lstStyle/>
                    <a:p>
                      <a:pPr marL="228600" indent="-228600" algn="ctr">
                        <a:spcAft>
                          <a:spcPts val="300"/>
                        </a:spcAft>
                        <a:buFont typeface="Arial" pitchFamily="34" charset="0"/>
                        <a:buNone/>
                      </a:pPr>
                      <a:endParaRPr lang="en-US" sz="1100" b="1" spc="-150" dirty="0">
                        <a:solidFill>
                          <a:schemeClr val="tx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tc hMerge="1">
                  <a:txBody>
                    <a:bodyPr/>
                    <a:lstStyle/>
                    <a:p>
                      <a:pPr marL="228600" indent="-228600" algn="ctr">
                        <a:spcAft>
                          <a:spcPts val="300"/>
                        </a:spcAft>
                        <a:buFont typeface="Arial" pitchFamily="34" charset="0"/>
                        <a:buNone/>
                      </a:pPr>
                      <a:endParaRPr lang="en-US" sz="1100" b="1" spc="-150" dirty="0">
                        <a:solidFill>
                          <a:schemeClr val="tx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tc hMerge="1">
                  <a:txBody>
                    <a:bodyPr/>
                    <a:lstStyle/>
                    <a:p>
                      <a:pPr marL="228600" indent="-228600" algn="ctr">
                        <a:spcAft>
                          <a:spcPts val="300"/>
                        </a:spcAft>
                        <a:buFont typeface="Arial" pitchFamily="34" charset="0"/>
                        <a:buNone/>
                      </a:pPr>
                      <a:endParaRPr lang="en-US" sz="1100" b="1" spc="-150" dirty="0">
                        <a:solidFill>
                          <a:schemeClr val="tx1"/>
                        </a:solidFill>
                      </a:endParaRPr>
                    </a:p>
                  </a:txBody>
                  <a:tcPr>
                    <a:lnL w="9525" cap="flat" cmpd="sng" algn="ctr">
                      <a:solidFill>
                        <a:srgbClr val="36424A">
                          <a:lumMod val="60000"/>
                          <a:lumOff val="40000"/>
                        </a:srgb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679902">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1" kern="1200" baseline="0" dirty="0">
                          <a:latin typeface="Century Gothic" panose="020B0502020202020204" pitchFamily="34" charset="0"/>
                        </a:rPr>
                        <a:t>Privacy &amp; Security</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1" kern="1200" baseline="0" dirty="0">
                          <a:latin typeface="Century Gothic" panose="020B0502020202020204" pitchFamily="34" charset="0"/>
                        </a:rPr>
                        <a:t>Customer Service</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Membership Retention</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1" baseline="0" dirty="0">
                          <a:latin typeface="Century Gothic" panose="020B0502020202020204" pitchFamily="34" charset="0"/>
                        </a:rPr>
                        <a:t>Clinical &amp; Data Analytics</a:t>
                      </a:r>
                      <a:endParaRPr lang="en-US" sz="1050" b="1" baseline="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Customer Service</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Privacy &amp; Security</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Clinical &amp; Data Analytics</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Risk Management</a:t>
                      </a:r>
                      <a:endParaRPr lang="en-US" sz="1050" b="0" baseline="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Customer service </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Data analytics </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Privacy &amp; security</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Membership retention</a:t>
                      </a:r>
                      <a:endParaRPr lang="en-US" sz="1050" b="0" baseline="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Customer service</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Membership retention</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Membership growth</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Regulatory compliance</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Data analytics</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endParaRPr lang="en-US" sz="1050" b="0" baseline="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Member retention</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Customer service </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Regulatory Compliance </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Membership Growth</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Provider Networking &amp; Contracting</a:t>
                      </a:r>
                      <a:endParaRPr lang="en-US" sz="1050" b="0" baseline="0" dirty="0">
                        <a:solidFill>
                          <a:schemeClr val="tx1"/>
                        </a:solidFill>
                        <a:latin typeface="Century Gothic" panose="020B0502020202020204" pitchFamily="34" charset="0"/>
                      </a:endParaRPr>
                    </a:p>
                  </a:txBody>
                  <a:tcPr marL="45720" marR="0" marT="27432" marB="45333"/>
                </a:tc>
                <a:tc>
                  <a:txBody>
                    <a:bodyPr/>
                    <a:lstStyle/>
                    <a:p>
                      <a:pPr marL="114300" marR="0" indent="-11430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Member retention </a:t>
                      </a:r>
                      <a:endParaRPr lang="en-US" sz="1050" dirty="0">
                        <a:latin typeface="Century Gothic" panose="020B0502020202020204" pitchFamily="34" charset="0"/>
                      </a:endParaRPr>
                    </a:p>
                    <a:p>
                      <a:pPr marL="114300" marR="0" indent="-11430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Member growth</a:t>
                      </a:r>
                    </a:p>
                    <a:p>
                      <a:pPr marL="114300" marR="0" indent="-11430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Customer</a:t>
                      </a:r>
                      <a:r>
                        <a:rPr lang="en-US" sz="1050" baseline="0" dirty="0">
                          <a:latin typeface="Century Gothic" panose="020B0502020202020204" pitchFamily="34" charset="0"/>
                        </a:rPr>
                        <a:t> service</a:t>
                      </a:r>
                      <a:endParaRPr lang="en-US" sz="1050" b="0" baseline="0" dirty="0">
                        <a:solidFill>
                          <a:schemeClr val="accent2"/>
                        </a:solidFill>
                        <a:latin typeface="Century Gothic" panose="020B0502020202020204" pitchFamily="34" charset="0"/>
                      </a:endParaRPr>
                    </a:p>
                  </a:txBody>
                  <a:tcPr marL="45720" marR="0" marT="27432" marB="45333"/>
                </a:tc>
                <a:tc>
                  <a:txBody>
                    <a:bodyPr/>
                    <a:lstStyle/>
                    <a:p>
                      <a:pPr marL="114300" indent="-114300">
                        <a:spcAft>
                          <a:spcPts val="300"/>
                        </a:spcAft>
                        <a:buFont typeface="Arial" pitchFamily="34" charset="0"/>
                        <a:buChar char="•"/>
                      </a:pPr>
                      <a:r>
                        <a:rPr lang="en-US" sz="1050" dirty="0">
                          <a:latin typeface="Century Gothic" panose="020B0502020202020204" pitchFamily="34" charset="0"/>
                        </a:rPr>
                        <a:t>Member retention</a:t>
                      </a:r>
                    </a:p>
                    <a:p>
                      <a:pPr marL="114300" indent="-114300">
                        <a:spcAft>
                          <a:spcPts val="300"/>
                        </a:spcAft>
                        <a:buFont typeface="Arial" pitchFamily="34" charset="0"/>
                        <a:buChar char="•"/>
                      </a:pPr>
                      <a:r>
                        <a:rPr lang="en-US" sz="1050" dirty="0">
                          <a:latin typeface="Century Gothic" panose="020B0502020202020204" pitchFamily="34" charset="0"/>
                        </a:rPr>
                        <a:t>Automation</a:t>
                      </a:r>
                      <a:r>
                        <a:rPr lang="en-US" sz="1050" baseline="0" dirty="0">
                          <a:latin typeface="Century Gothic" panose="020B0502020202020204" pitchFamily="34" charset="0"/>
                        </a:rPr>
                        <a:t> &amp; performance optimization</a:t>
                      </a:r>
                    </a:p>
                    <a:p>
                      <a:pPr marL="114300" indent="-114300">
                        <a:spcAft>
                          <a:spcPts val="300"/>
                        </a:spcAft>
                        <a:buFont typeface="Arial" pitchFamily="34" charset="0"/>
                        <a:buChar char="•"/>
                      </a:pPr>
                      <a:r>
                        <a:rPr lang="en-US" sz="1050" baseline="0" dirty="0">
                          <a:latin typeface="Century Gothic" panose="020B0502020202020204" pitchFamily="34" charset="0"/>
                        </a:rPr>
                        <a:t>Member growth</a:t>
                      </a:r>
                      <a:endParaRPr lang="en-US" sz="1050" b="0" dirty="0">
                        <a:solidFill>
                          <a:schemeClr val="tx1"/>
                        </a:solidFill>
                        <a:latin typeface="Century Gothic" panose="020B0502020202020204" pitchFamily="34" charset="0"/>
                      </a:endParaRPr>
                    </a:p>
                  </a:txBody>
                  <a:tcPr marL="45720" marR="0" marT="27432" marB="45333"/>
                </a:tc>
                <a:tc>
                  <a:txBody>
                    <a:bodyPr/>
                    <a:lstStyle/>
                    <a:p>
                      <a:pPr marL="114300" indent="-114300">
                        <a:spcAft>
                          <a:spcPts val="300"/>
                        </a:spcAft>
                        <a:buFont typeface="Arial" pitchFamily="34" charset="0"/>
                        <a:buChar char="•"/>
                      </a:pPr>
                      <a:r>
                        <a:rPr lang="en-US" sz="1050" dirty="0">
                          <a:latin typeface="Century Gothic" panose="020B0502020202020204" pitchFamily="34" charset="0"/>
                        </a:rPr>
                        <a:t>Member retention</a:t>
                      </a:r>
                    </a:p>
                    <a:p>
                      <a:pPr marL="114300" indent="-114300">
                        <a:spcAft>
                          <a:spcPts val="300"/>
                        </a:spcAft>
                        <a:buFont typeface="Arial" pitchFamily="34" charset="0"/>
                        <a:buChar char="•"/>
                      </a:pPr>
                      <a:r>
                        <a:rPr lang="en-US" sz="1050" dirty="0">
                          <a:latin typeface="Century Gothic" panose="020B0502020202020204" pitchFamily="34" charset="0"/>
                        </a:rPr>
                        <a:t>Regulatory/ mandate</a:t>
                      </a:r>
                      <a:r>
                        <a:rPr lang="en-US" sz="1050" baseline="0" dirty="0">
                          <a:latin typeface="Century Gothic" panose="020B0502020202020204" pitchFamily="34" charset="0"/>
                        </a:rPr>
                        <a:t> compliance</a:t>
                      </a:r>
                    </a:p>
                    <a:p>
                      <a:pPr marL="114300" indent="-114300">
                        <a:spcAft>
                          <a:spcPts val="300"/>
                        </a:spcAft>
                        <a:buFont typeface="Arial" pitchFamily="34" charset="0"/>
                        <a:buChar char="•"/>
                      </a:pPr>
                      <a:r>
                        <a:rPr lang="en-US" sz="1050" baseline="0" dirty="0">
                          <a:latin typeface="Century Gothic" panose="020B0502020202020204" pitchFamily="34" charset="0"/>
                        </a:rPr>
                        <a:t>Health care reform compliance</a:t>
                      </a:r>
                      <a:endParaRPr lang="en-US" sz="1050" b="0" dirty="0">
                        <a:solidFill>
                          <a:schemeClr val="tx1"/>
                        </a:solidFill>
                        <a:latin typeface="Century Gothic" panose="020B0502020202020204" pitchFamily="34" charset="0"/>
                      </a:endParaRPr>
                    </a:p>
                  </a:txBody>
                  <a:tcPr marL="45720" marR="0" marT="27432" marB="45333"/>
                </a:tc>
                <a:extLst>
                  <a:ext uri="{0D108BD9-81ED-4DB2-BD59-A6C34878D82A}">
                    <a16:rowId xmlns:a16="http://schemas.microsoft.com/office/drawing/2014/main" val="10002"/>
                  </a:ext>
                </a:extLst>
              </a:tr>
              <a:tr h="266960">
                <a:tc gridSpan="8">
                  <a:txBody>
                    <a:bodyPr/>
                    <a:lstStyle/>
                    <a:p>
                      <a:pPr marL="228600" indent="-228600" algn="ctr">
                        <a:spcAft>
                          <a:spcPts val="300"/>
                        </a:spcAft>
                        <a:buFont typeface="Arial" pitchFamily="34" charset="0"/>
                        <a:buNone/>
                      </a:pPr>
                      <a:r>
                        <a:rPr lang="en-US" sz="1200" b="1" dirty="0">
                          <a:latin typeface="Century Gothic" panose="020B0502020202020204" pitchFamily="34" charset="0"/>
                        </a:rPr>
                        <a:t>Important</a:t>
                      </a:r>
                    </a:p>
                  </a:txBody>
                  <a:tcPr marL="0" marR="0" marT="45333" marB="0">
                    <a:solidFill>
                      <a:srgbClr val="FFD243"/>
                    </a:solidFill>
                  </a:tcPr>
                </a:tc>
                <a:tc hMerge="1">
                  <a:txBody>
                    <a:bodyPr/>
                    <a:lstStyle/>
                    <a:p>
                      <a:pPr marL="228600" indent="-228600" algn="ctr">
                        <a:spcAft>
                          <a:spcPts val="300"/>
                        </a:spcAft>
                        <a:buFont typeface="Arial" pitchFamily="34" charset="0"/>
                        <a:buNone/>
                      </a:pPr>
                      <a:endParaRPr lang="en-US" sz="1400" dirty="0"/>
                    </a:p>
                  </a:txBody>
                  <a:tcPr marL="90666" marR="90666" marT="45333" marB="45333"/>
                </a:tc>
                <a:tc hMerge="1">
                  <a:txBody>
                    <a:bodyPr/>
                    <a:lstStyle/>
                    <a:p>
                      <a:pPr marL="228600" indent="-228600" algn="ctr">
                        <a:spcAft>
                          <a:spcPts val="300"/>
                        </a:spcAft>
                        <a:buFont typeface="Arial" pitchFamily="34" charset="0"/>
                        <a:buNone/>
                      </a:pPr>
                      <a:endParaRPr lang="en-US" sz="1100" b="1" dirty="0">
                        <a:solidFill>
                          <a:schemeClr val="tx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60000"/>
                        <a:lumOff val="40000"/>
                      </a:schemeClr>
                    </a:solidFill>
                  </a:tcPr>
                </a:tc>
                <a:tc hMerge="1">
                  <a:txBody>
                    <a:bodyPr/>
                    <a:lstStyle/>
                    <a:p>
                      <a:pPr marL="228600" indent="-228600" algn="ctr">
                        <a:spcAft>
                          <a:spcPts val="300"/>
                        </a:spcAft>
                        <a:buFont typeface="Arial" pitchFamily="34" charset="0"/>
                        <a:buNone/>
                      </a:pPr>
                      <a:endParaRPr lang="en-US" sz="1100" b="1" dirty="0">
                        <a:solidFill>
                          <a:schemeClr val="tx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60000"/>
                        <a:lumOff val="40000"/>
                      </a:schemeClr>
                    </a:solidFill>
                  </a:tcPr>
                </a:tc>
                <a:tc hMerge="1">
                  <a:txBody>
                    <a:bodyPr/>
                    <a:lstStyle/>
                    <a:p>
                      <a:pPr marL="228600" indent="-228600" algn="ctr">
                        <a:spcAft>
                          <a:spcPts val="300"/>
                        </a:spcAft>
                        <a:buFont typeface="Arial" pitchFamily="34" charset="0"/>
                        <a:buNone/>
                      </a:pPr>
                      <a:endParaRPr lang="en-US" sz="1100" b="1" dirty="0">
                        <a:solidFill>
                          <a:schemeClr val="tx1"/>
                        </a:solidFill>
                      </a:endParaRPr>
                    </a:p>
                  </a:txBody>
                  <a:tcPr>
                    <a:lnL w="9525" cap="flat" cmpd="sng" algn="ctr">
                      <a:solidFill>
                        <a:srgbClr val="36424A">
                          <a:lumMod val="60000"/>
                          <a:lumOff val="40000"/>
                        </a:srgb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642720">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Regulatory/ Compliance</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Membership Growth</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Tech limitations &amp; System integrations</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Risk Management</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endParaRPr lang="en-US" sz="105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Member Retention</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Provider Network &amp; Contracting</a:t>
                      </a:r>
                      <a:endParaRPr lang="en-US" sz="1050" dirty="0">
                        <a:latin typeface="Century Gothic" panose="020B0502020202020204" pitchFamily="34" charset="0"/>
                      </a:endParaRP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Regulatory/ Compliance</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Payment Integrity</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Vendor Relationships</a:t>
                      </a:r>
                      <a:endParaRPr lang="en-US" sz="105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Vendor Relationships</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Brand</a:t>
                      </a:r>
                      <a:r>
                        <a:rPr lang="en-US" sz="1050" baseline="0" dirty="0">
                          <a:latin typeface="Century Gothic" panose="020B0502020202020204" pitchFamily="34" charset="0"/>
                        </a:rPr>
                        <a:t> &amp; Marketing </a:t>
                      </a:r>
                      <a:endParaRPr lang="en-US" sz="1050" dirty="0">
                        <a:latin typeface="Century Gothic" panose="020B0502020202020204" pitchFamily="34" charset="0"/>
                      </a:endParaRP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Product benefit design</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Provider Networking &amp; contracting</a:t>
                      </a:r>
                      <a:endParaRPr lang="en-US" sz="105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Product benefit design</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Payment integrity</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Brand,</a:t>
                      </a:r>
                      <a:r>
                        <a:rPr lang="en-US" sz="1050" baseline="0" dirty="0">
                          <a:latin typeface="Century Gothic" panose="020B0502020202020204" pitchFamily="34" charset="0"/>
                        </a:rPr>
                        <a:t> marketing, communications</a:t>
                      </a:r>
                      <a:endParaRPr lang="en-US" sz="105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Private HIX</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Public HIX</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Risk </a:t>
                      </a:r>
                      <a:r>
                        <a:rPr lang="en-US" sz="1050" baseline="0" dirty="0" err="1">
                          <a:latin typeface="Century Gothic" panose="020B0502020202020204" pitchFamily="34" charset="0"/>
                        </a:rPr>
                        <a:t>Mgmt</a:t>
                      </a:r>
                      <a:endParaRPr lang="en-US" sz="1050" baseline="0" dirty="0">
                        <a:latin typeface="Century Gothic" panose="020B0502020202020204" pitchFamily="34" charset="0"/>
                      </a:endParaRP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Payment Integrity </a:t>
                      </a:r>
                    </a:p>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endParaRPr lang="en-US" sz="1050" dirty="0">
                        <a:solidFill>
                          <a:schemeClr val="tx1"/>
                        </a:solidFill>
                        <a:latin typeface="Century Gothic" panose="020B0502020202020204" pitchFamily="34" charset="0"/>
                      </a:endParaRPr>
                    </a:p>
                  </a:txBody>
                  <a:tcPr marL="45720" marR="0" marT="27432" marB="45333"/>
                </a:tc>
                <a:tc>
                  <a:txBody>
                    <a:bodyPr/>
                    <a:lstStyle/>
                    <a:p>
                      <a:pPr marL="114300" marR="0" indent="-11430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Claims accuracy and recovery</a:t>
                      </a:r>
                    </a:p>
                    <a:p>
                      <a:pPr marL="114300" marR="0" indent="-11430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Risk management</a:t>
                      </a:r>
                      <a:endParaRPr lang="en-US" sz="1050" dirty="0">
                        <a:latin typeface="Century Gothic" panose="020B0502020202020204" pitchFamily="34" charset="0"/>
                      </a:endParaRPr>
                    </a:p>
                    <a:p>
                      <a:pPr marL="114300" marR="0" indent="-11430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baseline="0" dirty="0">
                          <a:latin typeface="Century Gothic" panose="020B0502020202020204" pitchFamily="34" charset="0"/>
                        </a:rPr>
                        <a:t>Product benefit design</a:t>
                      </a:r>
                      <a:endParaRPr lang="en-US" sz="1050" dirty="0">
                        <a:solidFill>
                          <a:schemeClr val="tx1"/>
                        </a:solidFill>
                        <a:latin typeface="Century Gothic" panose="020B0502020202020204" pitchFamily="34" charset="0"/>
                      </a:endParaRPr>
                    </a:p>
                  </a:txBody>
                  <a:tcPr marL="45720" marR="0" marT="27432" marB="45333"/>
                </a:tc>
                <a:tc>
                  <a:txBody>
                    <a:bodyPr/>
                    <a:lstStyle/>
                    <a:p>
                      <a:pPr marL="114300" indent="-114300">
                        <a:spcAft>
                          <a:spcPts val="300"/>
                        </a:spcAft>
                        <a:buFont typeface="Arial" pitchFamily="34" charset="0"/>
                        <a:buChar char="•"/>
                      </a:pPr>
                      <a:r>
                        <a:rPr lang="en-US" sz="1050" dirty="0">
                          <a:latin typeface="Century Gothic" panose="020B0502020202020204" pitchFamily="34" charset="0"/>
                        </a:rPr>
                        <a:t>Regulatory/</a:t>
                      </a:r>
                      <a:br>
                        <a:rPr lang="en-US" sz="1050" dirty="0">
                          <a:latin typeface="Century Gothic" panose="020B0502020202020204" pitchFamily="34" charset="0"/>
                        </a:rPr>
                      </a:br>
                      <a:r>
                        <a:rPr lang="en-US" sz="1050" dirty="0">
                          <a:latin typeface="Century Gothic" panose="020B0502020202020204" pitchFamily="34" charset="0"/>
                        </a:rPr>
                        <a:t>mandate compliance</a:t>
                      </a:r>
                    </a:p>
                    <a:p>
                      <a:pPr marL="114300" indent="-114300">
                        <a:spcAft>
                          <a:spcPts val="300"/>
                        </a:spcAft>
                        <a:buFont typeface="Arial" pitchFamily="34" charset="0"/>
                        <a:buChar char="•"/>
                      </a:pPr>
                      <a:r>
                        <a:rPr lang="en-US" sz="1050" dirty="0">
                          <a:latin typeface="Century Gothic" panose="020B0502020202020204" pitchFamily="34" charset="0"/>
                        </a:rPr>
                        <a:t>Customer</a:t>
                      </a:r>
                      <a:r>
                        <a:rPr lang="en-US" sz="1050" baseline="0" dirty="0">
                          <a:latin typeface="Century Gothic" panose="020B0502020202020204" pitchFamily="34" charset="0"/>
                        </a:rPr>
                        <a:t> service</a:t>
                      </a:r>
                    </a:p>
                    <a:p>
                      <a:pPr marL="114300" indent="-114300">
                        <a:spcAft>
                          <a:spcPts val="300"/>
                        </a:spcAft>
                        <a:buFont typeface="Arial" pitchFamily="34" charset="0"/>
                        <a:buChar char="•"/>
                      </a:pPr>
                      <a:r>
                        <a:rPr lang="en-US" sz="1050" baseline="0" dirty="0">
                          <a:latin typeface="Century Gothic" panose="020B0502020202020204" pitchFamily="34" charset="0"/>
                        </a:rPr>
                        <a:t>Claims accuracy &amp; recovery</a:t>
                      </a:r>
                    </a:p>
                    <a:p>
                      <a:pPr marL="114300" indent="-114300">
                        <a:spcAft>
                          <a:spcPts val="300"/>
                        </a:spcAft>
                        <a:buFont typeface="Arial" pitchFamily="34" charset="0"/>
                        <a:buChar char="•"/>
                      </a:pPr>
                      <a:r>
                        <a:rPr lang="en-US" sz="1050" baseline="0" dirty="0">
                          <a:latin typeface="Century Gothic" panose="020B0502020202020204" pitchFamily="34" charset="0"/>
                        </a:rPr>
                        <a:t>Product design</a:t>
                      </a:r>
                      <a:endParaRPr lang="en-US" sz="1050" baseline="0" dirty="0">
                        <a:solidFill>
                          <a:schemeClr val="tx1"/>
                        </a:solidFill>
                        <a:latin typeface="Century Gothic" panose="020B0502020202020204" pitchFamily="34" charset="0"/>
                      </a:endParaRPr>
                    </a:p>
                  </a:txBody>
                  <a:tcPr marL="45720" marR="0" marT="27432" marB="45333"/>
                </a:tc>
                <a:tc>
                  <a:txBody>
                    <a:bodyPr/>
                    <a:lstStyle/>
                    <a:p>
                      <a:pPr marL="58738" indent="-58738">
                        <a:spcAft>
                          <a:spcPts val="300"/>
                        </a:spcAft>
                        <a:buFont typeface="Arial" pitchFamily="34" charset="0"/>
                        <a:buChar char="•"/>
                      </a:pPr>
                      <a:r>
                        <a:rPr lang="en-US" sz="1050" dirty="0">
                          <a:latin typeface="Century Gothic" panose="020B0502020202020204" pitchFamily="34" charset="0"/>
                        </a:rPr>
                        <a:t>Automation &amp; </a:t>
                      </a:r>
                      <a:r>
                        <a:rPr lang="en-US" sz="1050" baseline="0" dirty="0">
                          <a:latin typeface="Century Gothic" panose="020B0502020202020204" pitchFamily="34" charset="0"/>
                        </a:rPr>
                        <a:t>process optimization</a:t>
                      </a:r>
                    </a:p>
                    <a:p>
                      <a:pPr marL="58738" indent="-58738">
                        <a:spcAft>
                          <a:spcPts val="300"/>
                        </a:spcAft>
                        <a:buFont typeface="Arial" pitchFamily="34" charset="0"/>
                        <a:buChar char="•"/>
                      </a:pPr>
                      <a:r>
                        <a:rPr lang="en-US" sz="1050" baseline="0" dirty="0">
                          <a:latin typeface="Century Gothic" panose="020B0502020202020204" pitchFamily="34" charset="0"/>
                        </a:rPr>
                        <a:t>Product design</a:t>
                      </a:r>
                      <a:endParaRPr lang="en-US" sz="1050" dirty="0">
                        <a:solidFill>
                          <a:schemeClr val="tx1"/>
                        </a:solidFill>
                        <a:latin typeface="Century Gothic" panose="020B0502020202020204" pitchFamily="34" charset="0"/>
                      </a:endParaRPr>
                    </a:p>
                  </a:txBody>
                  <a:tcPr marL="45720" marR="0" marT="27432" marB="45333"/>
                </a:tc>
                <a:extLst>
                  <a:ext uri="{0D108BD9-81ED-4DB2-BD59-A6C34878D82A}">
                    <a16:rowId xmlns:a16="http://schemas.microsoft.com/office/drawing/2014/main" val="10004"/>
                  </a:ext>
                </a:extLst>
              </a:tr>
              <a:tr h="266960">
                <a:tc gridSpan="8">
                  <a:txBody>
                    <a:bodyPr/>
                    <a:lstStyle/>
                    <a:p>
                      <a:pPr marL="228600" indent="-228600" algn="ctr">
                        <a:spcAft>
                          <a:spcPts val="300"/>
                        </a:spcAft>
                        <a:buFont typeface="Arial" pitchFamily="34" charset="0"/>
                        <a:buNone/>
                      </a:pPr>
                      <a:r>
                        <a:rPr lang="en-US" sz="1200" b="1">
                          <a:latin typeface="Century Gothic" panose="020B0502020202020204" pitchFamily="34" charset="0"/>
                        </a:rPr>
                        <a:t>Lower </a:t>
                      </a:r>
                      <a:r>
                        <a:rPr lang="en-US" sz="1200" b="1" dirty="0">
                          <a:latin typeface="Century Gothic" panose="020B0502020202020204" pitchFamily="34" charset="0"/>
                        </a:rPr>
                        <a:t>Priority</a:t>
                      </a:r>
                    </a:p>
                  </a:txBody>
                  <a:tcPr marL="0" marR="0" marT="45333" marB="0"/>
                </a:tc>
                <a:tc hMerge="1">
                  <a:txBody>
                    <a:bodyPr/>
                    <a:lstStyle/>
                    <a:p>
                      <a:pPr marL="228600" indent="-228600" algn="ctr">
                        <a:spcAft>
                          <a:spcPts val="300"/>
                        </a:spcAft>
                        <a:buFont typeface="Arial" pitchFamily="34" charset="0"/>
                        <a:buNone/>
                      </a:pPr>
                      <a:endParaRPr lang="en-US" sz="1300" dirty="0"/>
                    </a:p>
                  </a:txBody>
                  <a:tcPr marL="90666" marR="90666" marT="45333" marB="45333"/>
                </a:tc>
                <a:tc hMerge="1">
                  <a:txBody>
                    <a:bodyPr/>
                    <a:lstStyle/>
                    <a:p>
                      <a:pPr marL="228600" indent="-228600" algn="ctr">
                        <a:spcAft>
                          <a:spcPts val="300"/>
                        </a:spcAft>
                        <a:buFont typeface="Arial" pitchFamily="34" charset="0"/>
                        <a:buNone/>
                      </a:pPr>
                      <a:endParaRPr lang="en-US" sz="1100" b="1" dirty="0">
                        <a:solidFill>
                          <a:schemeClr val="tx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5C670"/>
                    </a:solidFill>
                  </a:tcPr>
                </a:tc>
                <a:tc hMerge="1">
                  <a:txBody>
                    <a:bodyPr/>
                    <a:lstStyle/>
                    <a:p>
                      <a:pPr marL="228600" indent="-228600" algn="ctr">
                        <a:spcAft>
                          <a:spcPts val="300"/>
                        </a:spcAft>
                        <a:buFont typeface="Arial" pitchFamily="34" charset="0"/>
                        <a:buNone/>
                      </a:pPr>
                      <a:endParaRPr lang="en-US" sz="1100" b="1" dirty="0">
                        <a:solidFill>
                          <a:schemeClr val="tx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5C670"/>
                    </a:solidFill>
                  </a:tcPr>
                </a:tc>
                <a:tc hMerge="1">
                  <a:txBody>
                    <a:bodyPr/>
                    <a:lstStyle/>
                    <a:p>
                      <a:pPr marL="228600" indent="-228600" algn="ctr">
                        <a:spcAft>
                          <a:spcPts val="300"/>
                        </a:spcAft>
                        <a:buFont typeface="Arial" pitchFamily="34" charset="0"/>
                        <a:buNone/>
                      </a:pPr>
                      <a:endParaRPr lang="en-US" sz="1100" b="1" dirty="0">
                        <a:solidFill>
                          <a:schemeClr val="tx1"/>
                        </a:solidFill>
                      </a:endParaRPr>
                    </a:p>
                  </a:txBody>
                  <a:tcPr>
                    <a:lnL w="9525" cap="flat" cmpd="sng" algn="ctr">
                      <a:no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5C67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18285">
                <a:tc>
                  <a:txBody>
                    <a:bodyPr/>
                    <a:lstStyle/>
                    <a:p>
                      <a:pPr marL="137160" indent="-137160">
                        <a:spcAft>
                          <a:spcPts val="300"/>
                        </a:spcAft>
                        <a:buFont typeface="Arial" pitchFamily="34" charset="0"/>
                        <a:buChar char="•"/>
                      </a:pPr>
                      <a:r>
                        <a:rPr lang="en-US" sz="1050" baseline="0" dirty="0">
                          <a:latin typeface="Century Gothic" panose="020B0502020202020204" pitchFamily="34" charset="0"/>
                        </a:rPr>
                        <a:t>Automation</a:t>
                      </a:r>
                    </a:p>
                    <a:p>
                      <a:pPr marL="137160" indent="-137160">
                        <a:spcAft>
                          <a:spcPts val="300"/>
                        </a:spcAft>
                        <a:buFont typeface="Arial" pitchFamily="34" charset="0"/>
                        <a:buChar char="•"/>
                      </a:pPr>
                      <a:r>
                        <a:rPr lang="en-US" sz="1050" baseline="0" dirty="0">
                          <a:latin typeface="Century Gothic" panose="020B0502020202020204" pitchFamily="34" charset="0"/>
                        </a:rPr>
                        <a:t>Payment integrity</a:t>
                      </a:r>
                    </a:p>
                    <a:p>
                      <a:pPr marL="137160" indent="-137160">
                        <a:spcAft>
                          <a:spcPts val="300"/>
                        </a:spcAft>
                        <a:buFont typeface="Arial" pitchFamily="34" charset="0"/>
                        <a:buChar char="•"/>
                      </a:pPr>
                      <a:r>
                        <a:rPr lang="en-US" sz="1050" baseline="0" dirty="0">
                          <a:latin typeface="Century Gothic" panose="020B0502020202020204" pitchFamily="34" charset="0"/>
                        </a:rPr>
                        <a:t>Provider network &amp; contracting</a:t>
                      </a:r>
                      <a:endParaRPr lang="en-US" sz="1050" baseline="0" dirty="0">
                        <a:solidFill>
                          <a:schemeClr val="tx1"/>
                        </a:solidFill>
                        <a:latin typeface="Century Gothic" panose="020B0502020202020204" pitchFamily="34" charset="0"/>
                      </a:endParaRPr>
                    </a:p>
                  </a:txBody>
                  <a:tcPr marL="45720" marR="0" marT="27432" marB="45333"/>
                </a:tc>
                <a:tc>
                  <a:txBody>
                    <a:bodyPr/>
                    <a:lstStyle/>
                    <a:p>
                      <a:pPr marL="137160" indent="-137160">
                        <a:spcAft>
                          <a:spcPts val="300"/>
                        </a:spcAft>
                        <a:buFont typeface="Arial" pitchFamily="34" charset="0"/>
                        <a:buChar char="•"/>
                      </a:pPr>
                      <a:r>
                        <a:rPr lang="en-US" sz="1050" baseline="0" dirty="0">
                          <a:latin typeface="Century Gothic" panose="020B0502020202020204" pitchFamily="34" charset="0"/>
                        </a:rPr>
                        <a:t>Tech Limitations</a:t>
                      </a:r>
                    </a:p>
                    <a:p>
                      <a:pPr marL="137160" indent="-137160">
                        <a:spcAft>
                          <a:spcPts val="300"/>
                        </a:spcAft>
                        <a:buFont typeface="Arial" pitchFamily="34" charset="0"/>
                        <a:buChar char="•"/>
                      </a:pPr>
                      <a:r>
                        <a:rPr lang="en-US" sz="1050" baseline="0" dirty="0">
                          <a:latin typeface="Century Gothic" panose="020B0502020202020204" pitchFamily="34" charset="0"/>
                        </a:rPr>
                        <a:t>Branding, marketing &amp; sales</a:t>
                      </a:r>
                      <a:endParaRPr lang="en-US" sz="1050" baseline="0" dirty="0">
                        <a:solidFill>
                          <a:schemeClr val="tx1"/>
                        </a:solidFill>
                        <a:latin typeface="Century Gothic" panose="020B0502020202020204" pitchFamily="34" charset="0"/>
                      </a:endParaRPr>
                    </a:p>
                  </a:txBody>
                  <a:tcPr marL="45720" marR="0" marT="27432" marB="45333"/>
                </a:tc>
                <a:tc>
                  <a:txBody>
                    <a:bodyPr/>
                    <a:lstStyle/>
                    <a:p>
                      <a:pPr marL="137160" indent="-137160">
                        <a:spcAft>
                          <a:spcPts val="300"/>
                        </a:spcAft>
                        <a:buFont typeface="Arial" pitchFamily="34" charset="0"/>
                        <a:buChar char="•"/>
                      </a:pPr>
                      <a:r>
                        <a:rPr lang="en-US" sz="1050" dirty="0">
                          <a:latin typeface="Century Gothic" panose="020B0502020202020204" pitchFamily="34" charset="0"/>
                        </a:rPr>
                        <a:t>Payment integrity</a:t>
                      </a:r>
                    </a:p>
                    <a:p>
                      <a:pPr marL="137160" indent="-137160">
                        <a:spcAft>
                          <a:spcPts val="300"/>
                        </a:spcAft>
                        <a:buFont typeface="Arial" pitchFamily="34" charset="0"/>
                        <a:buChar char="•"/>
                      </a:pPr>
                      <a:endParaRPr lang="en-US" sz="1050" baseline="0" dirty="0">
                        <a:solidFill>
                          <a:schemeClr val="tx1"/>
                        </a:solidFill>
                        <a:latin typeface="Century Gothic" panose="020B0502020202020204" pitchFamily="34" charset="0"/>
                      </a:endParaRPr>
                    </a:p>
                  </a:txBody>
                  <a:tcPr marL="45720" marR="0" marT="27432" marB="45333"/>
                </a:tc>
                <a:tc>
                  <a:txBody>
                    <a:bodyPr/>
                    <a:lstStyle/>
                    <a:p>
                      <a:pPr marL="137160" indent="-137160">
                        <a:spcAft>
                          <a:spcPts val="300"/>
                        </a:spcAft>
                        <a:buFont typeface="Arial" pitchFamily="34" charset="0"/>
                        <a:buChar char="•"/>
                      </a:pPr>
                      <a:r>
                        <a:rPr lang="en-US" sz="1050" dirty="0">
                          <a:latin typeface="Century Gothic" panose="020B0502020202020204" pitchFamily="34" charset="0"/>
                        </a:rPr>
                        <a:t>Risk mgmt.</a:t>
                      </a:r>
                    </a:p>
                    <a:p>
                      <a:pPr marL="137160" indent="-137160">
                        <a:spcAft>
                          <a:spcPts val="300"/>
                        </a:spcAft>
                        <a:buFont typeface="Arial" pitchFamily="34" charset="0"/>
                        <a:buChar char="•"/>
                      </a:pPr>
                      <a:r>
                        <a:rPr lang="en-US" sz="1050" dirty="0">
                          <a:latin typeface="Century Gothic" panose="020B0502020202020204" pitchFamily="34" charset="0"/>
                        </a:rPr>
                        <a:t>Privacy &amp; security </a:t>
                      </a:r>
                      <a:endParaRPr lang="en-US" sz="1050" dirty="0">
                        <a:solidFill>
                          <a:schemeClr val="accent5"/>
                        </a:solidFill>
                        <a:latin typeface="Century Gothic" panose="020B0502020202020204" pitchFamily="34" charset="0"/>
                      </a:endParaRPr>
                    </a:p>
                  </a:txBody>
                  <a:tcPr marL="45720" marR="0" marT="27432" marB="45333"/>
                </a:tc>
                <a:tc>
                  <a:txBody>
                    <a:bodyPr/>
                    <a:lstStyle/>
                    <a:p>
                      <a:pPr marL="137160" indent="-137160">
                        <a:spcAft>
                          <a:spcPts val="300"/>
                        </a:spcAft>
                        <a:buFont typeface="Arial" pitchFamily="34" charset="0"/>
                        <a:buChar char="•"/>
                      </a:pPr>
                      <a:r>
                        <a:rPr lang="en-US" sz="1050" dirty="0">
                          <a:latin typeface="Century Gothic" panose="020B0502020202020204" pitchFamily="34" charset="0"/>
                        </a:rPr>
                        <a:t>Brand</a:t>
                      </a:r>
                      <a:r>
                        <a:rPr lang="en-US" sz="1050" baseline="0" dirty="0">
                          <a:latin typeface="Century Gothic" panose="020B0502020202020204" pitchFamily="34" charset="0"/>
                        </a:rPr>
                        <a:t>, marketing, &amp; communications</a:t>
                      </a:r>
                    </a:p>
                    <a:p>
                      <a:pPr marL="137160" indent="-137160">
                        <a:spcAft>
                          <a:spcPts val="300"/>
                        </a:spcAft>
                        <a:buFont typeface="Arial" pitchFamily="34" charset="0"/>
                        <a:buChar char="•"/>
                      </a:pPr>
                      <a:r>
                        <a:rPr lang="en-US" sz="1050" baseline="0" dirty="0">
                          <a:latin typeface="Century Gothic" panose="020B0502020202020204" pitchFamily="34" charset="0"/>
                        </a:rPr>
                        <a:t>Product benefit design </a:t>
                      </a:r>
                      <a:endParaRPr lang="en-US" sz="1050" dirty="0">
                        <a:solidFill>
                          <a:schemeClr val="tx1"/>
                        </a:solidFill>
                        <a:latin typeface="Century Gothic" panose="020B0502020202020204" pitchFamily="34" charset="0"/>
                      </a:endParaRPr>
                    </a:p>
                  </a:txBody>
                  <a:tcPr marL="45720" marR="0" marT="27432" marB="45333"/>
                </a:tc>
                <a:tc>
                  <a:txBody>
                    <a:bodyPr/>
                    <a:lstStyle/>
                    <a:p>
                      <a:pPr marL="137160" marR="0" indent="-137160" algn="l" defTabSz="457200" rtl="0" eaLnBrk="1" fontAlgn="auto" latinLnBrk="0" hangingPunct="1">
                        <a:lnSpc>
                          <a:spcPct val="100000"/>
                        </a:lnSpc>
                        <a:spcBef>
                          <a:spcPts val="0"/>
                        </a:spcBef>
                        <a:spcAft>
                          <a:spcPts val="300"/>
                        </a:spcAft>
                        <a:buClrTx/>
                        <a:buSzTx/>
                        <a:buFont typeface="Arial" pitchFamily="34" charset="0"/>
                        <a:buChar char="•"/>
                        <a:tabLst/>
                        <a:defRPr/>
                      </a:pPr>
                      <a:r>
                        <a:rPr lang="en-US" sz="1050" dirty="0">
                          <a:latin typeface="Century Gothic" panose="020B0502020202020204" pitchFamily="34" charset="0"/>
                        </a:rPr>
                        <a:t>Privacy</a:t>
                      </a:r>
                      <a:r>
                        <a:rPr lang="en-US" sz="1050" baseline="0" dirty="0">
                          <a:latin typeface="Century Gothic" panose="020B0502020202020204" pitchFamily="34" charset="0"/>
                        </a:rPr>
                        <a:t> &amp; security</a:t>
                      </a:r>
                    </a:p>
                    <a:p>
                      <a:pPr marL="137160" indent="-137160">
                        <a:spcAft>
                          <a:spcPts val="300"/>
                        </a:spcAft>
                        <a:buFont typeface="Arial" pitchFamily="34" charset="0"/>
                        <a:buChar char="•"/>
                      </a:pPr>
                      <a:r>
                        <a:rPr lang="en-US" sz="1050" dirty="0">
                          <a:latin typeface="Century Gothic" panose="020B0502020202020204" pitchFamily="34" charset="0"/>
                        </a:rPr>
                        <a:t>New sales channels</a:t>
                      </a:r>
                      <a:endParaRPr lang="en-US" sz="1050" dirty="0">
                        <a:solidFill>
                          <a:schemeClr val="tx1"/>
                        </a:solidFill>
                        <a:latin typeface="Century Gothic" panose="020B0502020202020204" pitchFamily="34" charset="0"/>
                      </a:endParaRPr>
                    </a:p>
                  </a:txBody>
                  <a:tcPr marL="45720" marR="0" marT="27432" marB="45333"/>
                </a:tc>
                <a:tc>
                  <a:txBody>
                    <a:bodyPr/>
                    <a:lstStyle/>
                    <a:p>
                      <a:pPr marL="137160" indent="-137160">
                        <a:spcAft>
                          <a:spcPts val="300"/>
                        </a:spcAft>
                        <a:buFont typeface="Arial" pitchFamily="34" charset="0"/>
                        <a:buChar char="•"/>
                      </a:pPr>
                      <a:r>
                        <a:rPr lang="en-US" sz="1050" dirty="0">
                          <a:latin typeface="Century Gothic" panose="020B0502020202020204" pitchFamily="34" charset="0"/>
                        </a:rPr>
                        <a:t>Privacy</a:t>
                      </a:r>
                      <a:r>
                        <a:rPr lang="en-US" sz="1050" baseline="0" dirty="0">
                          <a:latin typeface="Century Gothic" panose="020B0502020202020204" pitchFamily="34" charset="0"/>
                        </a:rPr>
                        <a:t> and security</a:t>
                      </a:r>
                    </a:p>
                    <a:p>
                      <a:pPr marL="137160" indent="-137160">
                        <a:spcAft>
                          <a:spcPts val="300"/>
                        </a:spcAft>
                        <a:buFont typeface="Arial" pitchFamily="34" charset="0"/>
                        <a:buChar char="•"/>
                      </a:pPr>
                      <a:r>
                        <a:rPr lang="en-US" sz="1050" baseline="0" dirty="0">
                          <a:latin typeface="Century Gothic" panose="020B0502020202020204" pitchFamily="34" charset="0"/>
                        </a:rPr>
                        <a:t>Risk mgmt.</a:t>
                      </a:r>
                      <a:endParaRPr lang="en-US" sz="1050" dirty="0">
                        <a:solidFill>
                          <a:schemeClr val="tx1"/>
                        </a:solidFill>
                        <a:latin typeface="Century Gothic" panose="020B0502020202020204" pitchFamily="34" charset="0"/>
                      </a:endParaRPr>
                    </a:p>
                  </a:txBody>
                  <a:tcPr marL="45720" marR="0" marT="27432" marB="45333"/>
                </a:tc>
                <a:tc>
                  <a:txBody>
                    <a:bodyPr/>
                    <a:lstStyle/>
                    <a:p>
                      <a:pPr marL="117475" indent="-117475">
                        <a:spcAft>
                          <a:spcPts val="300"/>
                        </a:spcAft>
                        <a:buFont typeface="Arial" pitchFamily="34" charset="0"/>
                        <a:buChar char="•"/>
                      </a:pPr>
                      <a:r>
                        <a:rPr lang="en-US" sz="1050" dirty="0">
                          <a:latin typeface="Century Gothic" panose="020B0502020202020204" pitchFamily="34" charset="0"/>
                        </a:rPr>
                        <a:t>Customer</a:t>
                      </a:r>
                      <a:r>
                        <a:rPr lang="en-US" sz="1050" baseline="0" dirty="0">
                          <a:latin typeface="Century Gothic" panose="020B0502020202020204" pitchFamily="34" charset="0"/>
                        </a:rPr>
                        <a:t> Service</a:t>
                      </a:r>
                    </a:p>
                    <a:p>
                      <a:pPr marL="117475" indent="-117475">
                        <a:spcAft>
                          <a:spcPts val="300"/>
                        </a:spcAft>
                        <a:buFont typeface="Arial" pitchFamily="34" charset="0"/>
                        <a:buChar char="•"/>
                      </a:pPr>
                      <a:r>
                        <a:rPr lang="en-US" sz="1050" baseline="0" dirty="0">
                          <a:latin typeface="Century Gothic" panose="020B0502020202020204" pitchFamily="34" charset="0"/>
                        </a:rPr>
                        <a:t>Risk Mgmt.</a:t>
                      </a:r>
                    </a:p>
                    <a:p>
                      <a:pPr marL="117475" indent="-117475">
                        <a:spcAft>
                          <a:spcPts val="300"/>
                        </a:spcAft>
                        <a:buFont typeface="Arial" pitchFamily="34" charset="0"/>
                        <a:buChar char="•"/>
                      </a:pPr>
                      <a:r>
                        <a:rPr lang="en-US" sz="1050" baseline="0" dirty="0">
                          <a:latin typeface="Century Gothic" panose="020B0502020202020204" pitchFamily="34" charset="0"/>
                        </a:rPr>
                        <a:t>Claims accuracy and recovery</a:t>
                      </a:r>
                      <a:endParaRPr lang="en-US" sz="1050" b="0" dirty="0">
                        <a:solidFill>
                          <a:schemeClr val="tx1"/>
                        </a:solidFill>
                        <a:latin typeface="Century Gothic" panose="020B0502020202020204" pitchFamily="34" charset="0"/>
                      </a:endParaRPr>
                    </a:p>
                  </a:txBody>
                  <a:tcPr marL="45720" marR="0" marT="27432" marB="45333"/>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00638835-5FBD-D14B-8A2D-B7D9956D0BC0}"/>
              </a:ext>
            </a:extLst>
          </p:cNvPr>
          <p:cNvSpPr txBox="1"/>
          <p:nvPr/>
        </p:nvSpPr>
        <p:spPr>
          <a:xfrm>
            <a:off x="94031" y="417437"/>
            <a:ext cx="10640230" cy="861774"/>
          </a:xfrm>
          <a:prstGeom prst="rect">
            <a:avLst/>
          </a:prstGeom>
          <a:noFill/>
        </p:spPr>
        <p:txBody>
          <a:bodyPr wrap="square" rtlCol="0" anchor="ctr" anchorCtr="0">
            <a:spAutoFit/>
          </a:bodyPr>
          <a:lstStyle/>
          <a:p>
            <a:r>
              <a:rPr lang="en-US" sz="2800" b="1" dirty="0">
                <a:solidFill>
                  <a:schemeClr val="bg1"/>
                </a:solidFill>
              </a:rPr>
              <a:t>Year over year trends</a:t>
            </a:r>
          </a:p>
          <a:p>
            <a:r>
              <a:rPr lang="en-US" sz="1100" dirty="0">
                <a:solidFill>
                  <a:schemeClr val="bg1"/>
                </a:solidFill>
                <a:latin typeface="Century Gothic" pitchFamily="34" charset="0"/>
              </a:rPr>
              <a:t>Privacy and security, customer service, and clinical and data analytics continue to be identified as the most critical priorities for organizations as they move into 2018</a:t>
            </a:r>
          </a:p>
        </p:txBody>
      </p:sp>
    </p:spTree>
    <p:extLst>
      <p:ext uri="{BB962C8B-B14F-4D97-AF65-F5344CB8AC3E}">
        <p14:creationId xmlns:p14="http://schemas.microsoft.com/office/powerpoint/2010/main" val="1356561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690B3E-781C-5E46-8ECE-900E82F770E9}"/>
              </a:ext>
            </a:extLst>
          </p:cNvPr>
          <p:cNvSpPr txBox="1"/>
          <p:nvPr/>
        </p:nvSpPr>
        <p:spPr>
          <a:xfrm>
            <a:off x="425591" y="635293"/>
            <a:ext cx="10421703" cy="954107"/>
          </a:xfrm>
          <a:prstGeom prst="rect">
            <a:avLst/>
          </a:prstGeom>
          <a:noFill/>
        </p:spPr>
        <p:txBody>
          <a:bodyPr wrap="square" rtlCol="0">
            <a:spAutoFit/>
          </a:bodyPr>
          <a:lstStyle/>
          <a:p>
            <a:r>
              <a:rPr lang="en-US" sz="2800" b="1" dirty="0">
                <a:solidFill>
                  <a:schemeClr val="bg1"/>
                </a:solidFill>
              </a:rPr>
              <a:t>Leadership, Trust, and Skills in Overcoming Obstacles to Radical Innovation in Healthcare </a:t>
            </a:r>
            <a:r>
              <a:rPr lang="en-US" sz="2400" i="1" dirty="0">
                <a:solidFill>
                  <a:schemeClr val="bg1"/>
                </a:solidFill>
              </a:rPr>
              <a:t>an HCEG Executive Leadership Roundtable </a:t>
            </a:r>
            <a:endParaRPr lang="en-US" sz="2400" b="1" i="1" dirty="0">
              <a:solidFill>
                <a:schemeClr val="bg1"/>
              </a:solidFill>
              <a:latin typeface="+mj-lt"/>
            </a:endParaRPr>
          </a:p>
        </p:txBody>
      </p:sp>
      <p:pic>
        <p:nvPicPr>
          <p:cNvPr id="5" name="Picture 4">
            <a:extLst>
              <a:ext uri="{FF2B5EF4-FFF2-40B4-BE49-F238E27FC236}">
                <a16:creationId xmlns:a16="http://schemas.microsoft.com/office/drawing/2014/main" id="{EF2AF940-A964-1541-8243-6628B55541FF}"/>
              </a:ext>
            </a:extLst>
          </p:cNvPr>
          <p:cNvPicPr>
            <a:picLocks noChangeAspect="1"/>
          </p:cNvPicPr>
          <p:nvPr/>
        </p:nvPicPr>
        <p:blipFill>
          <a:blip r:embed="rId3"/>
          <a:stretch>
            <a:fillRect/>
          </a:stretch>
        </p:blipFill>
        <p:spPr>
          <a:xfrm>
            <a:off x="442452" y="5203077"/>
            <a:ext cx="2222501" cy="1270000"/>
          </a:xfrm>
          <a:prstGeom prst="rect">
            <a:avLst/>
          </a:prstGeom>
        </p:spPr>
      </p:pic>
      <p:pic>
        <p:nvPicPr>
          <p:cNvPr id="6" name="Picture 5">
            <a:extLst>
              <a:ext uri="{FF2B5EF4-FFF2-40B4-BE49-F238E27FC236}">
                <a16:creationId xmlns:a16="http://schemas.microsoft.com/office/drawing/2014/main" id="{C7525CF7-9349-5746-96FC-A8A1DE3D099E}"/>
              </a:ext>
            </a:extLst>
          </p:cNvPr>
          <p:cNvPicPr>
            <a:picLocks noChangeAspect="1"/>
          </p:cNvPicPr>
          <p:nvPr/>
        </p:nvPicPr>
        <p:blipFill>
          <a:blip r:embed="rId4"/>
          <a:stretch>
            <a:fillRect/>
          </a:stretch>
        </p:blipFill>
        <p:spPr>
          <a:xfrm>
            <a:off x="7207250" y="5203077"/>
            <a:ext cx="2222501" cy="1270000"/>
          </a:xfrm>
          <a:prstGeom prst="rect">
            <a:avLst/>
          </a:prstGeom>
        </p:spPr>
      </p:pic>
      <p:pic>
        <p:nvPicPr>
          <p:cNvPr id="8" name="Picture 7">
            <a:extLst>
              <a:ext uri="{FF2B5EF4-FFF2-40B4-BE49-F238E27FC236}">
                <a16:creationId xmlns:a16="http://schemas.microsoft.com/office/drawing/2014/main" id="{A04AF482-6C66-444E-A5C0-B6AD60FDDDE9}"/>
              </a:ext>
            </a:extLst>
          </p:cNvPr>
          <p:cNvPicPr>
            <a:picLocks noChangeAspect="1"/>
          </p:cNvPicPr>
          <p:nvPr/>
        </p:nvPicPr>
        <p:blipFill>
          <a:blip r:embed="rId5"/>
          <a:stretch>
            <a:fillRect/>
          </a:stretch>
        </p:blipFill>
        <p:spPr>
          <a:xfrm>
            <a:off x="3824851" y="5203077"/>
            <a:ext cx="2222501" cy="1270000"/>
          </a:xfrm>
          <a:prstGeom prst="rect">
            <a:avLst/>
          </a:prstGeom>
        </p:spPr>
      </p:pic>
      <p:sp>
        <p:nvSpPr>
          <p:cNvPr id="3" name="Rectangle 2">
            <a:extLst>
              <a:ext uri="{FF2B5EF4-FFF2-40B4-BE49-F238E27FC236}">
                <a16:creationId xmlns:a16="http://schemas.microsoft.com/office/drawing/2014/main" id="{F07F56E0-F3F3-D24B-A333-26A4F13D9D78}"/>
              </a:ext>
            </a:extLst>
          </p:cNvPr>
          <p:cNvSpPr/>
          <p:nvPr/>
        </p:nvSpPr>
        <p:spPr>
          <a:xfrm>
            <a:off x="453988" y="4786261"/>
            <a:ext cx="2129814" cy="369332"/>
          </a:xfrm>
          <a:prstGeom prst="rect">
            <a:avLst/>
          </a:prstGeom>
        </p:spPr>
        <p:txBody>
          <a:bodyPr wrap="none">
            <a:spAutoFit/>
          </a:bodyPr>
          <a:lstStyle/>
          <a:p>
            <a:r>
              <a:rPr lang="en-US" dirty="0"/>
              <a:t>In Partnership with: </a:t>
            </a:r>
          </a:p>
        </p:txBody>
      </p:sp>
      <p:sp>
        <p:nvSpPr>
          <p:cNvPr id="9" name="Rectangle 8">
            <a:extLst>
              <a:ext uri="{FF2B5EF4-FFF2-40B4-BE49-F238E27FC236}">
                <a16:creationId xmlns:a16="http://schemas.microsoft.com/office/drawing/2014/main" id="{9EDFE74D-A3E7-1648-877B-3F760DC3F804}"/>
              </a:ext>
            </a:extLst>
          </p:cNvPr>
          <p:cNvSpPr/>
          <p:nvPr/>
        </p:nvSpPr>
        <p:spPr>
          <a:xfrm>
            <a:off x="385010" y="2341149"/>
            <a:ext cx="11020927" cy="1938992"/>
          </a:xfrm>
          <a:prstGeom prst="rect">
            <a:avLst/>
          </a:prstGeom>
        </p:spPr>
        <p:txBody>
          <a:bodyPr wrap="square">
            <a:spAutoFit/>
          </a:bodyPr>
          <a:lstStyle/>
          <a:p>
            <a:pPr fontAlgn="base">
              <a:spcBef>
                <a:spcPts val="600"/>
              </a:spcBef>
            </a:pPr>
            <a:r>
              <a:rPr lang="en-US" sz="2400" dirty="0"/>
              <a:t>The HealthCare Executive Group is committed to providing a platform for real and relevant dialog amongst executives. Through our ongoing calendar of events including Executive Leadership Roundtables we are able to bring together our network of thought leaders for in depth discussions in a small group, boardroom-style setting, pertaining to one or more the the HCEG Top 10 Topics. </a:t>
            </a:r>
          </a:p>
        </p:txBody>
      </p:sp>
    </p:spTree>
    <p:extLst>
      <p:ext uri="{BB962C8B-B14F-4D97-AF65-F5344CB8AC3E}">
        <p14:creationId xmlns:p14="http://schemas.microsoft.com/office/powerpoint/2010/main" val="3079448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3528-534B-614B-9B01-F3293F14D068}"/>
              </a:ext>
            </a:extLst>
          </p:cNvPr>
          <p:cNvSpPr>
            <a:spLocks noGrp="1"/>
          </p:cNvSpPr>
          <p:nvPr>
            <p:ph type="title"/>
          </p:nvPr>
        </p:nvSpPr>
        <p:spPr/>
        <p:txBody>
          <a:bodyPr/>
          <a:lstStyle/>
          <a:p>
            <a:r>
              <a:rPr lang="en-US" dirty="0">
                <a:latin typeface="+mn-lt"/>
              </a:rPr>
              <a:t>Trust in Health </a:t>
            </a:r>
            <a:br>
              <a:rPr lang="en-US" dirty="0">
                <a:latin typeface="+mn-lt"/>
              </a:rPr>
            </a:br>
            <a:r>
              <a:rPr lang="en-US" sz="3600" i="1" dirty="0">
                <a:latin typeface="+mn-lt"/>
              </a:rPr>
              <a:t>2018 Edelman Trust Barometer </a:t>
            </a:r>
          </a:p>
        </p:txBody>
      </p:sp>
    </p:spTree>
    <p:extLst>
      <p:ext uri="{BB962C8B-B14F-4D97-AF65-F5344CB8AC3E}">
        <p14:creationId xmlns:p14="http://schemas.microsoft.com/office/powerpoint/2010/main" val="426468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D2B826-DFFB-A544-A11C-A51C2CF722C7}"/>
              </a:ext>
            </a:extLst>
          </p:cNvPr>
          <p:cNvSpPr>
            <a:spLocks/>
          </p:cNvSpPr>
          <p:nvPr/>
        </p:nvSpPr>
        <p:spPr>
          <a:xfrm>
            <a:off x="1519925" y="1919234"/>
            <a:ext cx="498068" cy="3637503"/>
          </a:xfrm>
          <a:prstGeom prst="rect">
            <a:avLst/>
          </a:prstGeom>
          <a:solidFill>
            <a:schemeClr val="bg1"/>
          </a:solidFill>
          <a:ln w="19050">
            <a:noFill/>
            <a:prstDash val="sysDot"/>
          </a:ln>
          <a:effectLst>
            <a:outerShdw blurRad="254000" algn="ctr" rotWithShape="0">
              <a:prstClr val="black">
                <a:alpha val="10000"/>
              </a:prstClr>
            </a:outerShdw>
          </a:effectLst>
        </p:spPr>
        <p:txBody>
          <a:bodyPr wrap="square" lIns="0" tIns="0" rIns="0" bIns="0" rtlCol="0" anchor="ctr">
            <a:noAutofit/>
          </a:bodyPr>
          <a:lstStyle/>
          <a:p>
            <a:pPr marL="0" marR="0" lvl="0" indent="0" algn="ctr" defTabSz="914377" rtl="0" eaLnBrk="1" fontAlgn="auto" latinLnBrk="0" hangingPunct="1">
              <a:lnSpc>
                <a:spcPct val="110000"/>
              </a:lnSpc>
              <a:spcBef>
                <a:spcPts val="0"/>
              </a:spcBef>
              <a:spcAft>
                <a:spcPts val="0"/>
              </a:spcAft>
              <a:buClrTx/>
              <a:buSzTx/>
              <a:buFontTx/>
              <a:buNone/>
              <a:tabLst/>
              <a:defRPr/>
            </a:pPr>
            <a:endParaRPr kumimoji="0" lang="en-US" sz="1400" b="1" i="0" u="none" strike="noStrike" kern="1200" normalizeH="0" baseline="0" noProof="0">
              <a:ln w="0"/>
              <a:solidFill>
                <a:schemeClr val="bg1"/>
              </a:solidFill>
              <a:effectLst>
                <a:outerShdw blurRad="38100" dist="25400" dir="5400000" algn="ctr" rotWithShape="0">
                  <a:srgbClr val="6E747A">
                    <a:alpha val="43000"/>
                  </a:srgbClr>
                </a:outerShdw>
              </a:effectLst>
              <a:uLnTx/>
              <a:uFillTx/>
              <a:latin typeface="Helvetica" charset="0"/>
              <a:ea typeface="Helvetica" charset="0"/>
              <a:cs typeface="Helvetica" charset="0"/>
            </a:endParaRPr>
          </a:p>
        </p:txBody>
      </p:sp>
      <p:sp>
        <p:nvSpPr>
          <p:cNvPr id="4" name="Footer Placeholder 1">
            <a:extLst>
              <a:ext uri="{FF2B5EF4-FFF2-40B4-BE49-F238E27FC236}">
                <a16:creationId xmlns:a16="http://schemas.microsoft.com/office/drawing/2014/main" id="{06ABFC4A-9DDC-2040-AE97-7E10D20461D1}"/>
              </a:ext>
            </a:extLst>
          </p:cNvPr>
          <p:cNvSpPr txBox="1">
            <a:spLocks/>
          </p:cNvSpPr>
          <p:nvPr/>
        </p:nvSpPr>
        <p:spPr>
          <a:xfrm>
            <a:off x="1850492" y="6023428"/>
            <a:ext cx="6052214" cy="56025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a:solidFill>
                  <a:srgbClr val="768489"/>
                </a:solidFill>
                <a:latin typeface="Helvetica Regular" charset="0"/>
              </a:rPr>
              <a:t>Source: 2018 Edelman Trust Barometer. TRU_IND. Please indicate how much you trust businesses in each of the following industries to do what is right. Again, please use the same 9-point scale where one means that you “do not trust them at all” and nine means that you “trust them a great deal”. (Top 4 Box, Trust), industries shown to half of the sample. General </a:t>
            </a:r>
            <a:r>
              <a:rPr lang="en-US"/>
              <a:t>Population, U.S.</a:t>
            </a:r>
          </a:p>
          <a:p>
            <a:pPr>
              <a:defRPr/>
            </a:pPr>
            <a:endParaRPr lang="en-US" sz="900" dirty="0">
              <a:solidFill>
                <a:srgbClr val="768489"/>
              </a:solidFill>
              <a:latin typeface="Helvetica Regular" charset="0"/>
            </a:endParaRPr>
          </a:p>
        </p:txBody>
      </p:sp>
      <p:sp>
        <p:nvSpPr>
          <p:cNvPr id="5" name="Slide Number Placeholder 2">
            <a:extLst>
              <a:ext uri="{FF2B5EF4-FFF2-40B4-BE49-F238E27FC236}">
                <a16:creationId xmlns:a16="http://schemas.microsoft.com/office/drawing/2014/main" id="{7CD023E1-A830-B34B-936A-498F1E735A94}"/>
              </a:ext>
            </a:extLst>
          </p:cNvPr>
          <p:cNvSpPr txBox="1">
            <a:spLocks/>
          </p:cNvSpPr>
          <p:nvPr/>
        </p:nvSpPr>
        <p:spPr>
          <a:xfrm>
            <a:off x="11677196" y="6497926"/>
            <a:ext cx="318403" cy="47262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CC4CEDB-9067-4CC6-8430-AA5729AC2E63}" type="slidenum">
              <a:rPr lang="en-US" sz="1000" smtClean="0">
                <a:solidFill>
                  <a:srgbClr val="768489"/>
                </a:solidFill>
                <a:latin typeface="Helvetica" charset="0"/>
                <a:cs typeface="Helvetica" charset="0"/>
              </a:rPr>
              <a:pPr>
                <a:defRPr/>
              </a:pPr>
              <a:t>21</a:t>
            </a:fld>
            <a:endParaRPr lang="en-US" sz="1000" dirty="0">
              <a:solidFill>
                <a:srgbClr val="768489"/>
              </a:solidFill>
              <a:latin typeface="Helvetica" charset="0"/>
              <a:cs typeface="Helvetica" charset="0"/>
            </a:endParaRPr>
          </a:p>
        </p:txBody>
      </p:sp>
      <p:sp>
        <p:nvSpPr>
          <p:cNvPr id="6" name="Text Placeholder 4">
            <a:extLst>
              <a:ext uri="{FF2B5EF4-FFF2-40B4-BE49-F238E27FC236}">
                <a16:creationId xmlns:a16="http://schemas.microsoft.com/office/drawing/2014/main" id="{370AAEE8-A79F-0C43-92D4-A483374153ED}"/>
              </a:ext>
            </a:extLst>
          </p:cNvPr>
          <p:cNvSpPr txBox="1">
            <a:spLocks/>
          </p:cNvSpPr>
          <p:nvPr/>
        </p:nvSpPr>
        <p:spPr>
          <a:xfrm>
            <a:off x="500182" y="857102"/>
            <a:ext cx="8148517" cy="5653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bg1"/>
                </a:solidFill>
              </a:rPr>
              <a:t>Percent who trust each sector, and change from 2017 to 2018, in the U.S.</a:t>
            </a:r>
          </a:p>
        </p:txBody>
      </p:sp>
      <p:sp>
        <p:nvSpPr>
          <p:cNvPr id="7" name="Title 3">
            <a:extLst>
              <a:ext uri="{FF2B5EF4-FFF2-40B4-BE49-F238E27FC236}">
                <a16:creationId xmlns:a16="http://schemas.microsoft.com/office/drawing/2014/main" id="{38962E5D-5A58-5141-ADE1-F38CE04D6C4B}"/>
              </a:ext>
            </a:extLst>
          </p:cNvPr>
          <p:cNvSpPr txBox="1">
            <a:spLocks/>
          </p:cNvSpPr>
          <p:nvPr/>
        </p:nvSpPr>
        <p:spPr>
          <a:xfrm>
            <a:off x="241629" y="561126"/>
            <a:ext cx="8148653" cy="45890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Trust Declines in 14 of 15 Sectors</a:t>
            </a:r>
          </a:p>
        </p:txBody>
      </p:sp>
      <p:graphicFrame>
        <p:nvGraphicFramePr>
          <p:cNvPr id="8" name="Content Placeholder 5">
            <a:extLst>
              <a:ext uri="{FF2B5EF4-FFF2-40B4-BE49-F238E27FC236}">
                <a16:creationId xmlns:a16="http://schemas.microsoft.com/office/drawing/2014/main" id="{787E8578-1E65-0D4F-8D75-29FA367260F8}"/>
              </a:ext>
            </a:extLst>
          </p:cNvPr>
          <p:cNvGraphicFramePr>
            <a:graphicFrameLocks/>
          </p:cNvGraphicFramePr>
          <p:nvPr>
            <p:extLst>
              <p:ext uri="{D42A27DB-BD31-4B8C-83A1-F6EECF244321}">
                <p14:modId xmlns:p14="http://schemas.microsoft.com/office/powerpoint/2010/main" val="415653600"/>
              </p:ext>
            </p:extLst>
          </p:nvPr>
        </p:nvGraphicFramePr>
        <p:xfrm>
          <a:off x="1338287" y="1491936"/>
          <a:ext cx="8035957" cy="43431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0D55730F-AA6C-6446-BE54-7E3C9F2F28EE}"/>
              </a:ext>
            </a:extLst>
          </p:cNvPr>
          <p:cNvGraphicFramePr>
            <a:graphicFrameLocks noGrp="1"/>
          </p:cNvGraphicFramePr>
          <p:nvPr>
            <p:extLst>
              <p:ext uri="{D42A27DB-BD31-4B8C-83A1-F6EECF244321}">
                <p14:modId xmlns:p14="http://schemas.microsoft.com/office/powerpoint/2010/main" val="1337276830"/>
              </p:ext>
            </p:extLst>
          </p:nvPr>
        </p:nvGraphicFramePr>
        <p:xfrm>
          <a:off x="1531702" y="3565672"/>
          <a:ext cx="7813890" cy="701040"/>
        </p:xfrm>
        <a:graphic>
          <a:graphicData uri="http://schemas.openxmlformats.org/drawingml/2006/table">
            <a:tbl>
              <a:tblPr firstRow="1" bandRow="1">
                <a:effectLst>
                  <a:outerShdw blurRad="50800" dist="76200" dir="2700000" sx="1000" sy="1000" algn="tl" rotWithShape="0">
                    <a:prstClr val="black">
                      <a:alpha val="58000"/>
                    </a:prstClr>
                  </a:outerShdw>
                </a:effectLst>
                <a:tableStyleId>{5C22544A-7EE6-4342-B048-85BDC9FD1C3A}</a:tableStyleId>
              </a:tblPr>
              <a:tblGrid>
                <a:gridCol w="520926">
                  <a:extLst>
                    <a:ext uri="{9D8B030D-6E8A-4147-A177-3AD203B41FA5}">
                      <a16:colId xmlns:a16="http://schemas.microsoft.com/office/drawing/2014/main" val="20000"/>
                    </a:ext>
                  </a:extLst>
                </a:gridCol>
                <a:gridCol w="520926">
                  <a:extLst>
                    <a:ext uri="{9D8B030D-6E8A-4147-A177-3AD203B41FA5}">
                      <a16:colId xmlns:a16="http://schemas.microsoft.com/office/drawing/2014/main" val="20001"/>
                    </a:ext>
                  </a:extLst>
                </a:gridCol>
                <a:gridCol w="520926">
                  <a:extLst>
                    <a:ext uri="{9D8B030D-6E8A-4147-A177-3AD203B41FA5}">
                      <a16:colId xmlns:a16="http://schemas.microsoft.com/office/drawing/2014/main" val="20002"/>
                    </a:ext>
                  </a:extLst>
                </a:gridCol>
                <a:gridCol w="520926">
                  <a:extLst>
                    <a:ext uri="{9D8B030D-6E8A-4147-A177-3AD203B41FA5}">
                      <a16:colId xmlns:a16="http://schemas.microsoft.com/office/drawing/2014/main" val="20003"/>
                    </a:ext>
                  </a:extLst>
                </a:gridCol>
                <a:gridCol w="520926">
                  <a:extLst>
                    <a:ext uri="{9D8B030D-6E8A-4147-A177-3AD203B41FA5}">
                      <a16:colId xmlns:a16="http://schemas.microsoft.com/office/drawing/2014/main" val="20004"/>
                    </a:ext>
                  </a:extLst>
                </a:gridCol>
                <a:gridCol w="520926">
                  <a:extLst>
                    <a:ext uri="{9D8B030D-6E8A-4147-A177-3AD203B41FA5}">
                      <a16:colId xmlns:a16="http://schemas.microsoft.com/office/drawing/2014/main" val="20005"/>
                    </a:ext>
                  </a:extLst>
                </a:gridCol>
                <a:gridCol w="520926">
                  <a:extLst>
                    <a:ext uri="{9D8B030D-6E8A-4147-A177-3AD203B41FA5}">
                      <a16:colId xmlns:a16="http://schemas.microsoft.com/office/drawing/2014/main" val="20006"/>
                    </a:ext>
                  </a:extLst>
                </a:gridCol>
                <a:gridCol w="520926">
                  <a:extLst>
                    <a:ext uri="{9D8B030D-6E8A-4147-A177-3AD203B41FA5}">
                      <a16:colId xmlns:a16="http://schemas.microsoft.com/office/drawing/2014/main" val="20007"/>
                    </a:ext>
                  </a:extLst>
                </a:gridCol>
                <a:gridCol w="520926">
                  <a:extLst>
                    <a:ext uri="{9D8B030D-6E8A-4147-A177-3AD203B41FA5}">
                      <a16:colId xmlns:a16="http://schemas.microsoft.com/office/drawing/2014/main" val="20008"/>
                    </a:ext>
                  </a:extLst>
                </a:gridCol>
                <a:gridCol w="520926">
                  <a:extLst>
                    <a:ext uri="{9D8B030D-6E8A-4147-A177-3AD203B41FA5}">
                      <a16:colId xmlns:a16="http://schemas.microsoft.com/office/drawing/2014/main" val="20009"/>
                    </a:ext>
                  </a:extLst>
                </a:gridCol>
                <a:gridCol w="520926">
                  <a:extLst>
                    <a:ext uri="{9D8B030D-6E8A-4147-A177-3AD203B41FA5}">
                      <a16:colId xmlns:a16="http://schemas.microsoft.com/office/drawing/2014/main" val="20010"/>
                    </a:ext>
                  </a:extLst>
                </a:gridCol>
                <a:gridCol w="520926">
                  <a:extLst>
                    <a:ext uri="{9D8B030D-6E8A-4147-A177-3AD203B41FA5}">
                      <a16:colId xmlns:a16="http://schemas.microsoft.com/office/drawing/2014/main" val="20011"/>
                    </a:ext>
                  </a:extLst>
                </a:gridCol>
                <a:gridCol w="520926">
                  <a:extLst>
                    <a:ext uri="{9D8B030D-6E8A-4147-A177-3AD203B41FA5}">
                      <a16:colId xmlns:a16="http://schemas.microsoft.com/office/drawing/2014/main" val="20012"/>
                    </a:ext>
                  </a:extLst>
                </a:gridCol>
                <a:gridCol w="520926">
                  <a:extLst>
                    <a:ext uri="{9D8B030D-6E8A-4147-A177-3AD203B41FA5}">
                      <a16:colId xmlns:a16="http://schemas.microsoft.com/office/drawing/2014/main" val="20013"/>
                    </a:ext>
                  </a:extLst>
                </a:gridCol>
                <a:gridCol w="520926">
                  <a:extLst>
                    <a:ext uri="{9D8B030D-6E8A-4147-A177-3AD203B41FA5}">
                      <a16:colId xmlns:a16="http://schemas.microsoft.com/office/drawing/2014/main" val="20014"/>
                    </a:ext>
                  </a:extLst>
                </a:gridCol>
              </a:tblGrid>
              <a:tr h="351072">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rgbClr val="C1C7C4"/>
                          </a:solidFill>
                          <a:effectLst>
                            <a:outerShdw blurRad="76200" sx="106000" sy="106000" algn="tl" rotWithShape="0">
                              <a:prstClr val="black">
                                <a:alpha val="10000"/>
                              </a:prstClr>
                            </a:outerShdw>
                          </a:effectLst>
                          <a:latin typeface="Wingdings" charset="2"/>
                          <a:ea typeface="Wingdings" charset="2"/>
                          <a:cs typeface="Wingdings" charset="2"/>
                        </a:rPr>
                        <a:t>l</a:t>
                      </a:r>
                      <a:endParaRPr lang="en-US" sz="4000">
                        <a:solidFill>
                          <a:srgbClr val="BCD3DC"/>
                        </a:solidFill>
                        <a:effectLst>
                          <a:outerShdw blurRad="76200" sx="106000" sy="106000" algn="tl" rotWithShape="0">
                            <a:prstClr val="black">
                              <a:alpha val="10000"/>
                            </a:prstClr>
                          </a:outerShdw>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400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effectLst>
                            <a:outerShdw blurRad="76200" sx="106000" sy="106000" algn="tl" rotWithShape="0">
                              <a:prstClr val="black">
                                <a:alpha val="10000"/>
                              </a:prstClr>
                            </a:outerShdw>
                          </a:effectLst>
                          <a:latin typeface="Wingdings" charset="2"/>
                          <a:ea typeface="Wingdings" charset="2"/>
                          <a:cs typeface="Wingdings" charset="2"/>
                        </a:rPr>
                        <a:t>l</a:t>
                      </a: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F808B137-2EA4-274B-8F54-39191B8CB9A0}"/>
              </a:ext>
            </a:extLst>
          </p:cNvPr>
          <p:cNvGraphicFramePr>
            <a:graphicFrameLocks noGrp="1"/>
          </p:cNvGraphicFramePr>
          <p:nvPr>
            <p:extLst>
              <p:ext uri="{D42A27DB-BD31-4B8C-83A1-F6EECF244321}">
                <p14:modId xmlns:p14="http://schemas.microsoft.com/office/powerpoint/2010/main" val="348355887"/>
              </p:ext>
            </p:extLst>
          </p:nvPr>
        </p:nvGraphicFramePr>
        <p:xfrm>
          <a:off x="1531702" y="3770676"/>
          <a:ext cx="7811775" cy="307705"/>
        </p:xfrm>
        <a:graphic>
          <a:graphicData uri="http://schemas.openxmlformats.org/drawingml/2006/table">
            <a:tbl>
              <a:tblPr firstRow="1" bandRow="1">
                <a:tableStyleId>{5C22544A-7EE6-4342-B048-85BDC9FD1C3A}</a:tableStyleId>
              </a:tblPr>
              <a:tblGrid>
                <a:gridCol w="520785">
                  <a:extLst>
                    <a:ext uri="{9D8B030D-6E8A-4147-A177-3AD203B41FA5}">
                      <a16:colId xmlns:a16="http://schemas.microsoft.com/office/drawing/2014/main" val="20016"/>
                    </a:ext>
                  </a:extLst>
                </a:gridCol>
                <a:gridCol w="520785">
                  <a:extLst>
                    <a:ext uri="{9D8B030D-6E8A-4147-A177-3AD203B41FA5}">
                      <a16:colId xmlns:a16="http://schemas.microsoft.com/office/drawing/2014/main" val="20017"/>
                    </a:ext>
                  </a:extLst>
                </a:gridCol>
                <a:gridCol w="520785">
                  <a:extLst>
                    <a:ext uri="{9D8B030D-6E8A-4147-A177-3AD203B41FA5}">
                      <a16:colId xmlns:a16="http://schemas.microsoft.com/office/drawing/2014/main" val="20018"/>
                    </a:ext>
                  </a:extLst>
                </a:gridCol>
                <a:gridCol w="520785">
                  <a:extLst>
                    <a:ext uri="{9D8B030D-6E8A-4147-A177-3AD203B41FA5}">
                      <a16:colId xmlns:a16="http://schemas.microsoft.com/office/drawing/2014/main" val="20019"/>
                    </a:ext>
                  </a:extLst>
                </a:gridCol>
                <a:gridCol w="520785">
                  <a:extLst>
                    <a:ext uri="{9D8B030D-6E8A-4147-A177-3AD203B41FA5}">
                      <a16:colId xmlns:a16="http://schemas.microsoft.com/office/drawing/2014/main" val="20020"/>
                    </a:ext>
                  </a:extLst>
                </a:gridCol>
                <a:gridCol w="520785">
                  <a:extLst>
                    <a:ext uri="{9D8B030D-6E8A-4147-A177-3AD203B41FA5}">
                      <a16:colId xmlns:a16="http://schemas.microsoft.com/office/drawing/2014/main" val="20021"/>
                    </a:ext>
                  </a:extLst>
                </a:gridCol>
                <a:gridCol w="520785">
                  <a:extLst>
                    <a:ext uri="{9D8B030D-6E8A-4147-A177-3AD203B41FA5}">
                      <a16:colId xmlns:a16="http://schemas.microsoft.com/office/drawing/2014/main" val="20022"/>
                    </a:ext>
                  </a:extLst>
                </a:gridCol>
                <a:gridCol w="520785">
                  <a:extLst>
                    <a:ext uri="{9D8B030D-6E8A-4147-A177-3AD203B41FA5}">
                      <a16:colId xmlns:a16="http://schemas.microsoft.com/office/drawing/2014/main" val="20023"/>
                    </a:ext>
                  </a:extLst>
                </a:gridCol>
                <a:gridCol w="520785">
                  <a:extLst>
                    <a:ext uri="{9D8B030D-6E8A-4147-A177-3AD203B41FA5}">
                      <a16:colId xmlns:a16="http://schemas.microsoft.com/office/drawing/2014/main" val="20024"/>
                    </a:ext>
                  </a:extLst>
                </a:gridCol>
                <a:gridCol w="520785">
                  <a:extLst>
                    <a:ext uri="{9D8B030D-6E8A-4147-A177-3AD203B41FA5}">
                      <a16:colId xmlns:a16="http://schemas.microsoft.com/office/drawing/2014/main" val="20025"/>
                    </a:ext>
                  </a:extLst>
                </a:gridCol>
                <a:gridCol w="520785">
                  <a:extLst>
                    <a:ext uri="{9D8B030D-6E8A-4147-A177-3AD203B41FA5}">
                      <a16:colId xmlns:a16="http://schemas.microsoft.com/office/drawing/2014/main" val="20026"/>
                    </a:ext>
                  </a:extLst>
                </a:gridCol>
                <a:gridCol w="520785">
                  <a:extLst>
                    <a:ext uri="{9D8B030D-6E8A-4147-A177-3AD203B41FA5}">
                      <a16:colId xmlns:a16="http://schemas.microsoft.com/office/drawing/2014/main" val="20027"/>
                    </a:ext>
                  </a:extLst>
                </a:gridCol>
                <a:gridCol w="520785">
                  <a:extLst>
                    <a:ext uri="{9D8B030D-6E8A-4147-A177-3AD203B41FA5}">
                      <a16:colId xmlns:a16="http://schemas.microsoft.com/office/drawing/2014/main" val="20028"/>
                    </a:ext>
                  </a:extLst>
                </a:gridCol>
                <a:gridCol w="520785">
                  <a:extLst>
                    <a:ext uri="{9D8B030D-6E8A-4147-A177-3AD203B41FA5}">
                      <a16:colId xmlns:a16="http://schemas.microsoft.com/office/drawing/2014/main" val="20029"/>
                    </a:ext>
                  </a:extLst>
                </a:gridCol>
                <a:gridCol w="520785">
                  <a:extLst>
                    <a:ext uri="{9D8B030D-6E8A-4147-A177-3AD203B41FA5}">
                      <a16:colId xmlns:a16="http://schemas.microsoft.com/office/drawing/2014/main" val="20030"/>
                    </a:ext>
                  </a:extLst>
                </a:gridCol>
              </a:tblGrid>
              <a:tr h="307705">
                <a:tc>
                  <a:txBody>
                    <a:bodyPr/>
                    <a:lstStyle/>
                    <a:p>
                      <a:pPr algn="ctr" fontAlgn="b"/>
                      <a:r>
                        <a:rPr lang="en-US" sz="1100" b="1" i="0" u="none" strike="noStrike">
                          <a:solidFill>
                            <a:schemeClr val="bg1"/>
                          </a:solidFill>
                          <a:effectLst/>
                          <a:latin typeface="+mn-lt"/>
                        </a:rPr>
                        <a:t>-9</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-9</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-10</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-2</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-13</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-4</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-2</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-4</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-10</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-8</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-6</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tx1"/>
                          </a:solidFill>
                          <a:effectLst/>
                          <a:latin typeface="+mn-lt"/>
                        </a:rPr>
                        <a:t>0</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-1</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-4</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chemeClr val="bg1"/>
                          </a:solidFill>
                          <a:effectLst/>
                          <a:latin typeface="+mn-lt"/>
                        </a:rPr>
                        <a:t>-1</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11" name="Group 10">
            <a:extLst>
              <a:ext uri="{FF2B5EF4-FFF2-40B4-BE49-F238E27FC236}">
                <a16:creationId xmlns:a16="http://schemas.microsoft.com/office/drawing/2014/main" id="{77C73A2C-F91A-3643-AE17-7425FFED542A}"/>
              </a:ext>
            </a:extLst>
          </p:cNvPr>
          <p:cNvGrpSpPr/>
          <p:nvPr/>
        </p:nvGrpSpPr>
        <p:grpSpPr>
          <a:xfrm>
            <a:off x="9797129" y="2497939"/>
            <a:ext cx="2394871" cy="241522"/>
            <a:chOff x="9508761" y="470357"/>
            <a:chExt cx="2394871" cy="241522"/>
          </a:xfrm>
        </p:grpSpPr>
        <p:sp>
          <p:nvSpPr>
            <p:cNvPr id="12" name="Content Placeholder 20">
              <a:extLst>
                <a:ext uri="{FF2B5EF4-FFF2-40B4-BE49-F238E27FC236}">
                  <a16:creationId xmlns:a16="http://schemas.microsoft.com/office/drawing/2014/main" id="{DE97370E-1557-B543-8A1A-EC54C2E5F9A5}"/>
                </a:ext>
              </a:extLst>
            </p:cNvPr>
            <p:cNvSpPr txBox="1">
              <a:spLocks/>
            </p:cNvSpPr>
            <p:nvPr/>
          </p:nvSpPr>
          <p:spPr>
            <a:xfrm>
              <a:off x="11400201" y="470357"/>
              <a:ext cx="503431" cy="241522"/>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Helvetica"/>
                  <a:ea typeface="+mn-ea"/>
                  <a:cs typeface="Helvetica Neue Light" charset="0"/>
                </a:rPr>
                <a:t>Trust</a:t>
              </a:r>
            </a:p>
          </p:txBody>
        </p:sp>
        <p:sp>
          <p:nvSpPr>
            <p:cNvPr id="13" name="Rectangle 12">
              <a:extLst>
                <a:ext uri="{FF2B5EF4-FFF2-40B4-BE49-F238E27FC236}">
                  <a16:creationId xmlns:a16="http://schemas.microsoft.com/office/drawing/2014/main" id="{F71B9187-3835-EB4A-BA12-C7C057DE3BF7}"/>
                </a:ext>
              </a:extLst>
            </p:cNvPr>
            <p:cNvSpPr>
              <a:spLocks/>
            </p:cNvSpPr>
            <p:nvPr/>
          </p:nvSpPr>
          <p:spPr>
            <a:xfrm>
              <a:off x="11214566" y="493466"/>
              <a:ext cx="118872" cy="118872"/>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a:ea typeface="+mn-ea"/>
                <a:cs typeface="+mn-cs"/>
              </a:endParaRPr>
            </a:p>
          </p:txBody>
        </p:sp>
        <p:sp>
          <p:nvSpPr>
            <p:cNvPr id="14" name="Content Placeholder 20">
              <a:extLst>
                <a:ext uri="{FF2B5EF4-FFF2-40B4-BE49-F238E27FC236}">
                  <a16:creationId xmlns:a16="http://schemas.microsoft.com/office/drawing/2014/main" id="{7C75C246-9316-EF46-BCD9-9A4B73CFC519}"/>
                </a:ext>
              </a:extLst>
            </p:cNvPr>
            <p:cNvSpPr txBox="1">
              <a:spLocks/>
            </p:cNvSpPr>
            <p:nvPr/>
          </p:nvSpPr>
          <p:spPr>
            <a:xfrm>
              <a:off x="10548553" y="470357"/>
              <a:ext cx="558475" cy="241522"/>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Helvetica"/>
                  <a:ea typeface="+mn-ea"/>
                  <a:cs typeface="Helvetica Neue Light" charset="0"/>
                </a:rPr>
                <a:t>Neutral</a:t>
              </a:r>
            </a:p>
          </p:txBody>
        </p:sp>
        <p:sp>
          <p:nvSpPr>
            <p:cNvPr id="15" name="Rectangle 14">
              <a:extLst>
                <a:ext uri="{FF2B5EF4-FFF2-40B4-BE49-F238E27FC236}">
                  <a16:creationId xmlns:a16="http://schemas.microsoft.com/office/drawing/2014/main" id="{DC7569E6-8449-6149-A798-40EB5F1A7F65}"/>
                </a:ext>
              </a:extLst>
            </p:cNvPr>
            <p:cNvSpPr>
              <a:spLocks/>
            </p:cNvSpPr>
            <p:nvPr/>
          </p:nvSpPr>
          <p:spPr>
            <a:xfrm>
              <a:off x="10367937" y="493466"/>
              <a:ext cx="118872" cy="118872"/>
            </a:xfrm>
            <a:prstGeom prst="rect">
              <a:avLst/>
            </a:prstGeom>
            <a:solidFill>
              <a:srgbClr val="BC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a:ea typeface="+mn-ea"/>
                <a:cs typeface="+mn-cs"/>
              </a:endParaRPr>
            </a:p>
          </p:txBody>
        </p:sp>
        <p:sp>
          <p:nvSpPr>
            <p:cNvPr id="16" name="Content Placeholder 20">
              <a:extLst>
                <a:ext uri="{FF2B5EF4-FFF2-40B4-BE49-F238E27FC236}">
                  <a16:creationId xmlns:a16="http://schemas.microsoft.com/office/drawing/2014/main" id="{B87A9880-24FD-5544-9F00-27596D77B19D}"/>
                </a:ext>
              </a:extLst>
            </p:cNvPr>
            <p:cNvSpPr txBox="1">
              <a:spLocks/>
            </p:cNvSpPr>
            <p:nvPr/>
          </p:nvSpPr>
          <p:spPr>
            <a:xfrm>
              <a:off x="9694396" y="470357"/>
              <a:ext cx="929103" cy="241522"/>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Helvetica"/>
                  <a:ea typeface="+mn-ea"/>
                  <a:cs typeface="Helvetica Neue Light" charset="0"/>
                </a:rPr>
                <a:t>Distrust</a:t>
              </a:r>
            </a:p>
          </p:txBody>
        </p:sp>
        <p:sp>
          <p:nvSpPr>
            <p:cNvPr id="17" name="Rectangle 16">
              <a:extLst>
                <a:ext uri="{FF2B5EF4-FFF2-40B4-BE49-F238E27FC236}">
                  <a16:creationId xmlns:a16="http://schemas.microsoft.com/office/drawing/2014/main" id="{D4543708-BD5C-4944-A005-2F3929161F0E}"/>
                </a:ext>
              </a:extLst>
            </p:cNvPr>
            <p:cNvSpPr>
              <a:spLocks/>
            </p:cNvSpPr>
            <p:nvPr/>
          </p:nvSpPr>
          <p:spPr>
            <a:xfrm>
              <a:off x="9508761" y="493466"/>
              <a:ext cx="118872" cy="118872"/>
            </a:xfrm>
            <a:prstGeom prst="rect">
              <a:avLst/>
            </a:prstGeom>
            <a:solidFill>
              <a:srgbClr val="44D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a:ea typeface="+mn-ea"/>
                <a:cs typeface="+mn-cs"/>
              </a:endParaRPr>
            </a:p>
          </p:txBody>
        </p:sp>
      </p:grpSp>
      <p:grpSp>
        <p:nvGrpSpPr>
          <p:cNvPr id="18" name="Group 17">
            <a:extLst>
              <a:ext uri="{FF2B5EF4-FFF2-40B4-BE49-F238E27FC236}">
                <a16:creationId xmlns:a16="http://schemas.microsoft.com/office/drawing/2014/main" id="{4484FAFE-9957-4741-BC9E-7790CA7FAAE9}"/>
              </a:ext>
            </a:extLst>
          </p:cNvPr>
          <p:cNvGrpSpPr/>
          <p:nvPr/>
        </p:nvGrpSpPr>
        <p:grpSpPr>
          <a:xfrm>
            <a:off x="9848970" y="3006207"/>
            <a:ext cx="2343030" cy="244497"/>
            <a:chOff x="9464971" y="819597"/>
            <a:chExt cx="2343030" cy="244497"/>
          </a:xfrm>
        </p:grpSpPr>
        <p:sp>
          <p:nvSpPr>
            <p:cNvPr id="19" name="Content Placeholder 20">
              <a:extLst>
                <a:ext uri="{FF2B5EF4-FFF2-40B4-BE49-F238E27FC236}">
                  <a16:creationId xmlns:a16="http://schemas.microsoft.com/office/drawing/2014/main" id="{A12BC709-6253-394E-AB06-65D7E4C61203}"/>
                </a:ext>
              </a:extLst>
            </p:cNvPr>
            <p:cNvSpPr txBox="1">
              <a:spLocks/>
            </p:cNvSpPr>
            <p:nvPr/>
          </p:nvSpPr>
          <p:spPr>
            <a:xfrm>
              <a:off x="10704825" y="843576"/>
              <a:ext cx="1103176" cy="220518"/>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Helvetica"/>
                  <a:ea typeface="+mn-ea"/>
                  <a:cs typeface="Helvetica Neue Light" charset="0"/>
                </a:rPr>
                <a:t>Y-to-Y Change</a:t>
              </a:r>
            </a:p>
          </p:txBody>
        </p:sp>
        <p:sp>
          <p:nvSpPr>
            <p:cNvPr id="20" name="Oval 19">
              <a:extLst>
                <a:ext uri="{FF2B5EF4-FFF2-40B4-BE49-F238E27FC236}">
                  <a16:creationId xmlns:a16="http://schemas.microsoft.com/office/drawing/2014/main" id="{1F23CC76-D0A8-C748-95A1-721C39DFF384}"/>
                </a:ext>
              </a:extLst>
            </p:cNvPr>
            <p:cNvSpPr/>
            <p:nvPr/>
          </p:nvSpPr>
          <p:spPr>
            <a:xfrm>
              <a:off x="9482569" y="824762"/>
              <a:ext cx="192008" cy="192008"/>
            </a:xfrm>
            <a:prstGeom prst="ellipse">
              <a:avLst/>
            </a:prstGeom>
            <a:solidFill>
              <a:schemeClr val="tx1"/>
            </a:solidFill>
            <a:ln w="19050">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a:ea typeface="+mn-ea"/>
                <a:cs typeface="+mn-cs"/>
              </a:endParaRPr>
            </a:p>
          </p:txBody>
        </p:sp>
        <p:sp>
          <p:nvSpPr>
            <p:cNvPr id="21" name="TextBox 20">
              <a:extLst>
                <a:ext uri="{FF2B5EF4-FFF2-40B4-BE49-F238E27FC236}">
                  <a16:creationId xmlns:a16="http://schemas.microsoft.com/office/drawing/2014/main" id="{F10F64CB-EF3E-CD4F-87A4-08C41E570220}"/>
                </a:ext>
              </a:extLst>
            </p:cNvPr>
            <p:cNvSpPr txBox="1"/>
            <p:nvPr/>
          </p:nvSpPr>
          <p:spPr>
            <a:xfrm>
              <a:off x="9464971" y="819597"/>
              <a:ext cx="228600" cy="182880"/>
            </a:xfrm>
            <a:prstGeom prst="rect">
              <a:avLst/>
            </a:prstGeom>
            <a:noFill/>
            <a:ln>
              <a:noFill/>
            </a:ln>
            <a:effectLst/>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ica"/>
                  <a:ea typeface="+mn-ea"/>
                  <a:cs typeface="+mn-cs"/>
                </a:rPr>
                <a:t>−</a:t>
              </a:r>
            </a:p>
          </p:txBody>
        </p:sp>
        <p:cxnSp>
          <p:nvCxnSpPr>
            <p:cNvPr id="22" name="Straight Connector 21">
              <a:extLst>
                <a:ext uri="{FF2B5EF4-FFF2-40B4-BE49-F238E27FC236}">
                  <a16:creationId xmlns:a16="http://schemas.microsoft.com/office/drawing/2014/main" id="{2B496F25-74AD-6640-9E37-E85A06A33A5A}"/>
                </a:ext>
              </a:extLst>
            </p:cNvPr>
            <p:cNvCxnSpPr/>
            <p:nvPr/>
          </p:nvCxnSpPr>
          <p:spPr>
            <a:xfrm flipH="1">
              <a:off x="9674579" y="920766"/>
              <a:ext cx="39445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A310224-0AD4-D940-B449-0B8578B24CEB}"/>
                </a:ext>
              </a:extLst>
            </p:cNvPr>
            <p:cNvSpPr/>
            <p:nvPr/>
          </p:nvSpPr>
          <p:spPr>
            <a:xfrm>
              <a:off x="10385662" y="829373"/>
              <a:ext cx="192008" cy="192008"/>
            </a:xfrm>
            <a:prstGeom prst="ellipse">
              <a:avLst/>
            </a:prstGeom>
            <a:solidFill>
              <a:schemeClr val="bg1"/>
            </a:solidFill>
            <a:ln w="19050">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a:ea typeface="+mn-ea"/>
                <a:cs typeface="+mn-cs"/>
              </a:endParaRPr>
            </a:p>
          </p:txBody>
        </p:sp>
        <p:cxnSp>
          <p:nvCxnSpPr>
            <p:cNvPr id="24" name="Straight Connector 23">
              <a:extLst>
                <a:ext uri="{FF2B5EF4-FFF2-40B4-BE49-F238E27FC236}">
                  <a16:creationId xmlns:a16="http://schemas.microsoft.com/office/drawing/2014/main" id="{28C0F828-A320-C745-9573-D30857C4CF83}"/>
                </a:ext>
              </a:extLst>
            </p:cNvPr>
            <p:cNvCxnSpPr/>
            <p:nvPr/>
          </p:nvCxnSpPr>
          <p:spPr>
            <a:xfrm flipH="1">
              <a:off x="10047153" y="925377"/>
              <a:ext cx="34067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EDCD7EB-6078-F947-A260-8436D5C172AC}"/>
                </a:ext>
              </a:extLst>
            </p:cNvPr>
            <p:cNvSpPr txBox="1"/>
            <p:nvPr/>
          </p:nvSpPr>
          <p:spPr>
            <a:xfrm>
              <a:off x="10367794" y="819706"/>
              <a:ext cx="228600" cy="182880"/>
            </a:xfrm>
            <a:prstGeom prst="rect">
              <a:avLst/>
            </a:prstGeom>
            <a:noFill/>
            <a:ln>
              <a:noFill/>
            </a:ln>
            <a:effectLst/>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a:ea typeface="+mn-ea"/>
                  <a:cs typeface="+mn-cs"/>
                </a:rPr>
                <a:t>+</a:t>
              </a:r>
            </a:p>
          </p:txBody>
        </p:sp>
        <p:sp>
          <p:nvSpPr>
            <p:cNvPr id="26" name="Oval 25">
              <a:extLst>
                <a:ext uri="{FF2B5EF4-FFF2-40B4-BE49-F238E27FC236}">
                  <a16:creationId xmlns:a16="http://schemas.microsoft.com/office/drawing/2014/main" id="{58EEAE66-C19B-EC45-B876-546341EB0F78}"/>
                </a:ext>
              </a:extLst>
            </p:cNvPr>
            <p:cNvSpPr/>
            <p:nvPr/>
          </p:nvSpPr>
          <p:spPr>
            <a:xfrm>
              <a:off x="9937275" y="829373"/>
              <a:ext cx="192008" cy="192008"/>
            </a:xfrm>
            <a:prstGeom prst="ellipse">
              <a:avLst/>
            </a:prstGeom>
            <a:solidFill>
              <a:schemeClr val="accent6">
                <a:lumMod val="40000"/>
                <a:lumOff val="60000"/>
              </a:schemeClr>
            </a:solidFill>
            <a:ln w="19050">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a:ea typeface="+mn-ea"/>
                  <a:cs typeface="+mn-cs"/>
                </a:rPr>
                <a:t>0</a:t>
              </a:r>
            </a:p>
          </p:txBody>
        </p:sp>
      </p:grpSp>
      <p:pic>
        <p:nvPicPr>
          <p:cNvPr id="28" name="Picture 27">
            <a:extLst>
              <a:ext uri="{FF2B5EF4-FFF2-40B4-BE49-F238E27FC236}">
                <a16:creationId xmlns:a16="http://schemas.microsoft.com/office/drawing/2014/main" id="{A70A05FF-19D1-934B-88DA-659E93FD75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903" y="5816210"/>
            <a:ext cx="1526737" cy="646569"/>
          </a:xfrm>
          <a:prstGeom prst="rect">
            <a:avLst/>
          </a:prstGeom>
        </p:spPr>
      </p:pic>
    </p:spTree>
    <p:extLst>
      <p:ext uri="{BB962C8B-B14F-4D97-AF65-F5344CB8AC3E}">
        <p14:creationId xmlns:p14="http://schemas.microsoft.com/office/powerpoint/2010/main" val="2286321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837DB5-7821-49A1-A00F-1A0FB7C6E02B}"/>
              </a:ext>
            </a:extLst>
          </p:cNvPr>
          <p:cNvSpPr>
            <a:spLocks noGrp="1"/>
          </p:cNvSpPr>
          <p:nvPr>
            <p:ph type="ftr" sz="quarter" idx="10"/>
          </p:nvPr>
        </p:nvSpPr>
        <p:spPr/>
        <p:txBody>
          <a:bodyPr/>
          <a:lstStyle/>
          <a:p>
            <a:r>
              <a:rPr lang="en-US" dirty="0"/>
              <a:t>Source: 2018 Edelman Trust Barometer. DRV_HEA_APP. How is the application of technology to healthcare most likely to impact healthcare in the next 5 years? Question asked of one-fifth of the sample. General population, U.S.</a:t>
            </a:r>
          </a:p>
        </p:txBody>
      </p:sp>
      <p:sp>
        <p:nvSpPr>
          <p:cNvPr id="3" name="Slide Number Placeholder 2">
            <a:extLst>
              <a:ext uri="{FF2B5EF4-FFF2-40B4-BE49-F238E27FC236}">
                <a16:creationId xmlns:a16="http://schemas.microsoft.com/office/drawing/2014/main" id="{D857E279-3771-4663-A4AF-83E3540CE35B}"/>
              </a:ext>
            </a:extLst>
          </p:cNvPr>
          <p:cNvSpPr>
            <a:spLocks noGrp="1"/>
          </p:cNvSpPr>
          <p:nvPr>
            <p:ph type="sldNum" sz="quarter" idx="11"/>
          </p:nvPr>
        </p:nvSpPr>
        <p:spPr/>
        <p:txBody>
          <a:bodyPr/>
          <a:lstStyle/>
          <a:p>
            <a:fld id="{BCC4CEDB-9067-4CC6-8430-AA5729AC2E63}" type="slidenum">
              <a:rPr lang="en-US" smtClean="0"/>
              <a:pPr/>
              <a:t>22</a:t>
            </a:fld>
            <a:endParaRPr lang="en-US"/>
          </a:p>
        </p:txBody>
      </p:sp>
      <p:sp>
        <p:nvSpPr>
          <p:cNvPr id="13" name="TextBox 12">
            <a:extLst>
              <a:ext uri="{FF2B5EF4-FFF2-40B4-BE49-F238E27FC236}">
                <a16:creationId xmlns:a16="http://schemas.microsoft.com/office/drawing/2014/main" id="{BB4B32DA-7066-4619-836C-46C10438EF3F}"/>
              </a:ext>
            </a:extLst>
          </p:cNvPr>
          <p:cNvSpPr txBox="1"/>
          <p:nvPr/>
        </p:nvSpPr>
        <p:spPr>
          <a:xfrm>
            <a:off x="508001" y="413122"/>
            <a:ext cx="4164012" cy="267813"/>
          </a:xfrm>
          <a:prstGeom prst="rect">
            <a:avLst/>
          </a:prstGeom>
          <a:noFill/>
          <a:ln>
            <a:noFill/>
          </a:ln>
          <a:effectLst/>
        </p:spPr>
        <p:txBody>
          <a:bodyPr wrap="square" lIns="0" tIns="0" rIns="0" bIns="0" rtlCol="0">
            <a:noAutofit/>
          </a:bodyPr>
          <a:lstStyle/>
          <a:p>
            <a:pPr lvl="0" defTabSz="914377">
              <a:defRPr/>
            </a:pPr>
            <a:r>
              <a:rPr lang="en-US" sz="1300" spc="50">
                <a:solidFill>
                  <a:schemeClr val="bg1"/>
                </a:solidFill>
                <a:latin typeface="Helvetica" charset="0"/>
                <a:ea typeface="Helvetica" charset="0"/>
                <a:cs typeface="Helvetica" charset="0"/>
              </a:rPr>
              <a:t>3. BEYOND THE TRANSACTION</a:t>
            </a:r>
          </a:p>
        </p:txBody>
      </p:sp>
      <p:sp>
        <p:nvSpPr>
          <p:cNvPr id="21" name="Title 5">
            <a:extLst>
              <a:ext uri="{FF2B5EF4-FFF2-40B4-BE49-F238E27FC236}">
                <a16:creationId xmlns:a16="http://schemas.microsoft.com/office/drawing/2014/main" id="{77C6A2F1-CD49-42DA-B5B6-B9F6C6BF7A12}"/>
              </a:ext>
            </a:extLst>
          </p:cNvPr>
          <p:cNvSpPr>
            <a:spLocks noGrp="1"/>
          </p:cNvSpPr>
          <p:nvPr>
            <p:ph type="title"/>
          </p:nvPr>
        </p:nvSpPr>
        <p:spPr>
          <a:xfrm>
            <a:off x="500184" y="838200"/>
            <a:ext cx="3371669" cy="1403009"/>
          </a:xfrm>
        </p:spPr>
        <p:txBody>
          <a:bodyPr/>
          <a:lstStyle/>
          <a:p>
            <a:r>
              <a:rPr lang="en-US"/>
              <a:t>Share Your Vision for Health Tech and its Benefits</a:t>
            </a:r>
          </a:p>
        </p:txBody>
      </p:sp>
      <p:sp>
        <p:nvSpPr>
          <p:cNvPr id="22" name="Text Placeholder 7">
            <a:extLst>
              <a:ext uri="{FF2B5EF4-FFF2-40B4-BE49-F238E27FC236}">
                <a16:creationId xmlns:a16="http://schemas.microsoft.com/office/drawing/2014/main" id="{42AB405C-EA79-49B7-B42F-9D642CA43824}"/>
              </a:ext>
            </a:extLst>
          </p:cNvPr>
          <p:cNvSpPr txBox="1">
            <a:spLocks/>
          </p:cNvSpPr>
          <p:nvPr/>
        </p:nvSpPr>
        <p:spPr>
          <a:xfrm>
            <a:off x="507998" y="3237008"/>
            <a:ext cx="3371850" cy="1646237"/>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200" b="0" i="0" kern="1200" baseline="0">
                <a:solidFill>
                  <a:schemeClr val="bg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r>
              <a:rPr lang="en-US" sz="1600"/>
              <a:t>How is the application of technology to healthcare most likely to impact healthcare in the next 5 years?</a:t>
            </a:r>
          </a:p>
          <a:p>
            <a:endParaRPr lang="en-US"/>
          </a:p>
        </p:txBody>
      </p:sp>
      <p:cxnSp>
        <p:nvCxnSpPr>
          <p:cNvPr id="23" name="Straight Connector 22">
            <a:extLst>
              <a:ext uri="{FF2B5EF4-FFF2-40B4-BE49-F238E27FC236}">
                <a16:creationId xmlns:a16="http://schemas.microsoft.com/office/drawing/2014/main" id="{A1F26952-BDF2-49D4-A355-289A98A63C8C}"/>
              </a:ext>
            </a:extLst>
          </p:cNvPr>
          <p:cNvCxnSpPr/>
          <p:nvPr/>
        </p:nvCxnSpPr>
        <p:spPr>
          <a:xfrm>
            <a:off x="507818" y="3695516"/>
            <a:ext cx="35069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08A6F7-A974-4F45-9B5C-88267CB0A96A}"/>
              </a:ext>
            </a:extLst>
          </p:cNvPr>
          <p:cNvCxnSpPr/>
          <p:nvPr/>
        </p:nvCxnSpPr>
        <p:spPr>
          <a:xfrm>
            <a:off x="507818" y="4628705"/>
            <a:ext cx="35069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CAD2DD74-BFD9-4943-9F95-2C2E019F5E00}"/>
              </a:ext>
            </a:extLst>
          </p:cNvPr>
          <p:cNvSpPr>
            <a:spLocks noChangeAspect="1"/>
          </p:cNvSpPr>
          <p:nvPr/>
        </p:nvSpPr>
        <p:spPr>
          <a:xfrm>
            <a:off x="5158653" y="110466"/>
            <a:ext cx="3600628" cy="3600628"/>
          </a:xfrm>
          <a:prstGeom prst="ellipse">
            <a:avLst/>
          </a:prstGeom>
          <a:solidFill>
            <a:schemeClr val="accent1"/>
          </a:solidFill>
          <a:ln>
            <a:noFill/>
          </a:ln>
        </p:spPr>
        <p:txBody>
          <a:bodyPr wrap="square" lIns="0" tIns="0" rIns="0" bIns="0" rtlCol="0" anchor="ctr">
            <a:noAutofit/>
          </a:bodyPr>
          <a:lstStyle/>
          <a:p>
            <a:pPr algn="ctr" fontAlgn="b"/>
            <a:r>
              <a:rPr lang="en-US" sz="3500" dirty="0">
                <a:solidFill>
                  <a:schemeClr val="bg1"/>
                </a:solidFill>
              </a:rPr>
              <a:t>Lead to better patient outcomes</a:t>
            </a:r>
          </a:p>
          <a:p>
            <a:pPr lvl="2" indent="-914400" algn="ctr" defTabSz="914377">
              <a:lnSpc>
                <a:spcPct val="90000"/>
              </a:lnSpc>
              <a:spcAft>
                <a:spcPts val="400"/>
              </a:spcAft>
            </a:pPr>
            <a:r>
              <a:rPr lang="en-US" sz="8000" b="1" kern="0" dirty="0">
                <a:solidFill>
                  <a:schemeClr val="bg1"/>
                </a:solidFill>
              </a:rPr>
              <a:t>33</a:t>
            </a:r>
            <a:endParaRPr lang="en-US" sz="2800" b="1" kern="0" dirty="0">
              <a:solidFill>
                <a:schemeClr val="bg1"/>
              </a:solidFill>
            </a:endParaRPr>
          </a:p>
        </p:txBody>
      </p:sp>
      <p:sp>
        <p:nvSpPr>
          <p:cNvPr id="37" name="Oval 36">
            <a:extLst>
              <a:ext uri="{FF2B5EF4-FFF2-40B4-BE49-F238E27FC236}">
                <a16:creationId xmlns:a16="http://schemas.microsoft.com/office/drawing/2014/main" id="{2BDD335D-C200-46A4-B514-0F1817CB7A32}"/>
              </a:ext>
            </a:extLst>
          </p:cNvPr>
          <p:cNvSpPr>
            <a:spLocks noChangeAspect="1"/>
          </p:cNvSpPr>
          <p:nvPr/>
        </p:nvSpPr>
        <p:spPr>
          <a:xfrm>
            <a:off x="8510906" y="64622"/>
            <a:ext cx="3325491" cy="3325491"/>
          </a:xfrm>
          <a:prstGeom prst="ellipse">
            <a:avLst/>
          </a:prstGeom>
          <a:solidFill>
            <a:schemeClr val="accent1"/>
          </a:solidFill>
          <a:ln>
            <a:noFill/>
          </a:ln>
        </p:spPr>
        <p:txBody>
          <a:bodyPr wrap="none" lIns="0" tIns="0" rIns="0" bIns="0" rtlCol="0" anchor="ctr">
            <a:noAutofit/>
          </a:bodyPr>
          <a:lstStyle/>
          <a:p>
            <a:pPr algn="ctr" fontAlgn="b"/>
            <a:r>
              <a:rPr lang="en-US" sz="2400" dirty="0">
                <a:solidFill>
                  <a:schemeClr val="bg1"/>
                </a:solidFill>
              </a:rPr>
              <a:t>Empower </a:t>
            </a:r>
            <a:br>
              <a:rPr lang="en-US" sz="2400" dirty="0">
                <a:solidFill>
                  <a:schemeClr val="bg1"/>
                </a:solidFill>
              </a:rPr>
            </a:br>
            <a:r>
              <a:rPr lang="en-US" sz="2400" dirty="0">
                <a:solidFill>
                  <a:schemeClr val="bg1"/>
                </a:solidFill>
              </a:rPr>
              <a:t>medical </a:t>
            </a:r>
            <a:br>
              <a:rPr lang="en-US" sz="2400" dirty="0">
                <a:solidFill>
                  <a:schemeClr val="bg1"/>
                </a:solidFill>
              </a:rPr>
            </a:br>
            <a:r>
              <a:rPr lang="en-US" sz="2400" dirty="0">
                <a:solidFill>
                  <a:schemeClr val="bg1"/>
                </a:solidFill>
              </a:rPr>
              <a:t>professionals with</a:t>
            </a:r>
            <a:br>
              <a:rPr lang="en-US" sz="2400" dirty="0">
                <a:solidFill>
                  <a:schemeClr val="bg1"/>
                </a:solidFill>
              </a:rPr>
            </a:br>
            <a:r>
              <a:rPr lang="en-US" sz="2400" dirty="0">
                <a:solidFill>
                  <a:schemeClr val="bg1"/>
                </a:solidFill>
              </a:rPr>
              <a:t>valuable information</a:t>
            </a:r>
          </a:p>
          <a:p>
            <a:pPr lvl="2" indent="-914400" algn="ctr" defTabSz="914377">
              <a:lnSpc>
                <a:spcPct val="90000"/>
              </a:lnSpc>
              <a:spcAft>
                <a:spcPts val="400"/>
              </a:spcAft>
            </a:pPr>
            <a:r>
              <a:rPr lang="en-US" sz="7200" b="1" kern="0" dirty="0">
                <a:solidFill>
                  <a:schemeClr val="bg1"/>
                </a:solidFill>
              </a:rPr>
              <a:t>31</a:t>
            </a:r>
          </a:p>
        </p:txBody>
      </p:sp>
      <p:sp>
        <p:nvSpPr>
          <p:cNvPr id="38" name="Oval 37">
            <a:extLst>
              <a:ext uri="{FF2B5EF4-FFF2-40B4-BE49-F238E27FC236}">
                <a16:creationId xmlns:a16="http://schemas.microsoft.com/office/drawing/2014/main" id="{B16395E5-A6C5-4022-9906-C31195478B03}"/>
              </a:ext>
            </a:extLst>
          </p:cNvPr>
          <p:cNvSpPr>
            <a:spLocks noChangeAspect="1"/>
          </p:cNvSpPr>
          <p:nvPr/>
        </p:nvSpPr>
        <p:spPr>
          <a:xfrm>
            <a:off x="8129701" y="2619721"/>
            <a:ext cx="1737360" cy="1737360"/>
          </a:xfrm>
          <a:prstGeom prst="ellipse">
            <a:avLst/>
          </a:prstGeom>
          <a:solidFill>
            <a:schemeClr val="accent1"/>
          </a:solidFill>
          <a:ln>
            <a:noFill/>
          </a:ln>
        </p:spPr>
        <p:txBody>
          <a:bodyPr wrap="square" lIns="0" tIns="0" rIns="0" bIns="0" rtlCol="0" anchor="ctr">
            <a:noAutofit/>
          </a:bodyPr>
          <a:lstStyle/>
          <a:p>
            <a:pPr algn="ctr" fontAlgn="b"/>
            <a:r>
              <a:rPr lang="en-US" sz="1400" dirty="0">
                <a:solidFill>
                  <a:schemeClr val="bg1"/>
                </a:solidFill>
              </a:rPr>
              <a:t>Empower people with valuable information</a:t>
            </a:r>
          </a:p>
          <a:p>
            <a:pPr lvl="2" indent="-914400" algn="ctr" defTabSz="914377">
              <a:lnSpc>
                <a:spcPct val="90000"/>
              </a:lnSpc>
              <a:spcAft>
                <a:spcPts val="400"/>
              </a:spcAft>
            </a:pPr>
            <a:r>
              <a:rPr lang="en-US" sz="4000" b="1" kern="0" dirty="0">
                <a:solidFill>
                  <a:schemeClr val="bg1"/>
                </a:solidFill>
              </a:rPr>
              <a:t>20</a:t>
            </a:r>
          </a:p>
        </p:txBody>
      </p:sp>
      <p:grpSp>
        <p:nvGrpSpPr>
          <p:cNvPr id="40" name="Group 39">
            <a:extLst>
              <a:ext uri="{FF2B5EF4-FFF2-40B4-BE49-F238E27FC236}">
                <a16:creationId xmlns:a16="http://schemas.microsoft.com/office/drawing/2014/main" id="{3CCA80D9-031A-40EA-8230-E64B960B88C4}"/>
              </a:ext>
            </a:extLst>
          </p:cNvPr>
          <p:cNvGrpSpPr/>
          <p:nvPr/>
        </p:nvGrpSpPr>
        <p:grpSpPr>
          <a:xfrm>
            <a:off x="10414196" y="5156357"/>
            <a:ext cx="1188720" cy="1003830"/>
            <a:chOff x="14579036" y="1623288"/>
            <a:chExt cx="1188720" cy="1003830"/>
          </a:xfrm>
        </p:grpSpPr>
        <p:sp>
          <p:nvSpPr>
            <p:cNvPr id="42" name="Rectangle 41">
              <a:extLst>
                <a:ext uri="{FF2B5EF4-FFF2-40B4-BE49-F238E27FC236}">
                  <a16:creationId xmlns:a16="http://schemas.microsoft.com/office/drawing/2014/main" id="{0712AC38-5D9B-450B-B9A3-4A656788E4E6}"/>
                </a:ext>
              </a:extLst>
            </p:cNvPr>
            <p:cNvSpPr>
              <a:spLocks/>
            </p:cNvSpPr>
            <p:nvPr/>
          </p:nvSpPr>
          <p:spPr>
            <a:xfrm>
              <a:off x="14579036" y="2095192"/>
              <a:ext cx="1188720" cy="531926"/>
            </a:xfrm>
            <a:prstGeom prst="rect">
              <a:avLst/>
            </a:prstGeom>
            <a:noFill/>
            <a:ln>
              <a:noFill/>
            </a:ln>
          </p:spPr>
          <p:txBody>
            <a:bodyPr wrap="square" lIns="0" tIns="0" rIns="0" bIns="0" rtlCol="0" anchor="t">
              <a:noAutofit/>
            </a:bodyPr>
            <a:lstStyle/>
            <a:p>
              <a:pPr algn="ctr" defTabSz="914377">
                <a:lnSpc>
                  <a:spcPct val="90000"/>
                </a:lnSpc>
                <a:spcAft>
                  <a:spcPts val="400"/>
                </a:spcAft>
              </a:pPr>
              <a:r>
                <a:rPr lang="en-US" sz="1200" kern="0" dirty="0">
                  <a:solidFill>
                    <a:schemeClr val="accent6"/>
                  </a:solidFill>
                </a:rPr>
                <a:t>Give too much information to healthcare professionals/ the healthcare system</a:t>
              </a:r>
            </a:p>
            <a:p>
              <a:pPr algn="ctr" defTabSz="914377">
                <a:lnSpc>
                  <a:spcPct val="90000"/>
                </a:lnSpc>
                <a:spcAft>
                  <a:spcPts val="400"/>
                </a:spcAft>
              </a:pPr>
              <a:endParaRPr lang="en-US" sz="1200" kern="0" dirty="0">
                <a:solidFill>
                  <a:schemeClr val="accent6"/>
                </a:solidFill>
              </a:endParaRPr>
            </a:p>
          </p:txBody>
        </p:sp>
        <p:grpSp>
          <p:nvGrpSpPr>
            <p:cNvPr id="43" name="Group 42">
              <a:extLst>
                <a:ext uri="{FF2B5EF4-FFF2-40B4-BE49-F238E27FC236}">
                  <a16:creationId xmlns:a16="http://schemas.microsoft.com/office/drawing/2014/main" id="{BD1B734E-E1E3-4DC3-9480-02A51A146E44}"/>
                </a:ext>
              </a:extLst>
            </p:cNvPr>
            <p:cNvGrpSpPr>
              <a:grpSpLocks/>
            </p:cNvGrpSpPr>
            <p:nvPr/>
          </p:nvGrpSpPr>
          <p:grpSpPr>
            <a:xfrm>
              <a:off x="14579036" y="1623288"/>
              <a:ext cx="1188720" cy="412501"/>
              <a:chOff x="8801100" y="342900"/>
              <a:chExt cx="1152525" cy="412501"/>
            </a:xfrm>
          </p:grpSpPr>
          <p:cxnSp>
            <p:nvCxnSpPr>
              <p:cNvPr id="44" name="Straight Connector 43">
                <a:extLst>
                  <a:ext uri="{FF2B5EF4-FFF2-40B4-BE49-F238E27FC236}">
                    <a16:creationId xmlns:a16="http://schemas.microsoft.com/office/drawing/2014/main" id="{5A6D8A3F-9D3F-4BBE-8BC2-48DB559C8A04}"/>
                  </a:ext>
                </a:extLst>
              </p:cNvPr>
              <p:cNvCxnSpPr/>
              <p:nvPr/>
            </p:nvCxnSpPr>
            <p:spPr>
              <a:xfrm>
                <a:off x="8801100" y="755401"/>
                <a:ext cx="115252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C490DCB-B7AB-46FB-950A-335656BF8107}"/>
                  </a:ext>
                </a:extLst>
              </p:cNvPr>
              <p:cNvCxnSpPr/>
              <p:nvPr/>
            </p:nvCxnSpPr>
            <p:spPr>
              <a:xfrm>
                <a:off x="9377362" y="342900"/>
                <a:ext cx="0" cy="41250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41" name="Oval 40">
            <a:extLst>
              <a:ext uri="{FF2B5EF4-FFF2-40B4-BE49-F238E27FC236}">
                <a16:creationId xmlns:a16="http://schemas.microsoft.com/office/drawing/2014/main" id="{6EDB8C63-F166-4189-96EF-97A8DB20F05B}"/>
              </a:ext>
            </a:extLst>
          </p:cNvPr>
          <p:cNvSpPr>
            <a:spLocks noChangeAspect="1"/>
          </p:cNvSpPr>
          <p:nvPr/>
        </p:nvSpPr>
        <p:spPr>
          <a:xfrm>
            <a:off x="10779956" y="4906992"/>
            <a:ext cx="457200" cy="457200"/>
          </a:xfrm>
          <a:prstGeom prst="ellipse">
            <a:avLst/>
          </a:prstGeom>
          <a:solidFill>
            <a:schemeClr val="accent6"/>
          </a:solidFill>
          <a:ln>
            <a:noFill/>
          </a:ln>
        </p:spPr>
        <p:txBody>
          <a:bodyPr wrap="square" lIns="0" tIns="0" rIns="0" bIns="0" rtlCol="0" anchor="ctr">
            <a:noAutofit/>
          </a:bodyPr>
          <a:lstStyle/>
          <a:p>
            <a:pPr lvl="2" indent="-914400" algn="ctr" defTabSz="914377">
              <a:lnSpc>
                <a:spcPct val="90000"/>
              </a:lnSpc>
              <a:spcAft>
                <a:spcPts val="400"/>
              </a:spcAft>
            </a:pPr>
            <a:r>
              <a:rPr lang="en-US" sz="2000" b="1" kern="0" dirty="0">
                <a:solidFill>
                  <a:schemeClr val="bg1"/>
                </a:solidFill>
              </a:rPr>
              <a:t>7</a:t>
            </a:r>
          </a:p>
        </p:txBody>
      </p:sp>
      <p:grpSp>
        <p:nvGrpSpPr>
          <p:cNvPr id="47" name="Group 46">
            <a:extLst>
              <a:ext uri="{FF2B5EF4-FFF2-40B4-BE49-F238E27FC236}">
                <a16:creationId xmlns:a16="http://schemas.microsoft.com/office/drawing/2014/main" id="{896A231B-641A-4363-A876-AF23D3D3C18B}"/>
              </a:ext>
            </a:extLst>
          </p:cNvPr>
          <p:cNvGrpSpPr/>
          <p:nvPr/>
        </p:nvGrpSpPr>
        <p:grpSpPr>
          <a:xfrm>
            <a:off x="6940981" y="5157454"/>
            <a:ext cx="1188720" cy="1454736"/>
            <a:chOff x="14579036" y="1623288"/>
            <a:chExt cx="1188720" cy="1454736"/>
          </a:xfrm>
        </p:grpSpPr>
        <p:sp>
          <p:nvSpPr>
            <p:cNvPr id="49" name="Rectangle 48">
              <a:extLst>
                <a:ext uri="{FF2B5EF4-FFF2-40B4-BE49-F238E27FC236}">
                  <a16:creationId xmlns:a16="http://schemas.microsoft.com/office/drawing/2014/main" id="{04480267-1775-4239-9A11-FD6C03E1AA97}"/>
                </a:ext>
              </a:extLst>
            </p:cNvPr>
            <p:cNvSpPr>
              <a:spLocks/>
            </p:cNvSpPr>
            <p:nvPr/>
          </p:nvSpPr>
          <p:spPr>
            <a:xfrm>
              <a:off x="14579036" y="2095191"/>
              <a:ext cx="1188720" cy="982833"/>
            </a:xfrm>
            <a:prstGeom prst="rect">
              <a:avLst/>
            </a:prstGeom>
            <a:noFill/>
            <a:ln>
              <a:noFill/>
            </a:ln>
          </p:spPr>
          <p:txBody>
            <a:bodyPr wrap="square" lIns="0" tIns="0" rIns="0" bIns="0" rtlCol="0" anchor="t">
              <a:noAutofit/>
            </a:bodyPr>
            <a:lstStyle/>
            <a:p>
              <a:pPr algn="ctr" defTabSz="914377">
                <a:lnSpc>
                  <a:spcPct val="90000"/>
                </a:lnSpc>
                <a:spcAft>
                  <a:spcPts val="400"/>
                </a:spcAft>
              </a:pPr>
              <a:r>
                <a:rPr lang="en-US" sz="1200" kern="0" dirty="0">
                  <a:solidFill>
                    <a:schemeClr val="accent6"/>
                  </a:solidFill>
                </a:rPr>
                <a:t>Provide me with information I may not want to have</a:t>
              </a:r>
            </a:p>
          </p:txBody>
        </p:sp>
        <p:grpSp>
          <p:nvGrpSpPr>
            <p:cNvPr id="50" name="Group 49">
              <a:extLst>
                <a:ext uri="{FF2B5EF4-FFF2-40B4-BE49-F238E27FC236}">
                  <a16:creationId xmlns:a16="http://schemas.microsoft.com/office/drawing/2014/main" id="{88B7661D-0278-4148-A041-2B66EE0C0331}"/>
                </a:ext>
              </a:extLst>
            </p:cNvPr>
            <p:cNvGrpSpPr>
              <a:grpSpLocks/>
            </p:cNvGrpSpPr>
            <p:nvPr/>
          </p:nvGrpSpPr>
          <p:grpSpPr>
            <a:xfrm>
              <a:off x="14579036" y="1623288"/>
              <a:ext cx="1188720" cy="412501"/>
              <a:chOff x="8801100" y="342900"/>
              <a:chExt cx="1152525" cy="412501"/>
            </a:xfrm>
          </p:grpSpPr>
          <p:cxnSp>
            <p:nvCxnSpPr>
              <p:cNvPr id="51" name="Straight Connector 50">
                <a:extLst>
                  <a:ext uri="{FF2B5EF4-FFF2-40B4-BE49-F238E27FC236}">
                    <a16:creationId xmlns:a16="http://schemas.microsoft.com/office/drawing/2014/main" id="{5F5812E5-FB72-46F0-B2C2-85D35BF35EBC}"/>
                  </a:ext>
                </a:extLst>
              </p:cNvPr>
              <p:cNvCxnSpPr/>
              <p:nvPr/>
            </p:nvCxnSpPr>
            <p:spPr>
              <a:xfrm>
                <a:off x="8801100" y="755401"/>
                <a:ext cx="115252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4B4C6F-3B2B-4CC9-BFB6-767FA466682A}"/>
                  </a:ext>
                </a:extLst>
              </p:cNvPr>
              <p:cNvCxnSpPr/>
              <p:nvPr/>
            </p:nvCxnSpPr>
            <p:spPr>
              <a:xfrm>
                <a:off x="9377362" y="342900"/>
                <a:ext cx="0" cy="41250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48" name="Oval 47">
            <a:extLst>
              <a:ext uri="{FF2B5EF4-FFF2-40B4-BE49-F238E27FC236}">
                <a16:creationId xmlns:a16="http://schemas.microsoft.com/office/drawing/2014/main" id="{BF6D1001-8A86-42D9-8BDB-378FD339202C}"/>
              </a:ext>
            </a:extLst>
          </p:cNvPr>
          <p:cNvSpPr>
            <a:spLocks noChangeAspect="1"/>
          </p:cNvSpPr>
          <p:nvPr/>
        </p:nvSpPr>
        <p:spPr>
          <a:xfrm>
            <a:off x="7123861" y="4508212"/>
            <a:ext cx="822960" cy="822960"/>
          </a:xfrm>
          <a:prstGeom prst="ellipse">
            <a:avLst/>
          </a:prstGeom>
          <a:solidFill>
            <a:schemeClr val="accent6"/>
          </a:solidFill>
          <a:ln>
            <a:noFill/>
          </a:ln>
        </p:spPr>
        <p:txBody>
          <a:bodyPr wrap="square" lIns="0" tIns="0" rIns="0" bIns="0" rtlCol="0" anchor="ctr">
            <a:noAutofit/>
          </a:bodyPr>
          <a:lstStyle/>
          <a:p>
            <a:pPr lvl="2" indent="-914400" algn="ctr" defTabSz="914377">
              <a:lnSpc>
                <a:spcPct val="90000"/>
              </a:lnSpc>
              <a:spcAft>
                <a:spcPts val="400"/>
              </a:spcAft>
            </a:pPr>
            <a:r>
              <a:rPr lang="en-US" sz="2800" b="1" kern="0" dirty="0">
                <a:solidFill>
                  <a:schemeClr val="bg1"/>
                </a:solidFill>
              </a:rPr>
              <a:t>9</a:t>
            </a:r>
          </a:p>
        </p:txBody>
      </p:sp>
      <p:grpSp>
        <p:nvGrpSpPr>
          <p:cNvPr id="54" name="Group 53">
            <a:extLst>
              <a:ext uri="{FF2B5EF4-FFF2-40B4-BE49-F238E27FC236}">
                <a16:creationId xmlns:a16="http://schemas.microsoft.com/office/drawing/2014/main" id="{7703F7C9-C76D-447B-9D9A-3059F0CE3FA0}"/>
              </a:ext>
            </a:extLst>
          </p:cNvPr>
          <p:cNvGrpSpPr/>
          <p:nvPr/>
        </p:nvGrpSpPr>
        <p:grpSpPr>
          <a:xfrm>
            <a:off x="5158653" y="5157454"/>
            <a:ext cx="1188720" cy="1454736"/>
            <a:chOff x="14579036" y="1623288"/>
            <a:chExt cx="1188720" cy="1454736"/>
          </a:xfrm>
        </p:grpSpPr>
        <p:sp>
          <p:nvSpPr>
            <p:cNvPr id="56" name="Rectangle 55">
              <a:extLst>
                <a:ext uri="{FF2B5EF4-FFF2-40B4-BE49-F238E27FC236}">
                  <a16:creationId xmlns:a16="http://schemas.microsoft.com/office/drawing/2014/main" id="{9C7B8F21-EBF0-4429-893F-0C43ECCF9EED}"/>
                </a:ext>
              </a:extLst>
            </p:cNvPr>
            <p:cNvSpPr>
              <a:spLocks/>
            </p:cNvSpPr>
            <p:nvPr/>
          </p:nvSpPr>
          <p:spPr>
            <a:xfrm>
              <a:off x="14579036" y="2095191"/>
              <a:ext cx="1188720" cy="982833"/>
            </a:xfrm>
            <a:prstGeom prst="rect">
              <a:avLst/>
            </a:prstGeom>
            <a:noFill/>
            <a:ln>
              <a:noFill/>
            </a:ln>
          </p:spPr>
          <p:txBody>
            <a:bodyPr wrap="square" lIns="0" tIns="0" rIns="0" bIns="0" rtlCol="0" anchor="t">
              <a:noAutofit/>
            </a:bodyPr>
            <a:lstStyle/>
            <a:p>
              <a:pPr algn="ctr" defTabSz="914377">
                <a:lnSpc>
                  <a:spcPct val="90000"/>
                </a:lnSpc>
                <a:spcAft>
                  <a:spcPts val="400"/>
                </a:spcAft>
              </a:pPr>
              <a:r>
                <a:rPr lang="en-US" sz="1200" kern="0">
                  <a:solidFill>
                    <a:schemeClr val="accent6"/>
                  </a:solidFill>
                </a:rPr>
                <a:t>Create new, unforeseen issues that we are not prepared to address</a:t>
              </a:r>
            </a:p>
          </p:txBody>
        </p:sp>
        <p:grpSp>
          <p:nvGrpSpPr>
            <p:cNvPr id="57" name="Group 56">
              <a:extLst>
                <a:ext uri="{FF2B5EF4-FFF2-40B4-BE49-F238E27FC236}">
                  <a16:creationId xmlns:a16="http://schemas.microsoft.com/office/drawing/2014/main" id="{8987445C-06B7-47A4-8B5A-E66D8E78F19C}"/>
                </a:ext>
              </a:extLst>
            </p:cNvPr>
            <p:cNvGrpSpPr>
              <a:grpSpLocks/>
            </p:cNvGrpSpPr>
            <p:nvPr/>
          </p:nvGrpSpPr>
          <p:grpSpPr>
            <a:xfrm>
              <a:off x="14579036" y="1623288"/>
              <a:ext cx="1188720" cy="412501"/>
              <a:chOff x="8801100" y="342900"/>
              <a:chExt cx="1152525" cy="412501"/>
            </a:xfrm>
          </p:grpSpPr>
          <p:cxnSp>
            <p:nvCxnSpPr>
              <p:cNvPr id="58" name="Straight Connector 57">
                <a:extLst>
                  <a:ext uri="{FF2B5EF4-FFF2-40B4-BE49-F238E27FC236}">
                    <a16:creationId xmlns:a16="http://schemas.microsoft.com/office/drawing/2014/main" id="{E41F3F82-3175-4DFB-A9CF-ADADF814E4DE}"/>
                  </a:ext>
                </a:extLst>
              </p:cNvPr>
              <p:cNvCxnSpPr/>
              <p:nvPr/>
            </p:nvCxnSpPr>
            <p:spPr>
              <a:xfrm>
                <a:off x="8801100" y="755401"/>
                <a:ext cx="115252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A47C549-56D9-4CAC-90FA-D4508CC629C3}"/>
                  </a:ext>
                </a:extLst>
              </p:cNvPr>
              <p:cNvCxnSpPr/>
              <p:nvPr/>
            </p:nvCxnSpPr>
            <p:spPr>
              <a:xfrm>
                <a:off x="9377362" y="342900"/>
                <a:ext cx="0" cy="41250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55" name="Oval 54">
            <a:extLst>
              <a:ext uri="{FF2B5EF4-FFF2-40B4-BE49-F238E27FC236}">
                <a16:creationId xmlns:a16="http://schemas.microsoft.com/office/drawing/2014/main" id="{C20707FE-221A-4E2C-AC69-7960C110393C}"/>
              </a:ext>
            </a:extLst>
          </p:cNvPr>
          <p:cNvSpPr>
            <a:spLocks noChangeAspect="1"/>
          </p:cNvSpPr>
          <p:nvPr/>
        </p:nvSpPr>
        <p:spPr>
          <a:xfrm>
            <a:off x="5112933" y="4053732"/>
            <a:ext cx="1280160" cy="1280160"/>
          </a:xfrm>
          <a:prstGeom prst="ellipse">
            <a:avLst/>
          </a:prstGeom>
          <a:solidFill>
            <a:schemeClr val="accent6"/>
          </a:solidFill>
          <a:ln>
            <a:noFill/>
          </a:ln>
        </p:spPr>
        <p:txBody>
          <a:bodyPr wrap="square" lIns="0" tIns="0" rIns="0" bIns="0" rtlCol="0" anchor="ctr">
            <a:noAutofit/>
          </a:bodyPr>
          <a:lstStyle/>
          <a:p>
            <a:pPr lvl="2" indent="-914400" algn="ctr" defTabSz="914377">
              <a:lnSpc>
                <a:spcPct val="90000"/>
              </a:lnSpc>
              <a:spcAft>
                <a:spcPts val="400"/>
              </a:spcAft>
            </a:pPr>
            <a:r>
              <a:rPr lang="en-US" sz="2800" b="1" kern="0" dirty="0">
                <a:solidFill>
                  <a:schemeClr val="bg1"/>
                </a:solidFill>
              </a:rPr>
              <a:t>16</a:t>
            </a:r>
          </a:p>
        </p:txBody>
      </p:sp>
      <p:grpSp>
        <p:nvGrpSpPr>
          <p:cNvPr id="61" name="Group 60">
            <a:extLst>
              <a:ext uri="{FF2B5EF4-FFF2-40B4-BE49-F238E27FC236}">
                <a16:creationId xmlns:a16="http://schemas.microsoft.com/office/drawing/2014/main" id="{FC964FE9-2985-4A4A-BB79-71149F3D9B4A}"/>
              </a:ext>
            </a:extLst>
          </p:cNvPr>
          <p:cNvGrpSpPr/>
          <p:nvPr/>
        </p:nvGrpSpPr>
        <p:grpSpPr>
          <a:xfrm>
            <a:off x="8677589" y="5155191"/>
            <a:ext cx="1188720" cy="1003830"/>
            <a:chOff x="14579036" y="1623288"/>
            <a:chExt cx="1188720" cy="1003830"/>
          </a:xfrm>
        </p:grpSpPr>
        <p:sp>
          <p:nvSpPr>
            <p:cNvPr id="63" name="Rectangle 62">
              <a:extLst>
                <a:ext uri="{FF2B5EF4-FFF2-40B4-BE49-F238E27FC236}">
                  <a16:creationId xmlns:a16="http://schemas.microsoft.com/office/drawing/2014/main" id="{A425BC6A-C7E7-4047-82D8-47387CC9564E}"/>
                </a:ext>
              </a:extLst>
            </p:cNvPr>
            <p:cNvSpPr>
              <a:spLocks/>
            </p:cNvSpPr>
            <p:nvPr/>
          </p:nvSpPr>
          <p:spPr>
            <a:xfrm>
              <a:off x="14579036" y="2095191"/>
              <a:ext cx="1188720" cy="531927"/>
            </a:xfrm>
            <a:prstGeom prst="rect">
              <a:avLst/>
            </a:prstGeom>
            <a:noFill/>
            <a:ln>
              <a:noFill/>
            </a:ln>
          </p:spPr>
          <p:txBody>
            <a:bodyPr wrap="square" lIns="0" tIns="0" rIns="0" bIns="0" rtlCol="0" anchor="t">
              <a:noAutofit/>
            </a:bodyPr>
            <a:lstStyle/>
            <a:p>
              <a:pPr algn="ctr" defTabSz="914377">
                <a:lnSpc>
                  <a:spcPct val="90000"/>
                </a:lnSpc>
                <a:spcAft>
                  <a:spcPts val="400"/>
                </a:spcAft>
              </a:pPr>
              <a:r>
                <a:rPr lang="en-US" sz="1200" kern="0" dirty="0">
                  <a:solidFill>
                    <a:schemeClr val="accent6"/>
                  </a:solidFill>
                </a:rPr>
                <a:t>Lead to worse outcomes to patients</a:t>
              </a:r>
            </a:p>
          </p:txBody>
        </p:sp>
        <p:grpSp>
          <p:nvGrpSpPr>
            <p:cNvPr id="64" name="Group 63">
              <a:extLst>
                <a:ext uri="{FF2B5EF4-FFF2-40B4-BE49-F238E27FC236}">
                  <a16:creationId xmlns:a16="http://schemas.microsoft.com/office/drawing/2014/main" id="{7D48EF76-C2D2-422E-8282-1FC5263CF024}"/>
                </a:ext>
              </a:extLst>
            </p:cNvPr>
            <p:cNvGrpSpPr>
              <a:grpSpLocks/>
            </p:cNvGrpSpPr>
            <p:nvPr/>
          </p:nvGrpSpPr>
          <p:grpSpPr>
            <a:xfrm>
              <a:off x="14579036" y="1623288"/>
              <a:ext cx="1188720" cy="412501"/>
              <a:chOff x="8801100" y="342900"/>
              <a:chExt cx="1152525" cy="412501"/>
            </a:xfrm>
          </p:grpSpPr>
          <p:cxnSp>
            <p:nvCxnSpPr>
              <p:cNvPr id="65" name="Straight Connector 64">
                <a:extLst>
                  <a:ext uri="{FF2B5EF4-FFF2-40B4-BE49-F238E27FC236}">
                    <a16:creationId xmlns:a16="http://schemas.microsoft.com/office/drawing/2014/main" id="{5B4C9705-0A5B-4E87-8EC7-1181FBBE5DFE}"/>
                  </a:ext>
                </a:extLst>
              </p:cNvPr>
              <p:cNvCxnSpPr/>
              <p:nvPr/>
            </p:nvCxnSpPr>
            <p:spPr>
              <a:xfrm>
                <a:off x="8801100" y="755401"/>
                <a:ext cx="115252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FC194C-890C-40A4-B544-A6324E668C72}"/>
                  </a:ext>
                </a:extLst>
              </p:cNvPr>
              <p:cNvCxnSpPr/>
              <p:nvPr/>
            </p:nvCxnSpPr>
            <p:spPr>
              <a:xfrm>
                <a:off x="9377362" y="342900"/>
                <a:ext cx="0" cy="41250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62" name="Oval 61">
            <a:extLst>
              <a:ext uri="{FF2B5EF4-FFF2-40B4-BE49-F238E27FC236}">
                <a16:creationId xmlns:a16="http://schemas.microsoft.com/office/drawing/2014/main" id="{163CD599-C625-430F-9F9F-527048DD7467}"/>
              </a:ext>
            </a:extLst>
          </p:cNvPr>
          <p:cNvSpPr>
            <a:spLocks noChangeAspect="1"/>
          </p:cNvSpPr>
          <p:nvPr/>
        </p:nvSpPr>
        <p:spPr>
          <a:xfrm>
            <a:off x="8997628" y="4835207"/>
            <a:ext cx="548640" cy="548640"/>
          </a:xfrm>
          <a:prstGeom prst="ellipse">
            <a:avLst/>
          </a:prstGeom>
          <a:solidFill>
            <a:schemeClr val="accent6"/>
          </a:solidFill>
          <a:ln>
            <a:noFill/>
          </a:ln>
        </p:spPr>
        <p:txBody>
          <a:bodyPr wrap="square" lIns="0" tIns="0" rIns="0" bIns="0" rtlCol="0" anchor="ctr">
            <a:noAutofit/>
          </a:bodyPr>
          <a:lstStyle/>
          <a:p>
            <a:pPr lvl="2" indent="-914400" algn="ctr" defTabSz="914377">
              <a:lnSpc>
                <a:spcPct val="90000"/>
              </a:lnSpc>
              <a:spcAft>
                <a:spcPts val="400"/>
              </a:spcAft>
            </a:pPr>
            <a:r>
              <a:rPr lang="en-US" sz="2400" b="1" kern="0" dirty="0">
                <a:solidFill>
                  <a:schemeClr val="bg1"/>
                </a:solidFill>
              </a:rPr>
              <a:t>8</a:t>
            </a:r>
          </a:p>
        </p:txBody>
      </p:sp>
      <p:cxnSp>
        <p:nvCxnSpPr>
          <p:cNvPr id="46" name="Straight Connector 45">
            <a:extLst>
              <a:ext uri="{FF2B5EF4-FFF2-40B4-BE49-F238E27FC236}">
                <a16:creationId xmlns:a16="http://schemas.microsoft.com/office/drawing/2014/main" id="{C249D948-D378-4AC7-9203-8BFB43A599F6}"/>
              </a:ext>
            </a:extLst>
          </p:cNvPr>
          <p:cNvCxnSpPr>
            <a:cxnSpLocks/>
          </p:cNvCxnSpPr>
          <p:nvPr/>
        </p:nvCxnSpPr>
        <p:spPr>
          <a:xfrm>
            <a:off x="495300" y="680935"/>
            <a:ext cx="269916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32686F2B-4BDB-42F6-8211-C100D2F1E216}"/>
              </a:ext>
            </a:extLst>
          </p:cNvPr>
          <p:cNvPicPr>
            <a:picLocks noChangeAspect="1"/>
          </p:cNvPicPr>
          <p:nvPr/>
        </p:nvPicPr>
        <p:blipFill rotWithShape="1">
          <a:blip r:embed="rId3">
            <a:extLst>
              <a:ext uri="{28A0092B-C50C-407E-A947-70E740481C1C}">
                <a14:useLocalDpi xmlns:a14="http://schemas.microsoft.com/office/drawing/2010/main" val="0"/>
              </a:ext>
            </a:extLst>
          </a:blip>
          <a:srcRect r="20462"/>
          <a:stretch/>
        </p:blipFill>
        <p:spPr>
          <a:xfrm>
            <a:off x="4516720" y="6387643"/>
            <a:ext cx="515821" cy="345600"/>
          </a:xfrm>
          <a:prstGeom prst="rect">
            <a:avLst/>
          </a:prstGeom>
          <a:ln w="1270">
            <a:solidFill>
              <a:srgbClr val="BFBFBF"/>
            </a:solidFill>
          </a:ln>
        </p:spPr>
      </p:pic>
    </p:spTree>
    <p:extLst>
      <p:ext uri="{BB962C8B-B14F-4D97-AF65-F5344CB8AC3E}">
        <p14:creationId xmlns:p14="http://schemas.microsoft.com/office/powerpoint/2010/main" val="2714615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57E279-3771-4663-A4AF-83E3540CE35B}"/>
              </a:ext>
            </a:extLst>
          </p:cNvPr>
          <p:cNvSpPr>
            <a:spLocks noGrp="1"/>
          </p:cNvSpPr>
          <p:nvPr>
            <p:ph type="sldNum" sz="quarter" idx="11"/>
          </p:nvPr>
        </p:nvSpPr>
        <p:spPr/>
        <p:txBody>
          <a:bodyPr/>
          <a:lstStyle/>
          <a:p>
            <a:fld id="{BCC4CEDB-9067-4CC6-8430-AA5729AC2E63}" type="slidenum">
              <a:rPr lang="en-US" smtClean="0"/>
              <a:pPr/>
              <a:t>23</a:t>
            </a:fld>
            <a:endParaRPr lang="en-US"/>
          </a:p>
        </p:txBody>
      </p:sp>
      <p:grpSp>
        <p:nvGrpSpPr>
          <p:cNvPr id="20" name="Group 19">
            <a:extLst>
              <a:ext uri="{FF2B5EF4-FFF2-40B4-BE49-F238E27FC236}">
                <a16:creationId xmlns:a16="http://schemas.microsoft.com/office/drawing/2014/main" id="{57BE5EA0-0DBA-478C-BDB2-74F189F198DC}"/>
              </a:ext>
            </a:extLst>
          </p:cNvPr>
          <p:cNvGrpSpPr/>
          <p:nvPr/>
        </p:nvGrpSpPr>
        <p:grpSpPr>
          <a:xfrm>
            <a:off x="495300" y="413122"/>
            <a:ext cx="4176713" cy="267813"/>
            <a:chOff x="495300" y="452380"/>
            <a:chExt cx="4176713" cy="267813"/>
          </a:xfrm>
        </p:grpSpPr>
        <p:sp>
          <p:nvSpPr>
            <p:cNvPr id="21" name="TextBox 20">
              <a:extLst>
                <a:ext uri="{FF2B5EF4-FFF2-40B4-BE49-F238E27FC236}">
                  <a16:creationId xmlns:a16="http://schemas.microsoft.com/office/drawing/2014/main" id="{A5119325-8BD4-40B4-946F-7B5366A7E9F4}"/>
                </a:ext>
              </a:extLst>
            </p:cNvPr>
            <p:cNvSpPr txBox="1"/>
            <p:nvPr/>
          </p:nvSpPr>
          <p:spPr>
            <a:xfrm>
              <a:off x="508001" y="452380"/>
              <a:ext cx="4164012" cy="267813"/>
            </a:xfrm>
            <a:prstGeom prst="rect">
              <a:avLst/>
            </a:prstGeom>
            <a:noFill/>
            <a:ln>
              <a:noFill/>
            </a:ln>
            <a:effectLst/>
          </p:spPr>
          <p:txBody>
            <a:bodyPr wrap="square" lIns="0" tIns="0" rIns="0" bIns="0" rtlCol="0">
              <a:noAutofit/>
            </a:bodyPr>
            <a:lstStyle/>
            <a:p>
              <a:pPr lvl="0" defTabSz="914377">
                <a:defRPr/>
              </a:pPr>
              <a:r>
                <a:rPr lang="en-US" sz="1300" spc="50">
                  <a:solidFill>
                    <a:schemeClr val="bg1"/>
                  </a:solidFill>
                  <a:latin typeface="Helvetica" charset="0"/>
                  <a:ea typeface="Helvetica" charset="0"/>
                  <a:cs typeface="Helvetica" charset="0"/>
                </a:rPr>
                <a:t>3. BEYOND THE TRANSACTION</a:t>
              </a:r>
            </a:p>
          </p:txBody>
        </p:sp>
        <p:cxnSp>
          <p:nvCxnSpPr>
            <p:cNvPr id="22" name="Straight Connector 21">
              <a:extLst>
                <a:ext uri="{FF2B5EF4-FFF2-40B4-BE49-F238E27FC236}">
                  <a16:creationId xmlns:a16="http://schemas.microsoft.com/office/drawing/2014/main" id="{311DA62B-298D-4F38-ACD4-5F34781D4E4A}"/>
                </a:ext>
              </a:extLst>
            </p:cNvPr>
            <p:cNvCxnSpPr>
              <a:cxnSpLocks/>
            </p:cNvCxnSpPr>
            <p:nvPr/>
          </p:nvCxnSpPr>
          <p:spPr>
            <a:xfrm>
              <a:off x="495300" y="720193"/>
              <a:ext cx="265166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itle 5">
            <a:extLst>
              <a:ext uri="{FF2B5EF4-FFF2-40B4-BE49-F238E27FC236}">
                <a16:creationId xmlns:a16="http://schemas.microsoft.com/office/drawing/2014/main" id="{1E3D0521-8B66-46DF-BB59-783392DBB3B0}"/>
              </a:ext>
            </a:extLst>
          </p:cNvPr>
          <p:cNvSpPr>
            <a:spLocks noGrp="1"/>
          </p:cNvSpPr>
          <p:nvPr>
            <p:ph type="title"/>
          </p:nvPr>
        </p:nvSpPr>
        <p:spPr>
          <a:xfrm>
            <a:off x="500184" y="838200"/>
            <a:ext cx="3371669" cy="1403009"/>
          </a:xfrm>
        </p:spPr>
        <p:txBody>
          <a:bodyPr/>
          <a:lstStyle/>
          <a:p>
            <a:r>
              <a:rPr lang="en-US"/>
              <a:t>Opinions Divided on the Impact of Tech to Cost of Healthcare</a:t>
            </a:r>
          </a:p>
        </p:txBody>
      </p:sp>
      <p:sp>
        <p:nvSpPr>
          <p:cNvPr id="24" name="Text Placeholder 7">
            <a:extLst>
              <a:ext uri="{FF2B5EF4-FFF2-40B4-BE49-F238E27FC236}">
                <a16:creationId xmlns:a16="http://schemas.microsoft.com/office/drawing/2014/main" id="{117D9629-6AA7-40D0-A68C-2620BB7B00B7}"/>
              </a:ext>
            </a:extLst>
          </p:cNvPr>
          <p:cNvSpPr txBox="1">
            <a:spLocks/>
          </p:cNvSpPr>
          <p:nvPr/>
        </p:nvSpPr>
        <p:spPr>
          <a:xfrm>
            <a:off x="507998" y="3237008"/>
            <a:ext cx="3371850" cy="1646237"/>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200" b="0" i="0" kern="1200" baseline="0">
                <a:solidFill>
                  <a:schemeClr val="bg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r>
              <a:rPr lang="en-US" sz="1600"/>
              <a:t>How is the application of technology to healthcare most likely to impact healthcare in the next 5 years?</a:t>
            </a:r>
          </a:p>
          <a:p>
            <a:endParaRPr lang="en-US"/>
          </a:p>
        </p:txBody>
      </p:sp>
      <p:cxnSp>
        <p:nvCxnSpPr>
          <p:cNvPr id="25" name="Straight Connector 24">
            <a:extLst>
              <a:ext uri="{FF2B5EF4-FFF2-40B4-BE49-F238E27FC236}">
                <a16:creationId xmlns:a16="http://schemas.microsoft.com/office/drawing/2014/main" id="{D0197F86-F916-4DE0-B903-116D2A86B7E2}"/>
              </a:ext>
            </a:extLst>
          </p:cNvPr>
          <p:cNvCxnSpPr/>
          <p:nvPr/>
        </p:nvCxnSpPr>
        <p:spPr>
          <a:xfrm>
            <a:off x="507818" y="3695516"/>
            <a:ext cx="35069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9B6EEA-5DF0-420A-8346-3F6FE714F22F}"/>
              </a:ext>
            </a:extLst>
          </p:cNvPr>
          <p:cNvCxnSpPr/>
          <p:nvPr/>
        </p:nvCxnSpPr>
        <p:spPr>
          <a:xfrm>
            <a:off x="507818" y="4628705"/>
            <a:ext cx="35069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D18684B-69F5-455E-8181-F7AD1E055993}"/>
              </a:ext>
            </a:extLst>
          </p:cNvPr>
          <p:cNvSpPr>
            <a:spLocks noChangeAspect="1"/>
          </p:cNvSpPr>
          <p:nvPr/>
        </p:nvSpPr>
        <p:spPr>
          <a:xfrm>
            <a:off x="5148978" y="900604"/>
            <a:ext cx="3793326" cy="3793326"/>
          </a:xfrm>
          <a:prstGeom prst="ellipse">
            <a:avLst/>
          </a:prstGeom>
          <a:solidFill>
            <a:srgbClr val="FF6E59"/>
          </a:solidFill>
        </p:spPr>
        <p:txBody>
          <a:bodyPr wrap="square" lIns="0" tIns="0" rIns="0" bIns="0" rtlCol="0" anchor="ctr">
            <a:noAutofit/>
          </a:bodyPr>
          <a:lstStyle/>
          <a:p>
            <a:pPr lvl="0" algn="ctr">
              <a:lnSpc>
                <a:spcPct val="90000"/>
              </a:lnSpc>
              <a:defRPr/>
            </a:pPr>
            <a:r>
              <a:rPr lang="en-US" sz="7200" b="1" dirty="0"/>
              <a:t>23</a:t>
            </a:r>
            <a:r>
              <a:rPr lang="en-US" sz="3600" b="1" dirty="0"/>
              <a:t>%</a:t>
            </a:r>
          </a:p>
          <a:p>
            <a:pPr lvl="0" algn="ctr">
              <a:lnSpc>
                <a:spcPct val="90000"/>
              </a:lnSpc>
              <a:defRPr/>
            </a:pPr>
            <a:r>
              <a:rPr lang="en-US" b="1" dirty="0">
                <a:cs typeface="Helvetica Regular" charset="0"/>
              </a:rPr>
              <a:t>Will make healthcare MORE expensive</a:t>
            </a:r>
          </a:p>
        </p:txBody>
      </p:sp>
      <p:sp>
        <p:nvSpPr>
          <p:cNvPr id="27" name="Oval 26">
            <a:extLst>
              <a:ext uri="{FF2B5EF4-FFF2-40B4-BE49-F238E27FC236}">
                <a16:creationId xmlns:a16="http://schemas.microsoft.com/office/drawing/2014/main" id="{5CF96BDD-4D71-4B88-8B2A-FF8F82A7D392}"/>
              </a:ext>
            </a:extLst>
          </p:cNvPr>
          <p:cNvSpPr>
            <a:spLocks noChangeAspect="1"/>
          </p:cNvSpPr>
          <p:nvPr/>
        </p:nvSpPr>
        <p:spPr>
          <a:xfrm>
            <a:off x="8177215" y="2504661"/>
            <a:ext cx="2987970" cy="2987970"/>
          </a:xfrm>
          <a:prstGeom prst="ellipse">
            <a:avLst/>
          </a:prstGeom>
          <a:solidFill>
            <a:srgbClr val="6DD5C3"/>
          </a:solidFill>
        </p:spPr>
        <p:txBody>
          <a:bodyPr wrap="square" lIns="0" tIns="0" rIns="0" bIns="0" rtlCol="0" anchor="ctr">
            <a:noAutofit/>
          </a:bodyPr>
          <a:lstStyle/>
          <a:p>
            <a:pPr lvl="0" algn="ctr">
              <a:lnSpc>
                <a:spcPct val="90000"/>
              </a:lnSpc>
              <a:defRPr/>
            </a:pPr>
            <a:r>
              <a:rPr lang="en-US" sz="7200" b="1" dirty="0"/>
              <a:t>16</a:t>
            </a:r>
            <a:r>
              <a:rPr lang="en-US" sz="3600" b="1" dirty="0"/>
              <a:t>%</a:t>
            </a:r>
          </a:p>
          <a:p>
            <a:pPr lvl="0" algn="ctr">
              <a:lnSpc>
                <a:spcPct val="90000"/>
              </a:lnSpc>
              <a:defRPr/>
            </a:pPr>
            <a:r>
              <a:rPr lang="en-US" b="1" dirty="0">
                <a:cs typeface="Helvetica Regular" charset="0"/>
              </a:rPr>
              <a:t>Will make healthcare LESS expensive</a:t>
            </a:r>
          </a:p>
        </p:txBody>
      </p:sp>
      <p:sp>
        <p:nvSpPr>
          <p:cNvPr id="15" name="Footer Placeholder 1">
            <a:extLst>
              <a:ext uri="{FF2B5EF4-FFF2-40B4-BE49-F238E27FC236}">
                <a16:creationId xmlns:a16="http://schemas.microsoft.com/office/drawing/2014/main" id="{F121D0A6-CC3E-4CEB-90D9-AD54DDCC8EF6}"/>
              </a:ext>
            </a:extLst>
          </p:cNvPr>
          <p:cNvSpPr>
            <a:spLocks noGrp="1"/>
          </p:cNvSpPr>
          <p:nvPr>
            <p:ph type="ftr" sz="quarter" idx="10"/>
          </p:nvPr>
        </p:nvSpPr>
        <p:spPr>
          <a:xfrm>
            <a:off x="507998" y="6023428"/>
            <a:ext cx="3371671" cy="560251"/>
          </a:xfrm>
        </p:spPr>
        <p:txBody>
          <a:bodyPr/>
          <a:lstStyle/>
          <a:p>
            <a:r>
              <a:rPr lang="en-US" dirty="0"/>
              <a:t>Source: 2018 Edelman Trust Barometer. DRV_HEA_APP. How is the application of technology to healthcare most likely to impact healthcare in the next 5 years? Question asked of one-fifth of the sample. General population, U.S.</a:t>
            </a:r>
          </a:p>
        </p:txBody>
      </p:sp>
      <p:pic>
        <p:nvPicPr>
          <p:cNvPr id="14" name="Picture 13">
            <a:extLst>
              <a:ext uri="{FF2B5EF4-FFF2-40B4-BE49-F238E27FC236}">
                <a16:creationId xmlns:a16="http://schemas.microsoft.com/office/drawing/2014/main" id="{3E3DDB2B-C7CD-43F3-89E3-1CD77F69E786}"/>
              </a:ext>
            </a:extLst>
          </p:cNvPr>
          <p:cNvPicPr>
            <a:picLocks noChangeAspect="1"/>
          </p:cNvPicPr>
          <p:nvPr/>
        </p:nvPicPr>
        <p:blipFill rotWithShape="1">
          <a:blip r:embed="rId3">
            <a:extLst>
              <a:ext uri="{28A0092B-C50C-407E-A947-70E740481C1C}">
                <a14:useLocalDpi xmlns:a14="http://schemas.microsoft.com/office/drawing/2010/main" val="0"/>
              </a:ext>
            </a:extLst>
          </a:blip>
          <a:srcRect r="20462"/>
          <a:stretch/>
        </p:blipFill>
        <p:spPr>
          <a:xfrm>
            <a:off x="11019091" y="6387643"/>
            <a:ext cx="515821" cy="345600"/>
          </a:xfrm>
          <a:prstGeom prst="rect">
            <a:avLst/>
          </a:prstGeom>
          <a:ln w="1270">
            <a:solidFill>
              <a:srgbClr val="BFBFBF"/>
            </a:solidFill>
          </a:ln>
        </p:spPr>
      </p:pic>
    </p:spTree>
    <p:extLst>
      <p:ext uri="{BB962C8B-B14F-4D97-AF65-F5344CB8AC3E}">
        <p14:creationId xmlns:p14="http://schemas.microsoft.com/office/powerpoint/2010/main" val="3222973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2311A8-75A3-42E9-ACA3-F1877D933410}"/>
              </a:ext>
            </a:extLst>
          </p:cNvPr>
          <p:cNvSpPr>
            <a:spLocks noGrp="1"/>
          </p:cNvSpPr>
          <p:nvPr>
            <p:ph type="ftr" sz="quarter" idx="10"/>
          </p:nvPr>
        </p:nvSpPr>
        <p:spPr>
          <a:xfrm>
            <a:off x="2761354" y="6023428"/>
            <a:ext cx="5626375" cy="560251"/>
          </a:xfrm>
        </p:spPr>
        <p:txBody>
          <a:bodyPr/>
          <a:lstStyle/>
          <a:p>
            <a:r>
              <a:rPr lang="en-US" dirty="0"/>
              <a:t>Source: 2018 Edelman Trust Barometer. DRV_HEA_HCH. Which of the following is most responsible for the high cost of healthcare? Question asked of one-fifth of the sample. General population, U.S.</a:t>
            </a:r>
          </a:p>
          <a:p>
            <a:endParaRPr lang="en-US" dirty="0"/>
          </a:p>
        </p:txBody>
      </p:sp>
      <p:sp>
        <p:nvSpPr>
          <p:cNvPr id="4" name="Slide Number Placeholder 3">
            <a:extLst>
              <a:ext uri="{FF2B5EF4-FFF2-40B4-BE49-F238E27FC236}">
                <a16:creationId xmlns:a16="http://schemas.microsoft.com/office/drawing/2014/main" id="{1CB87482-6E2F-44DF-B6D5-AB559BEC8A5A}"/>
              </a:ext>
            </a:extLst>
          </p:cNvPr>
          <p:cNvSpPr>
            <a:spLocks noGrp="1"/>
          </p:cNvSpPr>
          <p:nvPr>
            <p:ph type="sldNum" sz="quarter" idx="11"/>
          </p:nvPr>
        </p:nvSpPr>
        <p:spPr/>
        <p:txBody>
          <a:bodyPr/>
          <a:lstStyle/>
          <a:p>
            <a:fld id="{BCC4CEDB-9067-4CC6-8430-AA5729AC2E63}" type="slidenum">
              <a:rPr lang="en-US" smtClean="0"/>
              <a:pPr/>
              <a:t>24</a:t>
            </a:fld>
            <a:endParaRPr lang="en-US"/>
          </a:p>
        </p:txBody>
      </p:sp>
      <p:grpSp>
        <p:nvGrpSpPr>
          <p:cNvPr id="13" name="Group 12">
            <a:extLst>
              <a:ext uri="{FF2B5EF4-FFF2-40B4-BE49-F238E27FC236}">
                <a16:creationId xmlns:a16="http://schemas.microsoft.com/office/drawing/2014/main" id="{9D9B49A4-B40F-417C-A7E4-F96D5153427D}"/>
              </a:ext>
            </a:extLst>
          </p:cNvPr>
          <p:cNvGrpSpPr/>
          <p:nvPr/>
        </p:nvGrpSpPr>
        <p:grpSpPr>
          <a:xfrm>
            <a:off x="495300" y="413122"/>
            <a:ext cx="4176713" cy="267813"/>
            <a:chOff x="495300" y="452380"/>
            <a:chExt cx="4176713" cy="267813"/>
          </a:xfrm>
        </p:grpSpPr>
        <p:sp>
          <p:nvSpPr>
            <p:cNvPr id="14" name="TextBox 13">
              <a:extLst>
                <a:ext uri="{FF2B5EF4-FFF2-40B4-BE49-F238E27FC236}">
                  <a16:creationId xmlns:a16="http://schemas.microsoft.com/office/drawing/2014/main" id="{F26D2FBA-353E-4CD6-AB63-F274533D3CE0}"/>
                </a:ext>
              </a:extLst>
            </p:cNvPr>
            <p:cNvSpPr txBox="1"/>
            <p:nvPr/>
          </p:nvSpPr>
          <p:spPr>
            <a:xfrm>
              <a:off x="508001" y="452380"/>
              <a:ext cx="4164012" cy="267813"/>
            </a:xfrm>
            <a:prstGeom prst="rect">
              <a:avLst/>
            </a:prstGeom>
            <a:noFill/>
            <a:ln>
              <a:noFill/>
            </a:ln>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50" normalizeH="0" baseline="0" noProof="0">
                  <a:ln>
                    <a:noFill/>
                  </a:ln>
                  <a:effectLst/>
                  <a:uLnTx/>
                  <a:uFillTx/>
                  <a:latin typeface="Helvetica" charset="0"/>
                  <a:ea typeface="Helvetica" charset="0"/>
                  <a:cs typeface="Helvetica" charset="0"/>
                </a:rPr>
                <a:t>4. LAB NOT SALES FORCE</a:t>
              </a:r>
            </a:p>
          </p:txBody>
        </p:sp>
        <p:cxnSp>
          <p:nvCxnSpPr>
            <p:cNvPr id="15" name="Straight Connector 14">
              <a:extLst>
                <a:ext uri="{FF2B5EF4-FFF2-40B4-BE49-F238E27FC236}">
                  <a16:creationId xmlns:a16="http://schemas.microsoft.com/office/drawing/2014/main" id="{AEE88BD5-08C7-4F0E-B75C-E3ED3D949462}"/>
                </a:ext>
              </a:extLst>
            </p:cNvPr>
            <p:cNvCxnSpPr>
              <a:cxnSpLocks/>
            </p:cNvCxnSpPr>
            <p:nvPr/>
          </p:nvCxnSpPr>
          <p:spPr>
            <a:xfrm>
              <a:off x="495300" y="720193"/>
              <a:ext cx="2407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 name="Right Triangle 91">
            <a:extLst>
              <a:ext uri="{FF2B5EF4-FFF2-40B4-BE49-F238E27FC236}">
                <a16:creationId xmlns:a16="http://schemas.microsoft.com/office/drawing/2014/main" id="{3F0685D7-8C37-4206-825B-ACBEF7C89FE4}"/>
              </a:ext>
            </a:extLst>
          </p:cNvPr>
          <p:cNvSpPr/>
          <p:nvPr/>
        </p:nvSpPr>
        <p:spPr>
          <a:xfrm>
            <a:off x="549688" y="4534187"/>
            <a:ext cx="11188703" cy="832609"/>
          </a:xfrm>
          <a:prstGeom prst="rtTriangle">
            <a:avLst/>
          </a:prstGeom>
          <a:gradFill flip="none" rotWithShape="1">
            <a:gsLst>
              <a:gs pos="0">
                <a:schemeClr val="tx1"/>
              </a:gs>
              <a:gs pos="100000">
                <a:schemeClr val="bg1">
                  <a:lumMod val="85000"/>
                </a:schemeClr>
              </a:gs>
              <a:gs pos="68000">
                <a:srgbClr val="8D8D8D"/>
              </a:gs>
              <a:gs pos="36000">
                <a:schemeClr val="tx1">
                  <a:lumMod val="75000"/>
                  <a:lumOff val="25000"/>
                </a:schemeClr>
              </a:gs>
            </a:gsLst>
            <a:lin ang="0" scaled="0"/>
            <a:tileRect/>
          </a:gra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a:ea typeface="+mn-ea"/>
              <a:cs typeface="+mn-cs"/>
            </a:endParaRPr>
          </a:p>
        </p:txBody>
      </p:sp>
      <p:sp>
        <p:nvSpPr>
          <p:cNvPr id="93" name="Rectangle 92">
            <a:extLst>
              <a:ext uri="{FF2B5EF4-FFF2-40B4-BE49-F238E27FC236}">
                <a16:creationId xmlns:a16="http://schemas.microsoft.com/office/drawing/2014/main" id="{D6704E39-F472-4513-8B60-6A99155EF743}"/>
              </a:ext>
            </a:extLst>
          </p:cNvPr>
          <p:cNvSpPr/>
          <p:nvPr/>
        </p:nvSpPr>
        <p:spPr>
          <a:xfrm>
            <a:off x="507997" y="4733107"/>
            <a:ext cx="1374610" cy="52322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a:ea typeface="+mn-ea"/>
                <a:cs typeface="+mn-cs"/>
              </a:rPr>
              <a:t>Most responsible</a:t>
            </a:r>
          </a:p>
        </p:txBody>
      </p:sp>
      <p:sp>
        <p:nvSpPr>
          <p:cNvPr id="94" name="Rectangle 93">
            <a:extLst>
              <a:ext uri="{FF2B5EF4-FFF2-40B4-BE49-F238E27FC236}">
                <a16:creationId xmlns:a16="http://schemas.microsoft.com/office/drawing/2014/main" id="{735771A5-E1AE-47EA-819A-5E403C4D909E}"/>
              </a:ext>
            </a:extLst>
          </p:cNvPr>
          <p:cNvSpPr/>
          <p:nvPr/>
        </p:nvSpPr>
        <p:spPr bwMode="white">
          <a:xfrm>
            <a:off x="10299700" y="4733107"/>
            <a:ext cx="1374610" cy="523220"/>
          </a:xfrm>
          <a:prstGeom prst="rect">
            <a:avLst/>
          </a:prstGeom>
        </p:spPr>
        <p:txBody>
          <a:bodyPr wrap="square">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a:ea typeface="+mn-ea"/>
                <a:cs typeface="+mn-cs"/>
              </a:rPr>
              <a:t>Least responsible</a:t>
            </a:r>
          </a:p>
        </p:txBody>
      </p:sp>
      <p:grpSp>
        <p:nvGrpSpPr>
          <p:cNvPr id="95" name="Group 94">
            <a:extLst>
              <a:ext uri="{FF2B5EF4-FFF2-40B4-BE49-F238E27FC236}">
                <a16:creationId xmlns:a16="http://schemas.microsoft.com/office/drawing/2014/main" id="{B6A7BECE-202B-462E-902D-74D0EB5DAD76}"/>
              </a:ext>
            </a:extLst>
          </p:cNvPr>
          <p:cNvGrpSpPr/>
          <p:nvPr/>
        </p:nvGrpSpPr>
        <p:grpSpPr>
          <a:xfrm>
            <a:off x="5064795" y="3412103"/>
            <a:ext cx="639504" cy="666150"/>
            <a:chOff x="-1986682" y="1072902"/>
            <a:chExt cx="852136" cy="887642"/>
          </a:xfrm>
          <a:solidFill>
            <a:schemeClr val="tx1"/>
          </a:solidFill>
        </p:grpSpPr>
        <p:sp>
          <p:nvSpPr>
            <p:cNvPr id="96" name="Freeform: Shape 95">
              <a:extLst>
                <a:ext uri="{FF2B5EF4-FFF2-40B4-BE49-F238E27FC236}">
                  <a16:creationId xmlns:a16="http://schemas.microsoft.com/office/drawing/2014/main" id="{F90826FA-700D-4E5A-875A-668312001F45}"/>
                </a:ext>
              </a:extLst>
            </p:cNvPr>
            <p:cNvSpPr/>
            <p:nvPr/>
          </p:nvSpPr>
          <p:spPr>
            <a:xfrm>
              <a:off x="-1986682" y="1072902"/>
              <a:ext cx="852136" cy="887642"/>
            </a:xfrm>
            <a:custGeom>
              <a:avLst/>
              <a:gdLst/>
              <a:ahLst/>
              <a:cxnLst/>
              <a:rect l="0" t="0" r="0" b="0"/>
              <a:pathLst>
                <a:path w="457200" h="476250">
                  <a:moveTo>
                    <a:pt x="247174" y="145256"/>
                  </a:moveTo>
                  <a:lnTo>
                    <a:pt x="247174" y="7144"/>
                  </a:lnTo>
                  <a:lnTo>
                    <a:pt x="7144" y="7144"/>
                  </a:lnTo>
                  <a:lnTo>
                    <a:pt x="7144" y="473869"/>
                  </a:lnTo>
                  <a:lnTo>
                    <a:pt x="51911" y="473869"/>
                  </a:lnTo>
                  <a:lnTo>
                    <a:pt x="51911" y="368141"/>
                  </a:lnTo>
                  <a:lnTo>
                    <a:pt x="51911" y="363379"/>
                  </a:lnTo>
                  <a:lnTo>
                    <a:pt x="87154" y="363379"/>
                  </a:lnTo>
                  <a:lnTo>
                    <a:pt x="96679" y="363379"/>
                  </a:lnTo>
                  <a:lnTo>
                    <a:pt x="96679" y="474821"/>
                  </a:lnTo>
                  <a:lnTo>
                    <a:pt x="104299" y="474821"/>
                  </a:lnTo>
                  <a:lnTo>
                    <a:pt x="104299" y="363379"/>
                  </a:lnTo>
                  <a:lnTo>
                    <a:pt x="110966" y="363379"/>
                  </a:lnTo>
                  <a:lnTo>
                    <a:pt x="147161" y="363379"/>
                  </a:lnTo>
                  <a:lnTo>
                    <a:pt x="147161" y="368141"/>
                  </a:lnTo>
                  <a:lnTo>
                    <a:pt x="147161" y="368141"/>
                  </a:lnTo>
                  <a:lnTo>
                    <a:pt x="147161" y="473869"/>
                  </a:lnTo>
                  <a:lnTo>
                    <a:pt x="207169" y="473869"/>
                  </a:lnTo>
                  <a:lnTo>
                    <a:pt x="207169" y="311944"/>
                  </a:lnTo>
                  <a:lnTo>
                    <a:pt x="405289" y="311944"/>
                  </a:lnTo>
                  <a:lnTo>
                    <a:pt x="405289" y="473869"/>
                  </a:lnTo>
                  <a:lnTo>
                    <a:pt x="450056" y="473869"/>
                  </a:lnTo>
                  <a:lnTo>
                    <a:pt x="450056" y="145256"/>
                  </a:lnTo>
                  <a:lnTo>
                    <a:pt x="247174" y="145256"/>
                  </a:lnTo>
                  <a:close/>
                  <a:moveTo>
                    <a:pt x="62389" y="92869"/>
                  </a:moveTo>
                  <a:lnTo>
                    <a:pt x="108109" y="92869"/>
                  </a:lnTo>
                  <a:lnTo>
                    <a:pt x="108109" y="49054"/>
                  </a:lnTo>
                  <a:lnTo>
                    <a:pt x="116681" y="49054"/>
                  </a:lnTo>
                  <a:lnTo>
                    <a:pt x="145256" y="49054"/>
                  </a:lnTo>
                  <a:lnTo>
                    <a:pt x="153829" y="49054"/>
                  </a:lnTo>
                  <a:lnTo>
                    <a:pt x="153829" y="92869"/>
                  </a:lnTo>
                  <a:lnTo>
                    <a:pt x="199549" y="92869"/>
                  </a:lnTo>
                  <a:lnTo>
                    <a:pt x="199549" y="138589"/>
                  </a:lnTo>
                  <a:lnTo>
                    <a:pt x="153829" y="138589"/>
                  </a:lnTo>
                  <a:lnTo>
                    <a:pt x="153829" y="182404"/>
                  </a:lnTo>
                  <a:lnTo>
                    <a:pt x="145256" y="182404"/>
                  </a:lnTo>
                  <a:lnTo>
                    <a:pt x="115729" y="182404"/>
                  </a:lnTo>
                  <a:lnTo>
                    <a:pt x="107156" y="182404"/>
                  </a:lnTo>
                  <a:lnTo>
                    <a:pt x="107156" y="138589"/>
                  </a:lnTo>
                  <a:lnTo>
                    <a:pt x="62389" y="138589"/>
                  </a:lnTo>
                  <a:lnTo>
                    <a:pt x="62389" y="92869"/>
                  </a:lnTo>
                  <a:close/>
                  <a:moveTo>
                    <a:pt x="51911" y="228124"/>
                  </a:moveTo>
                  <a:lnTo>
                    <a:pt x="113824" y="228124"/>
                  </a:lnTo>
                  <a:lnTo>
                    <a:pt x="113824" y="271939"/>
                  </a:lnTo>
                  <a:lnTo>
                    <a:pt x="51911" y="271939"/>
                  </a:lnTo>
                  <a:lnTo>
                    <a:pt x="51911" y="228124"/>
                  </a:lnTo>
                  <a:close/>
                  <a:moveTo>
                    <a:pt x="147161" y="343376"/>
                  </a:moveTo>
                  <a:lnTo>
                    <a:pt x="147161" y="343376"/>
                  </a:lnTo>
                  <a:lnTo>
                    <a:pt x="147161" y="347186"/>
                  </a:lnTo>
                  <a:lnTo>
                    <a:pt x="51911" y="347186"/>
                  </a:lnTo>
                  <a:lnTo>
                    <a:pt x="51911" y="343376"/>
                  </a:lnTo>
                  <a:lnTo>
                    <a:pt x="51911" y="311944"/>
                  </a:lnTo>
                  <a:lnTo>
                    <a:pt x="147161" y="311944"/>
                  </a:lnTo>
                  <a:lnTo>
                    <a:pt x="147161" y="343376"/>
                  </a:lnTo>
                  <a:close/>
                  <a:moveTo>
                    <a:pt x="210979" y="271939"/>
                  </a:moveTo>
                  <a:lnTo>
                    <a:pt x="149066" y="271939"/>
                  </a:lnTo>
                  <a:lnTo>
                    <a:pt x="149066" y="228124"/>
                  </a:lnTo>
                  <a:lnTo>
                    <a:pt x="210979" y="228124"/>
                  </a:lnTo>
                  <a:lnTo>
                    <a:pt x="210979" y="271939"/>
                  </a:lnTo>
                  <a:close/>
                  <a:moveTo>
                    <a:pt x="307181" y="271939"/>
                  </a:moveTo>
                  <a:lnTo>
                    <a:pt x="245269" y="271939"/>
                  </a:lnTo>
                  <a:lnTo>
                    <a:pt x="245269" y="228124"/>
                  </a:lnTo>
                  <a:lnTo>
                    <a:pt x="307181" y="228124"/>
                  </a:lnTo>
                  <a:lnTo>
                    <a:pt x="307181" y="271939"/>
                  </a:lnTo>
                  <a:close/>
                  <a:moveTo>
                    <a:pt x="404336" y="271939"/>
                  </a:moveTo>
                  <a:lnTo>
                    <a:pt x="342424" y="271939"/>
                  </a:lnTo>
                  <a:lnTo>
                    <a:pt x="342424" y="228124"/>
                  </a:lnTo>
                  <a:lnTo>
                    <a:pt x="404336" y="228124"/>
                  </a:lnTo>
                  <a:lnTo>
                    <a:pt x="404336" y="271939"/>
                  </a:ln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97" name="Freeform: Shape 96">
              <a:extLst>
                <a:ext uri="{FF2B5EF4-FFF2-40B4-BE49-F238E27FC236}">
                  <a16:creationId xmlns:a16="http://schemas.microsoft.com/office/drawing/2014/main" id="{BCEEE3DB-2D0F-4FFE-A35C-300ED5F68794}"/>
                </a:ext>
              </a:extLst>
            </p:cNvPr>
            <p:cNvSpPr/>
            <p:nvPr/>
          </p:nvSpPr>
          <p:spPr>
            <a:xfrm>
              <a:off x="-1539311" y="1870004"/>
              <a:ext cx="230787" cy="88764"/>
            </a:xfrm>
            <a:custGeom>
              <a:avLst/>
              <a:gdLst/>
              <a:ahLst/>
              <a:cxnLst/>
              <a:rect l="0" t="0" r="0" b="0"/>
              <a:pathLst>
                <a:path w="123825" h="47625">
                  <a:moveTo>
                    <a:pt x="7144" y="23336"/>
                  </a:moveTo>
                  <a:lnTo>
                    <a:pt x="14764" y="23336"/>
                  </a:lnTo>
                  <a:lnTo>
                    <a:pt x="14764" y="39529"/>
                  </a:lnTo>
                  <a:cubicBezTo>
                    <a:pt x="14764" y="43339"/>
                    <a:pt x="17621" y="46196"/>
                    <a:pt x="21431" y="46196"/>
                  </a:cubicBezTo>
                  <a:lnTo>
                    <a:pt x="30956" y="46196"/>
                  </a:lnTo>
                  <a:cubicBezTo>
                    <a:pt x="34766" y="46196"/>
                    <a:pt x="37624" y="43339"/>
                    <a:pt x="37624" y="39529"/>
                  </a:cubicBezTo>
                  <a:lnTo>
                    <a:pt x="37624" y="23336"/>
                  </a:lnTo>
                  <a:lnTo>
                    <a:pt x="94774" y="23336"/>
                  </a:lnTo>
                  <a:lnTo>
                    <a:pt x="94774" y="39529"/>
                  </a:lnTo>
                  <a:cubicBezTo>
                    <a:pt x="94774" y="43339"/>
                    <a:pt x="97631" y="46196"/>
                    <a:pt x="101441" y="46196"/>
                  </a:cubicBezTo>
                  <a:lnTo>
                    <a:pt x="110966" y="46196"/>
                  </a:lnTo>
                  <a:cubicBezTo>
                    <a:pt x="114776" y="46196"/>
                    <a:pt x="117634" y="43339"/>
                    <a:pt x="117634" y="39529"/>
                  </a:cubicBezTo>
                  <a:lnTo>
                    <a:pt x="117634" y="23336"/>
                  </a:lnTo>
                  <a:lnTo>
                    <a:pt x="124301" y="23336"/>
                  </a:lnTo>
                  <a:lnTo>
                    <a:pt x="124301" y="7144"/>
                  </a:lnTo>
                  <a:lnTo>
                    <a:pt x="7144" y="7144"/>
                  </a:lnTo>
                  <a:lnTo>
                    <a:pt x="7144" y="23336"/>
                  </a:ln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98" name="Freeform: Shape 97">
              <a:extLst>
                <a:ext uri="{FF2B5EF4-FFF2-40B4-BE49-F238E27FC236}">
                  <a16:creationId xmlns:a16="http://schemas.microsoft.com/office/drawing/2014/main" id="{91D7F7D8-F06D-4858-8BED-9AA061BBCE98}"/>
                </a:ext>
              </a:extLst>
            </p:cNvPr>
            <p:cNvSpPr/>
            <p:nvPr/>
          </p:nvSpPr>
          <p:spPr>
            <a:xfrm>
              <a:off x="-1539311" y="1678273"/>
              <a:ext cx="230787" cy="195281"/>
            </a:xfrm>
            <a:custGeom>
              <a:avLst/>
              <a:gdLst/>
              <a:ahLst/>
              <a:cxnLst/>
              <a:rect l="0" t="0" r="0" b="0"/>
              <a:pathLst>
                <a:path w="123825" h="104775">
                  <a:moveTo>
                    <a:pt x="121444" y="10954"/>
                  </a:moveTo>
                  <a:lnTo>
                    <a:pt x="115729" y="10954"/>
                  </a:lnTo>
                  <a:lnTo>
                    <a:pt x="115729" y="7144"/>
                  </a:lnTo>
                  <a:lnTo>
                    <a:pt x="101441" y="7144"/>
                  </a:lnTo>
                  <a:lnTo>
                    <a:pt x="101441" y="10954"/>
                  </a:lnTo>
                  <a:lnTo>
                    <a:pt x="28099" y="10954"/>
                  </a:lnTo>
                  <a:lnTo>
                    <a:pt x="28099" y="7144"/>
                  </a:lnTo>
                  <a:lnTo>
                    <a:pt x="14764" y="7144"/>
                  </a:lnTo>
                  <a:lnTo>
                    <a:pt x="14764" y="10954"/>
                  </a:lnTo>
                  <a:lnTo>
                    <a:pt x="10001" y="10954"/>
                  </a:lnTo>
                  <a:cubicBezTo>
                    <a:pt x="8096" y="10954"/>
                    <a:pt x="7144" y="12859"/>
                    <a:pt x="7144" y="13811"/>
                  </a:cubicBezTo>
                  <a:lnTo>
                    <a:pt x="7144" y="99536"/>
                  </a:lnTo>
                  <a:lnTo>
                    <a:pt x="125254" y="99536"/>
                  </a:lnTo>
                  <a:lnTo>
                    <a:pt x="125254" y="13811"/>
                  </a:lnTo>
                  <a:cubicBezTo>
                    <a:pt x="124301" y="11906"/>
                    <a:pt x="123349" y="10954"/>
                    <a:pt x="121444" y="10954"/>
                  </a:cubicBezTo>
                  <a:close/>
                  <a:moveTo>
                    <a:pt x="58579" y="60484"/>
                  </a:moveTo>
                  <a:cubicBezTo>
                    <a:pt x="58579" y="63341"/>
                    <a:pt x="56674" y="65246"/>
                    <a:pt x="53816" y="65246"/>
                  </a:cubicBezTo>
                  <a:lnTo>
                    <a:pt x="39529" y="65246"/>
                  </a:lnTo>
                  <a:cubicBezTo>
                    <a:pt x="36671" y="65246"/>
                    <a:pt x="34766" y="63341"/>
                    <a:pt x="34766" y="60484"/>
                  </a:cubicBezTo>
                  <a:lnTo>
                    <a:pt x="34766" y="43339"/>
                  </a:lnTo>
                  <a:cubicBezTo>
                    <a:pt x="34766" y="40481"/>
                    <a:pt x="36671" y="38576"/>
                    <a:pt x="39529" y="38576"/>
                  </a:cubicBezTo>
                  <a:lnTo>
                    <a:pt x="53816" y="38576"/>
                  </a:lnTo>
                  <a:cubicBezTo>
                    <a:pt x="56674" y="38576"/>
                    <a:pt x="58579" y="40481"/>
                    <a:pt x="58579" y="43339"/>
                  </a:cubicBezTo>
                  <a:lnTo>
                    <a:pt x="58579" y="60484"/>
                  </a:lnTo>
                  <a:close/>
                  <a:moveTo>
                    <a:pt x="96679" y="60484"/>
                  </a:moveTo>
                  <a:cubicBezTo>
                    <a:pt x="96679" y="63341"/>
                    <a:pt x="94774" y="65246"/>
                    <a:pt x="91916" y="65246"/>
                  </a:cubicBezTo>
                  <a:lnTo>
                    <a:pt x="77629" y="65246"/>
                  </a:lnTo>
                  <a:cubicBezTo>
                    <a:pt x="74771" y="65246"/>
                    <a:pt x="72866" y="63341"/>
                    <a:pt x="72866" y="60484"/>
                  </a:cubicBezTo>
                  <a:lnTo>
                    <a:pt x="72866" y="43339"/>
                  </a:lnTo>
                  <a:cubicBezTo>
                    <a:pt x="72866" y="40481"/>
                    <a:pt x="74771" y="38576"/>
                    <a:pt x="77629" y="38576"/>
                  </a:cubicBezTo>
                  <a:lnTo>
                    <a:pt x="91916" y="38576"/>
                  </a:lnTo>
                  <a:cubicBezTo>
                    <a:pt x="94774" y="38576"/>
                    <a:pt x="96679" y="40481"/>
                    <a:pt x="96679" y="43339"/>
                  </a:cubicBezTo>
                  <a:lnTo>
                    <a:pt x="96679" y="60484"/>
                  </a:ln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grpSp>
      <p:grpSp>
        <p:nvGrpSpPr>
          <p:cNvPr id="99" name="Group 98">
            <a:extLst>
              <a:ext uri="{FF2B5EF4-FFF2-40B4-BE49-F238E27FC236}">
                <a16:creationId xmlns:a16="http://schemas.microsoft.com/office/drawing/2014/main" id="{BB38405A-DC96-4E43-ACA6-552CC1974996}"/>
              </a:ext>
            </a:extLst>
          </p:cNvPr>
          <p:cNvGrpSpPr/>
          <p:nvPr/>
        </p:nvGrpSpPr>
        <p:grpSpPr>
          <a:xfrm>
            <a:off x="621293" y="3231442"/>
            <a:ext cx="979956" cy="846811"/>
            <a:chOff x="5617368" y="4945856"/>
            <a:chExt cx="525780" cy="454343"/>
          </a:xfrm>
          <a:solidFill>
            <a:schemeClr val="tx1"/>
          </a:solidFill>
        </p:grpSpPr>
        <p:sp>
          <p:nvSpPr>
            <p:cNvPr id="100" name="Freeform: Shape 99">
              <a:extLst>
                <a:ext uri="{FF2B5EF4-FFF2-40B4-BE49-F238E27FC236}">
                  <a16:creationId xmlns:a16="http://schemas.microsoft.com/office/drawing/2014/main" id="{5DECC139-15B5-4F64-86AB-6094331F4372}"/>
                </a:ext>
              </a:extLst>
            </p:cNvPr>
            <p:cNvSpPr/>
            <p:nvPr/>
          </p:nvSpPr>
          <p:spPr>
            <a:xfrm>
              <a:off x="5817393" y="5077301"/>
              <a:ext cx="57150" cy="57150"/>
            </a:xfrm>
            <a:custGeom>
              <a:avLst/>
              <a:gdLst/>
              <a:ahLst/>
              <a:cxnLst/>
              <a:rect l="0" t="0" r="0" b="0"/>
              <a:pathLst>
                <a:path w="57150" h="57150">
                  <a:moveTo>
                    <a:pt x="7144" y="30004"/>
                  </a:moveTo>
                  <a:cubicBezTo>
                    <a:pt x="7144" y="17621"/>
                    <a:pt x="17621" y="7144"/>
                    <a:pt x="30004" y="7144"/>
                  </a:cubicBezTo>
                  <a:cubicBezTo>
                    <a:pt x="42386" y="7144"/>
                    <a:pt x="52864" y="17621"/>
                    <a:pt x="52864" y="30004"/>
                  </a:cubicBezTo>
                  <a:cubicBezTo>
                    <a:pt x="52864" y="42386"/>
                    <a:pt x="42386" y="52864"/>
                    <a:pt x="30004" y="52864"/>
                  </a:cubicBezTo>
                  <a:cubicBezTo>
                    <a:pt x="17621" y="51911"/>
                    <a:pt x="7144" y="42386"/>
                    <a:pt x="7144" y="30004"/>
                  </a:cubicBezTo>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01" name="Freeform: Shape 100">
              <a:extLst>
                <a:ext uri="{FF2B5EF4-FFF2-40B4-BE49-F238E27FC236}">
                  <a16:creationId xmlns:a16="http://schemas.microsoft.com/office/drawing/2014/main" id="{9CD290D8-7B20-4801-AAC5-2B367617369C}"/>
                </a:ext>
              </a:extLst>
            </p:cNvPr>
            <p:cNvSpPr/>
            <p:nvPr/>
          </p:nvSpPr>
          <p:spPr>
            <a:xfrm>
              <a:off x="5832633" y="5166836"/>
              <a:ext cx="57150" cy="57150"/>
            </a:xfrm>
            <a:custGeom>
              <a:avLst/>
              <a:gdLst/>
              <a:ahLst/>
              <a:cxnLst/>
              <a:rect l="0" t="0" r="0" b="0"/>
              <a:pathLst>
                <a:path w="57150" h="57150">
                  <a:moveTo>
                    <a:pt x="7144" y="30004"/>
                  </a:moveTo>
                  <a:cubicBezTo>
                    <a:pt x="7144" y="17621"/>
                    <a:pt x="17621" y="7144"/>
                    <a:pt x="30004" y="7144"/>
                  </a:cubicBezTo>
                  <a:cubicBezTo>
                    <a:pt x="42386" y="7144"/>
                    <a:pt x="52864" y="17621"/>
                    <a:pt x="52864" y="30004"/>
                  </a:cubicBezTo>
                  <a:cubicBezTo>
                    <a:pt x="52864" y="42386"/>
                    <a:pt x="43339" y="52864"/>
                    <a:pt x="30004" y="52864"/>
                  </a:cubicBezTo>
                  <a:cubicBezTo>
                    <a:pt x="17621" y="52864"/>
                    <a:pt x="7144" y="42386"/>
                    <a:pt x="7144" y="30004"/>
                  </a:cubicBezTo>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02" name="Freeform: Shape 101">
              <a:extLst>
                <a:ext uri="{FF2B5EF4-FFF2-40B4-BE49-F238E27FC236}">
                  <a16:creationId xmlns:a16="http://schemas.microsoft.com/office/drawing/2014/main" id="{D62FDA99-6E97-425C-B1EA-33128465DD6A}"/>
                </a:ext>
              </a:extLst>
            </p:cNvPr>
            <p:cNvSpPr/>
            <p:nvPr/>
          </p:nvSpPr>
          <p:spPr>
            <a:xfrm>
              <a:off x="5841206" y="4999196"/>
              <a:ext cx="57150" cy="57150"/>
            </a:xfrm>
            <a:custGeom>
              <a:avLst/>
              <a:gdLst/>
              <a:ahLst/>
              <a:cxnLst/>
              <a:rect l="0" t="0" r="0" b="0"/>
              <a:pathLst>
                <a:path w="57150" h="57150">
                  <a:moveTo>
                    <a:pt x="7144" y="30004"/>
                  </a:moveTo>
                  <a:cubicBezTo>
                    <a:pt x="7144" y="17621"/>
                    <a:pt x="17621" y="7144"/>
                    <a:pt x="30004" y="7144"/>
                  </a:cubicBezTo>
                  <a:cubicBezTo>
                    <a:pt x="42386" y="7144"/>
                    <a:pt x="52864" y="17621"/>
                    <a:pt x="52864" y="30004"/>
                  </a:cubicBezTo>
                  <a:cubicBezTo>
                    <a:pt x="52864" y="42386"/>
                    <a:pt x="42386" y="52864"/>
                    <a:pt x="30004" y="52864"/>
                  </a:cubicBezTo>
                  <a:cubicBezTo>
                    <a:pt x="17621" y="51911"/>
                    <a:pt x="7144" y="42386"/>
                    <a:pt x="7144" y="30004"/>
                  </a:cubicBezTo>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03" name="Freeform: Shape 102">
              <a:extLst>
                <a:ext uri="{FF2B5EF4-FFF2-40B4-BE49-F238E27FC236}">
                  <a16:creationId xmlns:a16="http://schemas.microsoft.com/office/drawing/2014/main" id="{A2A82175-B75C-4643-98A6-3933C12D0827}"/>
                </a:ext>
              </a:extLst>
            </p:cNvPr>
            <p:cNvSpPr/>
            <p:nvPr/>
          </p:nvSpPr>
          <p:spPr>
            <a:xfrm>
              <a:off x="5742146" y="5034439"/>
              <a:ext cx="57150" cy="57150"/>
            </a:xfrm>
            <a:custGeom>
              <a:avLst/>
              <a:gdLst/>
              <a:ahLst/>
              <a:cxnLst/>
              <a:rect l="0" t="0" r="0" b="0"/>
              <a:pathLst>
                <a:path w="57150" h="57150">
                  <a:moveTo>
                    <a:pt x="7144" y="30004"/>
                  </a:moveTo>
                  <a:cubicBezTo>
                    <a:pt x="7144" y="17621"/>
                    <a:pt x="17621" y="7144"/>
                    <a:pt x="30004" y="7144"/>
                  </a:cubicBezTo>
                  <a:cubicBezTo>
                    <a:pt x="42386" y="7144"/>
                    <a:pt x="52864" y="17621"/>
                    <a:pt x="52864" y="30004"/>
                  </a:cubicBezTo>
                  <a:cubicBezTo>
                    <a:pt x="52864" y="42386"/>
                    <a:pt x="42386" y="52864"/>
                    <a:pt x="30004" y="52864"/>
                  </a:cubicBezTo>
                  <a:cubicBezTo>
                    <a:pt x="17621" y="52864"/>
                    <a:pt x="7144" y="42386"/>
                    <a:pt x="7144" y="30004"/>
                  </a:cubicBezTo>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04" name="Freeform: Shape 103">
              <a:extLst>
                <a:ext uri="{FF2B5EF4-FFF2-40B4-BE49-F238E27FC236}">
                  <a16:creationId xmlns:a16="http://schemas.microsoft.com/office/drawing/2014/main" id="{4F29031A-3EB5-4D4B-B476-A2E342C944A8}"/>
                </a:ext>
              </a:extLst>
            </p:cNvPr>
            <p:cNvSpPr/>
            <p:nvPr/>
          </p:nvSpPr>
          <p:spPr>
            <a:xfrm>
              <a:off x="5765006" y="4945856"/>
              <a:ext cx="57150" cy="57150"/>
            </a:xfrm>
            <a:custGeom>
              <a:avLst/>
              <a:gdLst/>
              <a:ahLst/>
              <a:cxnLst/>
              <a:rect l="0" t="0" r="0" b="0"/>
              <a:pathLst>
                <a:path w="57150" h="57150">
                  <a:moveTo>
                    <a:pt x="7144" y="30004"/>
                  </a:moveTo>
                  <a:cubicBezTo>
                    <a:pt x="7144" y="17621"/>
                    <a:pt x="17621" y="7144"/>
                    <a:pt x="30004" y="7144"/>
                  </a:cubicBezTo>
                  <a:cubicBezTo>
                    <a:pt x="42386" y="7144"/>
                    <a:pt x="52864" y="17621"/>
                    <a:pt x="52864" y="30004"/>
                  </a:cubicBezTo>
                  <a:cubicBezTo>
                    <a:pt x="52864" y="42386"/>
                    <a:pt x="42386" y="52864"/>
                    <a:pt x="30004" y="52864"/>
                  </a:cubicBezTo>
                  <a:cubicBezTo>
                    <a:pt x="17621" y="51911"/>
                    <a:pt x="7144" y="42386"/>
                    <a:pt x="7144" y="30004"/>
                  </a:cubicBezTo>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05" name="Freeform: Shape 104">
              <a:extLst>
                <a:ext uri="{FF2B5EF4-FFF2-40B4-BE49-F238E27FC236}">
                  <a16:creationId xmlns:a16="http://schemas.microsoft.com/office/drawing/2014/main" id="{E1BA9687-9059-4C91-A490-A0A5FF96F1AF}"/>
                </a:ext>
              </a:extLst>
            </p:cNvPr>
            <p:cNvSpPr/>
            <p:nvPr/>
          </p:nvSpPr>
          <p:spPr>
            <a:xfrm>
              <a:off x="5765006" y="5138261"/>
              <a:ext cx="57150" cy="57150"/>
            </a:xfrm>
            <a:custGeom>
              <a:avLst/>
              <a:gdLst/>
              <a:ahLst/>
              <a:cxnLst/>
              <a:rect l="0" t="0" r="0" b="0"/>
              <a:pathLst>
                <a:path w="57150" h="57150">
                  <a:moveTo>
                    <a:pt x="7144" y="30004"/>
                  </a:moveTo>
                  <a:cubicBezTo>
                    <a:pt x="7144" y="17621"/>
                    <a:pt x="17621" y="7144"/>
                    <a:pt x="30004" y="7144"/>
                  </a:cubicBezTo>
                  <a:cubicBezTo>
                    <a:pt x="42386" y="7144"/>
                    <a:pt x="52864" y="17621"/>
                    <a:pt x="52864" y="30004"/>
                  </a:cubicBezTo>
                  <a:cubicBezTo>
                    <a:pt x="52864" y="42386"/>
                    <a:pt x="43339" y="52864"/>
                    <a:pt x="30956" y="52864"/>
                  </a:cubicBezTo>
                  <a:cubicBezTo>
                    <a:pt x="17621" y="52864"/>
                    <a:pt x="7144" y="42386"/>
                    <a:pt x="7144" y="30004"/>
                  </a:cubicBezTo>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06" name="Freeform: Shape 105">
              <a:extLst>
                <a:ext uri="{FF2B5EF4-FFF2-40B4-BE49-F238E27FC236}">
                  <a16:creationId xmlns:a16="http://schemas.microsoft.com/office/drawing/2014/main" id="{427B7EBA-E344-4B97-B78E-86124DFCAA52}"/>
                </a:ext>
              </a:extLst>
            </p:cNvPr>
            <p:cNvSpPr/>
            <p:nvPr/>
          </p:nvSpPr>
          <p:spPr>
            <a:xfrm>
              <a:off x="5617368" y="5039201"/>
              <a:ext cx="171450" cy="200025"/>
            </a:xfrm>
            <a:custGeom>
              <a:avLst/>
              <a:gdLst/>
              <a:ahLst/>
              <a:cxnLst/>
              <a:rect l="0" t="0" r="0" b="0"/>
              <a:pathLst>
                <a:path w="171450" h="200025">
                  <a:moveTo>
                    <a:pt x="165259" y="194786"/>
                  </a:moveTo>
                  <a:lnTo>
                    <a:pt x="52864" y="7144"/>
                  </a:lnTo>
                  <a:lnTo>
                    <a:pt x="7144" y="30956"/>
                  </a:lnTo>
                  <a:lnTo>
                    <a:pt x="90011" y="187166"/>
                  </a:lnTo>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07" name="Freeform: Shape 106">
              <a:extLst>
                <a:ext uri="{FF2B5EF4-FFF2-40B4-BE49-F238E27FC236}">
                  <a16:creationId xmlns:a16="http://schemas.microsoft.com/office/drawing/2014/main" id="{EE992FB1-4C1C-499F-AC1C-73899B305FB0}"/>
                </a:ext>
              </a:extLst>
            </p:cNvPr>
            <p:cNvSpPr/>
            <p:nvPr/>
          </p:nvSpPr>
          <p:spPr>
            <a:xfrm>
              <a:off x="5667851" y="5197316"/>
              <a:ext cx="295275" cy="200025"/>
            </a:xfrm>
            <a:custGeom>
              <a:avLst/>
              <a:gdLst/>
              <a:ahLst/>
              <a:cxnLst/>
              <a:rect l="0" t="0" r="0" b="0"/>
              <a:pathLst>
                <a:path w="295275" h="200025">
                  <a:moveTo>
                    <a:pt x="7144" y="7144"/>
                  </a:moveTo>
                  <a:lnTo>
                    <a:pt x="7144" y="56674"/>
                  </a:lnTo>
                  <a:cubicBezTo>
                    <a:pt x="7144" y="134779"/>
                    <a:pt x="71914" y="197644"/>
                    <a:pt x="151924" y="197644"/>
                  </a:cubicBezTo>
                  <a:cubicBezTo>
                    <a:pt x="231934" y="197644"/>
                    <a:pt x="296704" y="134779"/>
                    <a:pt x="296704" y="56674"/>
                  </a:cubicBezTo>
                  <a:lnTo>
                    <a:pt x="296704" y="7144"/>
                  </a:lnTo>
                  <a:lnTo>
                    <a:pt x="7144" y="7144"/>
                  </a:ln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08" name="Freeform: Shape 107">
              <a:extLst>
                <a:ext uri="{FF2B5EF4-FFF2-40B4-BE49-F238E27FC236}">
                  <a16:creationId xmlns:a16="http://schemas.microsoft.com/office/drawing/2014/main" id="{DD5F4BEA-AB16-413D-A160-DB1490A5E311}"/>
                </a:ext>
              </a:extLst>
            </p:cNvPr>
            <p:cNvSpPr/>
            <p:nvPr/>
          </p:nvSpPr>
          <p:spPr>
            <a:xfrm>
              <a:off x="5952648" y="5095399"/>
              <a:ext cx="190500" cy="304800"/>
            </a:xfrm>
            <a:custGeom>
              <a:avLst/>
              <a:gdLst/>
              <a:ahLst/>
              <a:cxnLst/>
              <a:rect l="0" t="0" r="0" b="0"/>
              <a:pathLst>
                <a:path w="190500" h="304800">
                  <a:moveTo>
                    <a:pt x="180499" y="7144"/>
                  </a:moveTo>
                  <a:lnTo>
                    <a:pt x="16669" y="7144"/>
                  </a:lnTo>
                  <a:cubicBezTo>
                    <a:pt x="10954" y="7144"/>
                    <a:pt x="7144" y="11906"/>
                    <a:pt x="7144" y="16669"/>
                  </a:cubicBezTo>
                  <a:lnTo>
                    <a:pt x="7144" y="69056"/>
                  </a:lnTo>
                  <a:cubicBezTo>
                    <a:pt x="7144" y="74771"/>
                    <a:pt x="11906" y="78581"/>
                    <a:pt x="16669" y="78581"/>
                  </a:cubicBezTo>
                  <a:lnTo>
                    <a:pt x="30004" y="78581"/>
                  </a:lnTo>
                  <a:lnTo>
                    <a:pt x="30004" y="298609"/>
                  </a:lnTo>
                  <a:lnTo>
                    <a:pt x="167164" y="298609"/>
                  </a:lnTo>
                  <a:lnTo>
                    <a:pt x="167164" y="78581"/>
                  </a:lnTo>
                  <a:lnTo>
                    <a:pt x="180499" y="78581"/>
                  </a:lnTo>
                  <a:cubicBezTo>
                    <a:pt x="186214" y="78581"/>
                    <a:pt x="190024" y="74771"/>
                    <a:pt x="190024" y="69056"/>
                  </a:cubicBezTo>
                  <a:lnTo>
                    <a:pt x="190024" y="16669"/>
                  </a:lnTo>
                  <a:cubicBezTo>
                    <a:pt x="190024" y="10954"/>
                    <a:pt x="186214" y="7144"/>
                    <a:pt x="180499" y="7144"/>
                  </a:cubicBezTo>
                  <a:close/>
                  <a:moveTo>
                    <a:pt x="159544" y="254794"/>
                  </a:moveTo>
                  <a:lnTo>
                    <a:pt x="60484" y="254794"/>
                  </a:lnTo>
                  <a:lnTo>
                    <a:pt x="60484" y="120491"/>
                  </a:lnTo>
                  <a:lnTo>
                    <a:pt x="159544" y="120491"/>
                  </a:lnTo>
                  <a:lnTo>
                    <a:pt x="159544" y="254794"/>
                  </a:ln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grpSp>
      <p:grpSp>
        <p:nvGrpSpPr>
          <p:cNvPr id="109" name="Group 108">
            <a:extLst>
              <a:ext uri="{FF2B5EF4-FFF2-40B4-BE49-F238E27FC236}">
                <a16:creationId xmlns:a16="http://schemas.microsoft.com/office/drawing/2014/main" id="{517ACD1E-0E79-449D-A79A-591826409502}"/>
              </a:ext>
            </a:extLst>
          </p:cNvPr>
          <p:cNvGrpSpPr/>
          <p:nvPr/>
        </p:nvGrpSpPr>
        <p:grpSpPr>
          <a:xfrm>
            <a:off x="9655784" y="3037525"/>
            <a:ext cx="642228" cy="1040728"/>
            <a:chOff x="5617368" y="1107060"/>
            <a:chExt cx="344577" cy="558386"/>
          </a:xfrm>
          <a:solidFill>
            <a:schemeClr val="tx1"/>
          </a:solidFill>
        </p:grpSpPr>
        <p:sp>
          <p:nvSpPr>
            <p:cNvPr id="110" name="Freeform: Shape 109">
              <a:extLst>
                <a:ext uri="{FF2B5EF4-FFF2-40B4-BE49-F238E27FC236}">
                  <a16:creationId xmlns:a16="http://schemas.microsoft.com/office/drawing/2014/main" id="{0846320B-F7D2-4B74-9785-4B900D28ABE0}"/>
                </a:ext>
              </a:extLst>
            </p:cNvPr>
            <p:cNvSpPr/>
            <p:nvPr/>
          </p:nvSpPr>
          <p:spPr>
            <a:xfrm>
              <a:off x="5752395" y="1107060"/>
              <a:ext cx="209550" cy="180975"/>
            </a:xfrm>
            <a:custGeom>
              <a:avLst/>
              <a:gdLst/>
              <a:ahLst/>
              <a:cxnLst/>
              <a:rect l="0" t="0" r="0" b="0"/>
              <a:pathLst>
                <a:path w="209550" h="180975">
                  <a:moveTo>
                    <a:pt x="35947" y="27368"/>
                  </a:moveTo>
                  <a:cubicBezTo>
                    <a:pt x="8324" y="49275"/>
                    <a:pt x="3562" y="75945"/>
                    <a:pt x="9277" y="103568"/>
                  </a:cubicBezTo>
                  <a:cubicBezTo>
                    <a:pt x="17849" y="116903"/>
                    <a:pt x="21659" y="131190"/>
                    <a:pt x="23564" y="141668"/>
                  </a:cubicBezTo>
                  <a:cubicBezTo>
                    <a:pt x="23564" y="141668"/>
                    <a:pt x="23564" y="141668"/>
                    <a:pt x="23564" y="141668"/>
                  </a:cubicBezTo>
                  <a:cubicBezTo>
                    <a:pt x="23564" y="135000"/>
                    <a:pt x="24517" y="126428"/>
                    <a:pt x="28327" y="117855"/>
                  </a:cubicBezTo>
                  <a:cubicBezTo>
                    <a:pt x="35947" y="99758"/>
                    <a:pt x="52139" y="86423"/>
                    <a:pt x="75952" y="76898"/>
                  </a:cubicBezTo>
                  <a:cubicBezTo>
                    <a:pt x="119767" y="60705"/>
                    <a:pt x="139769" y="42608"/>
                    <a:pt x="139769" y="42608"/>
                  </a:cubicBezTo>
                  <a:cubicBezTo>
                    <a:pt x="142627" y="39750"/>
                    <a:pt x="147389" y="39750"/>
                    <a:pt x="150247" y="43560"/>
                  </a:cubicBezTo>
                  <a:cubicBezTo>
                    <a:pt x="153104" y="46418"/>
                    <a:pt x="153104" y="51180"/>
                    <a:pt x="149294" y="54038"/>
                  </a:cubicBezTo>
                  <a:cubicBezTo>
                    <a:pt x="148342" y="54990"/>
                    <a:pt x="127387" y="73088"/>
                    <a:pt x="80714" y="91185"/>
                  </a:cubicBezTo>
                  <a:cubicBezTo>
                    <a:pt x="59759" y="98805"/>
                    <a:pt x="46424" y="110235"/>
                    <a:pt x="40709" y="123570"/>
                  </a:cubicBezTo>
                  <a:cubicBezTo>
                    <a:pt x="33089" y="141668"/>
                    <a:pt x="38804" y="155955"/>
                    <a:pt x="39757" y="158813"/>
                  </a:cubicBezTo>
                  <a:cubicBezTo>
                    <a:pt x="40709" y="161670"/>
                    <a:pt x="40709" y="163575"/>
                    <a:pt x="40709" y="164528"/>
                  </a:cubicBezTo>
                  <a:cubicBezTo>
                    <a:pt x="59759" y="173100"/>
                    <a:pt x="114052" y="191198"/>
                    <a:pt x="146437" y="151193"/>
                  </a:cubicBezTo>
                  <a:cubicBezTo>
                    <a:pt x="192157" y="93090"/>
                    <a:pt x="202634" y="17843"/>
                    <a:pt x="202634" y="17843"/>
                  </a:cubicBezTo>
                  <a:cubicBezTo>
                    <a:pt x="202634" y="17843"/>
                    <a:pt x="84524" y="-11685"/>
                    <a:pt x="35947" y="27368"/>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1" name="Freeform: Shape 110">
              <a:extLst>
                <a:ext uri="{FF2B5EF4-FFF2-40B4-BE49-F238E27FC236}">
                  <a16:creationId xmlns:a16="http://schemas.microsoft.com/office/drawing/2014/main" id="{298C0251-E255-4DC5-B921-A60D1A230D83}"/>
                </a:ext>
              </a:extLst>
            </p:cNvPr>
            <p:cNvSpPr/>
            <p:nvPr/>
          </p:nvSpPr>
          <p:spPr>
            <a:xfrm>
              <a:off x="5617368" y="1197769"/>
              <a:ext cx="152400" cy="85725"/>
            </a:xfrm>
            <a:custGeom>
              <a:avLst/>
              <a:gdLst/>
              <a:ahLst/>
              <a:cxnLst/>
              <a:rect l="0" t="0" r="0" b="0"/>
              <a:pathLst>
                <a:path w="152400" h="85725">
                  <a:moveTo>
                    <a:pt x="146209" y="74771"/>
                  </a:moveTo>
                  <a:cubicBezTo>
                    <a:pt x="129064" y="50006"/>
                    <a:pt x="112871" y="35719"/>
                    <a:pt x="73819" y="30956"/>
                  </a:cubicBezTo>
                  <a:cubicBezTo>
                    <a:pt x="37624" y="26194"/>
                    <a:pt x="17621" y="14764"/>
                    <a:pt x="7144" y="7144"/>
                  </a:cubicBezTo>
                  <a:cubicBezTo>
                    <a:pt x="12859" y="22384"/>
                    <a:pt x="26194" y="48101"/>
                    <a:pt x="60484" y="70009"/>
                  </a:cubicBezTo>
                  <a:cubicBezTo>
                    <a:pt x="84296" y="86201"/>
                    <a:pt x="128111" y="78581"/>
                    <a:pt x="146209" y="74771"/>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2" name="Freeform: Shape 111">
              <a:extLst>
                <a:ext uri="{FF2B5EF4-FFF2-40B4-BE49-F238E27FC236}">
                  <a16:creationId xmlns:a16="http://schemas.microsoft.com/office/drawing/2014/main" id="{85189B83-5C0E-4098-B0DC-7DB8AFADF5C4}"/>
                </a:ext>
              </a:extLst>
            </p:cNvPr>
            <p:cNvSpPr/>
            <p:nvPr/>
          </p:nvSpPr>
          <p:spPr>
            <a:xfrm>
              <a:off x="5618321" y="1163264"/>
              <a:ext cx="161925" cy="104775"/>
            </a:xfrm>
            <a:custGeom>
              <a:avLst/>
              <a:gdLst/>
              <a:ahLst/>
              <a:cxnLst/>
              <a:rect l="0" t="0" r="0" b="0"/>
              <a:pathLst>
                <a:path w="161925" h="104775">
                  <a:moveTo>
                    <a:pt x="107156" y="16884"/>
                  </a:moveTo>
                  <a:cubicBezTo>
                    <a:pt x="54769" y="-4071"/>
                    <a:pt x="19526" y="14026"/>
                    <a:pt x="7144" y="22599"/>
                  </a:cubicBezTo>
                  <a:cubicBezTo>
                    <a:pt x="7144" y="22599"/>
                    <a:pt x="8096" y="23551"/>
                    <a:pt x="8096" y="23551"/>
                  </a:cubicBezTo>
                  <a:cubicBezTo>
                    <a:pt x="8096" y="24504"/>
                    <a:pt x="24289" y="44506"/>
                    <a:pt x="74771" y="51174"/>
                  </a:cubicBezTo>
                  <a:cubicBezTo>
                    <a:pt x="119539" y="56889"/>
                    <a:pt x="139541" y="74986"/>
                    <a:pt x="159544" y="103561"/>
                  </a:cubicBezTo>
                  <a:lnTo>
                    <a:pt x="159544" y="103561"/>
                  </a:lnTo>
                  <a:cubicBezTo>
                    <a:pt x="159544" y="103561"/>
                    <a:pt x="159544" y="95941"/>
                    <a:pt x="157639" y="84511"/>
                  </a:cubicBezTo>
                  <a:cubicBezTo>
                    <a:pt x="150971" y="72129"/>
                    <a:pt x="146209" y="58794"/>
                    <a:pt x="143351" y="46411"/>
                  </a:cubicBezTo>
                  <a:cubicBezTo>
                    <a:pt x="135731" y="34981"/>
                    <a:pt x="124301" y="23551"/>
                    <a:pt x="107156" y="16884"/>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3" name="Freeform: Shape 112">
              <a:extLst>
                <a:ext uri="{FF2B5EF4-FFF2-40B4-BE49-F238E27FC236}">
                  <a16:creationId xmlns:a16="http://schemas.microsoft.com/office/drawing/2014/main" id="{304B0B7A-A5ED-4E6A-9E6A-AF7DCDC71912}"/>
                </a:ext>
              </a:extLst>
            </p:cNvPr>
            <p:cNvSpPr/>
            <p:nvPr/>
          </p:nvSpPr>
          <p:spPr>
            <a:xfrm>
              <a:off x="5665946" y="1474946"/>
              <a:ext cx="219075" cy="190500"/>
            </a:xfrm>
            <a:custGeom>
              <a:avLst/>
              <a:gdLst/>
              <a:ahLst/>
              <a:cxnLst/>
              <a:rect l="0" t="0" r="0" b="0"/>
              <a:pathLst>
                <a:path w="219075" h="190500">
                  <a:moveTo>
                    <a:pt x="7144" y="88106"/>
                  </a:moveTo>
                  <a:cubicBezTo>
                    <a:pt x="7144" y="145256"/>
                    <a:pt x="53816" y="190976"/>
                    <a:pt x="111919" y="190976"/>
                  </a:cubicBezTo>
                  <a:cubicBezTo>
                    <a:pt x="170021" y="190976"/>
                    <a:pt x="216694" y="145256"/>
                    <a:pt x="216694" y="88106"/>
                  </a:cubicBezTo>
                  <a:lnTo>
                    <a:pt x="216694" y="7144"/>
                  </a:lnTo>
                  <a:lnTo>
                    <a:pt x="7144" y="7144"/>
                  </a:lnTo>
                  <a:lnTo>
                    <a:pt x="7144" y="88106"/>
                  </a:lnTo>
                  <a:close/>
                  <a:moveTo>
                    <a:pt x="18574" y="18574"/>
                  </a:moveTo>
                  <a:lnTo>
                    <a:pt x="205264" y="18574"/>
                  </a:lnTo>
                  <a:lnTo>
                    <a:pt x="205264" y="88106"/>
                  </a:lnTo>
                  <a:cubicBezTo>
                    <a:pt x="205264" y="138589"/>
                    <a:pt x="163354" y="179546"/>
                    <a:pt x="111919" y="179546"/>
                  </a:cubicBezTo>
                  <a:cubicBezTo>
                    <a:pt x="60484" y="179546"/>
                    <a:pt x="18574" y="138589"/>
                    <a:pt x="18574" y="88106"/>
                  </a:cubicBezTo>
                  <a:lnTo>
                    <a:pt x="18574" y="18574"/>
                  </a:ln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4" name="Freeform: Shape 113">
              <a:extLst>
                <a:ext uri="{FF2B5EF4-FFF2-40B4-BE49-F238E27FC236}">
                  <a16:creationId xmlns:a16="http://schemas.microsoft.com/office/drawing/2014/main" id="{6198F44B-5C08-4184-A514-9967194C9E84}"/>
                </a:ext>
              </a:extLst>
            </p:cNvPr>
            <p:cNvSpPr/>
            <p:nvPr/>
          </p:nvSpPr>
          <p:spPr>
            <a:xfrm>
              <a:off x="5699283" y="1507331"/>
              <a:ext cx="47625" cy="47625"/>
            </a:xfrm>
            <a:custGeom>
              <a:avLst/>
              <a:gdLst/>
              <a:ahLst/>
              <a:cxnLst/>
              <a:rect l="0" t="0" r="0" b="0"/>
              <a:pathLst>
                <a:path w="47625" h="47625">
                  <a:moveTo>
                    <a:pt x="25241" y="41434"/>
                  </a:moveTo>
                  <a:cubicBezTo>
                    <a:pt x="34766" y="41434"/>
                    <a:pt x="43339" y="33814"/>
                    <a:pt x="43339" y="24289"/>
                  </a:cubicBezTo>
                  <a:cubicBezTo>
                    <a:pt x="43339" y="14764"/>
                    <a:pt x="34766" y="7144"/>
                    <a:pt x="25241" y="7144"/>
                  </a:cubicBezTo>
                  <a:cubicBezTo>
                    <a:pt x="15716" y="7144"/>
                    <a:pt x="7144" y="14764"/>
                    <a:pt x="7144" y="24289"/>
                  </a:cubicBezTo>
                  <a:cubicBezTo>
                    <a:pt x="7144" y="33814"/>
                    <a:pt x="15716" y="41434"/>
                    <a:pt x="25241" y="41434"/>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5" name="Freeform: Shape 114">
              <a:extLst>
                <a:ext uri="{FF2B5EF4-FFF2-40B4-BE49-F238E27FC236}">
                  <a16:creationId xmlns:a16="http://schemas.microsoft.com/office/drawing/2014/main" id="{AAC6983A-E54D-4140-8053-5BECECA81BFD}"/>
                </a:ext>
              </a:extLst>
            </p:cNvPr>
            <p:cNvSpPr/>
            <p:nvPr/>
          </p:nvSpPr>
          <p:spPr>
            <a:xfrm>
              <a:off x="5800248" y="1558766"/>
              <a:ext cx="47625" cy="47625"/>
            </a:xfrm>
            <a:custGeom>
              <a:avLst/>
              <a:gdLst/>
              <a:ahLst/>
              <a:cxnLst/>
              <a:rect l="0" t="0" r="0" b="0"/>
              <a:pathLst>
                <a:path w="47625" h="47625">
                  <a:moveTo>
                    <a:pt x="43339" y="24289"/>
                  </a:moveTo>
                  <a:cubicBezTo>
                    <a:pt x="43339" y="33758"/>
                    <a:pt x="35236" y="41434"/>
                    <a:pt x="25241" y="41434"/>
                  </a:cubicBezTo>
                  <a:cubicBezTo>
                    <a:pt x="15246" y="41434"/>
                    <a:pt x="7144" y="33758"/>
                    <a:pt x="7144" y="24289"/>
                  </a:cubicBezTo>
                  <a:cubicBezTo>
                    <a:pt x="7144" y="14820"/>
                    <a:pt x="15246" y="7144"/>
                    <a:pt x="25241" y="7144"/>
                  </a:cubicBezTo>
                  <a:cubicBezTo>
                    <a:pt x="35236" y="7144"/>
                    <a:pt x="43339" y="14820"/>
                    <a:pt x="43339" y="24289"/>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6" name="Freeform: Shape 115">
              <a:extLst>
                <a:ext uri="{FF2B5EF4-FFF2-40B4-BE49-F238E27FC236}">
                  <a16:creationId xmlns:a16="http://schemas.microsoft.com/office/drawing/2014/main" id="{6728ACBB-9C7E-495D-9701-2EF16E6CBC0D}"/>
                </a:ext>
              </a:extLst>
            </p:cNvPr>
            <p:cNvSpPr/>
            <p:nvPr/>
          </p:nvSpPr>
          <p:spPr>
            <a:xfrm>
              <a:off x="5748813" y="1541621"/>
              <a:ext cx="47625" cy="47625"/>
            </a:xfrm>
            <a:custGeom>
              <a:avLst/>
              <a:gdLst/>
              <a:ahLst/>
              <a:cxnLst/>
              <a:rect l="0" t="0" r="0" b="0"/>
              <a:pathLst>
                <a:path w="47625" h="47625">
                  <a:moveTo>
                    <a:pt x="25241" y="41434"/>
                  </a:moveTo>
                  <a:cubicBezTo>
                    <a:pt x="34766" y="41434"/>
                    <a:pt x="43339" y="33814"/>
                    <a:pt x="43339" y="24289"/>
                  </a:cubicBezTo>
                  <a:cubicBezTo>
                    <a:pt x="43339" y="14764"/>
                    <a:pt x="35719" y="7144"/>
                    <a:pt x="25241" y="7144"/>
                  </a:cubicBezTo>
                  <a:cubicBezTo>
                    <a:pt x="15716" y="7144"/>
                    <a:pt x="7144" y="14764"/>
                    <a:pt x="7144" y="24289"/>
                  </a:cubicBezTo>
                  <a:cubicBezTo>
                    <a:pt x="8096" y="33814"/>
                    <a:pt x="15716" y="41434"/>
                    <a:pt x="25241" y="41434"/>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7" name="Freeform: Shape 116">
              <a:extLst>
                <a:ext uri="{FF2B5EF4-FFF2-40B4-BE49-F238E27FC236}">
                  <a16:creationId xmlns:a16="http://schemas.microsoft.com/office/drawing/2014/main" id="{950315A8-CDAD-4BB5-BA9C-E39182F1DF2E}"/>
                </a:ext>
              </a:extLst>
            </p:cNvPr>
            <p:cNvSpPr/>
            <p:nvPr/>
          </p:nvSpPr>
          <p:spPr>
            <a:xfrm>
              <a:off x="5704046" y="1560671"/>
              <a:ext cx="47625" cy="47625"/>
            </a:xfrm>
            <a:custGeom>
              <a:avLst/>
              <a:gdLst/>
              <a:ahLst/>
              <a:cxnLst/>
              <a:rect l="0" t="0" r="0" b="0"/>
              <a:pathLst>
                <a:path w="47625" h="47625">
                  <a:moveTo>
                    <a:pt x="43339" y="24289"/>
                  </a:moveTo>
                  <a:cubicBezTo>
                    <a:pt x="43339" y="33758"/>
                    <a:pt x="35236" y="41434"/>
                    <a:pt x="25241" y="41434"/>
                  </a:cubicBezTo>
                  <a:cubicBezTo>
                    <a:pt x="15246" y="41434"/>
                    <a:pt x="7144" y="33758"/>
                    <a:pt x="7144" y="24289"/>
                  </a:cubicBezTo>
                  <a:cubicBezTo>
                    <a:pt x="7144" y="14820"/>
                    <a:pt x="15246" y="7144"/>
                    <a:pt x="25241" y="7144"/>
                  </a:cubicBezTo>
                  <a:cubicBezTo>
                    <a:pt x="35236" y="7144"/>
                    <a:pt x="43339" y="14820"/>
                    <a:pt x="43339" y="24289"/>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8" name="Freeform: Shape 117">
              <a:extLst>
                <a:ext uri="{FF2B5EF4-FFF2-40B4-BE49-F238E27FC236}">
                  <a16:creationId xmlns:a16="http://schemas.microsoft.com/office/drawing/2014/main" id="{06D9C16B-B9F7-41AA-9613-9044D8D5DD92}"/>
                </a:ext>
              </a:extLst>
            </p:cNvPr>
            <p:cNvSpPr/>
            <p:nvPr/>
          </p:nvSpPr>
          <p:spPr>
            <a:xfrm>
              <a:off x="5753576" y="1594961"/>
              <a:ext cx="47625" cy="47625"/>
            </a:xfrm>
            <a:custGeom>
              <a:avLst/>
              <a:gdLst/>
              <a:ahLst/>
              <a:cxnLst/>
              <a:rect l="0" t="0" r="0" b="0"/>
              <a:pathLst>
                <a:path w="47625" h="47625">
                  <a:moveTo>
                    <a:pt x="25241" y="7144"/>
                  </a:moveTo>
                  <a:cubicBezTo>
                    <a:pt x="15716" y="7144"/>
                    <a:pt x="7144" y="14764"/>
                    <a:pt x="7144" y="24289"/>
                  </a:cubicBezTo>
                  <a:cubicBezTo>
                    <a:pt x="7144" y="33814"/>
                    <a:pt x="14764" y="41434"/>
                    <a:pt x="25241" y="41434"/>
                  </a:cubicBezTo>
                  <a:cubicBezTo>
                    <a:pt x="34766" y="41434"/>
                    <a:pt x="43339" y="33814"/>
                    <a:pt x="43339" y="24289"/>
                  </a:cubicBezTo>
                  <a:cubicBezTo>
                    <a:pt x="43339" y="14764"/>
                    <a:pt x="34766" y="7144"/>
                    <a:pt x="25241" y="7144"/>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19" name="Freeform: Shape 118">
              <a:extLst>
                <a:ext uri="{FF2B5EF4-FFF2-40B4-BE49-F238E27FC236}">
                  <a16:creationId xmlns:a16="http://schemas.microsoft.com/office/drawing/2014/main" id="{28FDA7C9-E88B-4D79-AAD5-5010880E5C97}"/>
                </a:ext>
              </a:extLst>
            </p:cNvPr>
            <p:cNvSpPr/>
            <p:nvPr/>
          </p:nvSpPr>
          <p:spPr>
            <a:xfrm>
              <a:off x="5753576" y="1497806"/>
              <a:ext cx="47625" cy="47625"/>
            </a:xfrm>
            <a:custGeom>
              <a:avLst/>
              <a:gdLst/>
              <a:ahLst/>
              <a:cxnLst/>
              <a:rect l="0" t="0" r="0" b="0"/>
              <a:pathLst>
                <a:path w="47625" h="47625">
                  <a:moveTo>
                    <a:pt x="25241" y="41434"/>
                  </a:moveTo>
                  <a:cubicBezTo>
                    <a:pt x="34766" y="41434"/>
                    <a:pt x="43339" y="33814"/>
                    <a:pt x="43339" y="24289"/>
                  </a:cubicBezTo>
                  <a:cubicBezTo>
                    <a:pt x="43339" y="14764"/>
                    <a:pt x="35719" y="7144"/>
                    <a:pt x="25241" y="7144"/>
                  </a:cubicBezTo>
                  <a:cubicBezTo>
                    <a:pt x="15716" y="7144"/>
                    <a:pt x="7144" y="14764"/>
                    <a:pt x="7144" y="24289"/>
                  </a:cubicBezTo>
                  <a:cubicBezTo>
                    <a:pt x="7144" y="32861"/>
                    <a:pt x="15716" y="41434"/>
                    <a:pt x="25241" y="41434"/>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20" name="Freeform: Shape 119">
              <a:extLst>
                <a:ext uri="{FF2B5EF4-FFF2-40B4-BE49-F238E27FC236}">
                  <a16:creationId xmlns:a16="http://schemas.microsoft.com/office/drawing/2014/main" id="{9AD95B1C-E838-4BFF-9022-A96AE81FF121}"/>
                </a:ext>
              </a:extLst>
            </p:cNvPr>
            <p:cNvSpPr/>
            <p:nvPr/>
          </p:nvSpPr>
          <p:spPr>
            <a:xfrm>
              <a:off x="5805963" y="1504474"/>
              <a:ext cx="47625" cy="47625"/>
            </a:xfrm>
            <a:custGeom>
              <a:avLst/>
              <a:gdLst/>
              <a:ahLst/>
              <a:cxnLst/>
              <a:rect l="0" t="0" r="0" b="0"/>
              <a:pathLst>
                <a:path w="47625" h="47625">
                  <a:moveTo>
                    <a:pt x="25241" y="41434"/>
                  </a:moveTo>
                  <a:cubicBezTo>
                    <a:pt x="34766" y="41434"/>
                    <a:pt x="43339" y="33814"/>
                    <a:pt x="43339" y="24289"/>
                  </a:cubicBezTo>
                  <a:cubicBezTo>
                    <a:pt x="43339" y="14764"/>
                    <a:pt x="35719" y="7144"/>
                    <a:pt x="25241" y="7144"/>
                  </a:cubicBezTo>
                  <a:cubicBezTo>
                    <a:pt x="14764" y="7144"/>
                    <a:pt x="7144" y="14764"/>
                    <a:pt x="7144" y="24289"/>
                  </a:cubicBezTo>
                  <a:cubicBezTo>
                    <a:pt x="7144" y="33814"/>
                    <a:pt x="14764" y="41434"/>
                    <a:pt x="25241" y="41434"/>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sp>
          <p:nvSpPr>
            <p:cNvPr id="121" name="Freeform: Shape 120">
              <a:extLst>
                <a:ext uri="{FF2B5EF4-FFF2-40B4-BE49-F238E27FC236}">
                  <a16:creationId xmlns:a16="http://schemas.microsoft.com/office/drawing/2014/main" id="{7E253B65-430E-4C46-B528-C81BB0FF3A92}"/>
                </a:ext>
              </a:extLst>
            </p:cNvPr>
            <p:cNvSpPr/>
            <p:nvPr/>
          </p:nvSpPr>
          <p:spPr>
            <a:xfrm>
              <a:off x="5665946" y="1273016"/>
              <a:ext cx="219075" cy="190500"/>
            </a:xfrm>
            <a:custGeom>
              <a:avLst/>
              <a:gdLst/>
              <a:ahLst/>
              <a:cxnLst/>
              <a:rect l="0" t="0" r="0" b="0"/>
              <a:pathLst>
                <a:path w="219075" h="190500">
                  <a:moveTo>
                    <a:pt x="111919" y="7144"/>
                  </a:moveTo>
                  <a:cubicBezTo>
                    <a:pt x="53816" y="7144"/>
                    <a:pt x="7144" y="52864"/>
                    <a:pt x="7144" y="110014"/>
                  </a:cubicBezTo>
                  <a:lnTo>
                    <a:pt x="7144" y="190976"/>
                  </a:lnTo>
                  <a:lnTo>
                    <a:pt x="217646" y="190976"/>
                  </a:lnTo>
                  <a:lnTo>
                    <a:pt x="217646" y="110014"/>
                  </a:lnTo>
                  <a:cubicBezTo>
                    <a:pt x="217646" y="53816"/>
                    <a:pt x="170021" y="7144"/>
                    <a:pt x="111919" y="7144"/>
                  </a:cubicBez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grpSp>
      <p:sp>
        <p:nvSpPr>
          <p:cNvPr id="122" name="Freeform: Shape 121">
            <a:extLst>
              <a:ext uri="{FF2B5EF4-FFF2-40B4-BE49-F238E27FC236}">
                <a16:creationId xmlns:a16="http://schemas.microsoft.com/office/drawing/2014/main" id="{5260AEF4-7936-42DD-99DF-9FF1176DA5BD}"/>
              </a:ext>
            </a:extLst>
          </p:cNvPr>
          <p:cNvSpPr/>
          <p:nvPr/>
        </p:nvSpPr>
        <p:spPr>
          <a:xfrm>
            <a:off x="3666601" y="3718810"/>
            <a:ext cx="372287" cy="240186"/>
          </a:xfrm>
          <a:custGeom>
            <a:avLst/>
            <a:gdLst/>
            <a:ahLst/>
            <a:cxnLst/>
            <a:rect l="0" t="0" r="0" b="0"/>
            <a:pathLst>
              <a:path w="295275" h="190500">
                <a:moveTo>
                  <a:pt x="282416" y="7144"/>
                </a:moveTo>
                <a:lnTo>
                  <a:pt x="21431" y="7144"/>
                </a:lnTo>
                <a:cubicBezTo>
                  <a:pt x="13811" y="7144"/>
                  <a:pt x="7144" y="13811"/>
                  <a:pt x="7144" y="21431"/>
                </a:cubicBezTo>
                <a:lnTo>
                  <a:pt x="7144" y="173831"/>
                </a:lnTo>
                <a:cubicBezTo>
                  <a:pt x="7144" y="181451"/>
                  <a:pt x="13811" y="188119"/>
                  <a:pt x="21431" y="188119"/>
                </a:cubicBezTo>
                <a:lnTo>
                  <a:pt x="281464" y="188119"/>
                </a:lnTo>
                <a:cubicBezTo>
                  <a:pt x="289084" y="188119"/>
                  <a:pt x="295751" y="181451"/>
                  <a:pt x="295751" y="173831"/>
                </a:cubicBezTo>
                <a:lnTo>
                  <a:pt x="295751" y="21431"/>
                </a:lnTo>
                <a:cubicBezTo>
                  <a:pt x="296704" y="12859"/>
                  <a:pt x="290036" y="7144"/>
                  <a:pt x="282416" y="7144"/>
                </a:cubicBezTo>
                <a:close/>
                <a:moveTo>
                  <a:pt x="186214" y="68104"/>
                </a:moveTo>
                <a:cubicBezTo>
                  <a:pt x="186214" y="65246"/>
                  <a:pt x="188119" y="63341"/>
                  <a:pt x="190976" y="63341"/>
                </a:cubicBezTo>
                <a:lnTo>
                  <a:pt x="210979" y="63341"/>
                </a:lnTo>
                <a:lnTo>
                  <a:pt x="214789" y="63341"/>
                </a:lnTo>
                <a:lnTo>
                  <a:pt x="214789" y="40481"/>
                </a:lnTo>
                <a:cubicBezTo>
                  <a:pt x="214789" y="37624"/>
                  <a:pt x="216694" y="35719"/>
                  <a:pt x="219551" y="35719"/>
                </a:cubicBezTo>
                <a:lnTo>
                  <a:pt x="237649" y="35719"/>
                </a:lnTo>
                <a:cubicBezTo>
                  <a:pt x="240506" y="35719"/>
                  <a:pt x="243364" y="37624"/>
                  <a:pt x="243364" y="40481"/>
                </a:cubicBezTo>
                <a:lnTo>
                  <a:pt x="243364" y="63341"/>
                </a:lnTo>
                <a:lnTo>
                  <a:pt x="266224" y="63341"/>
                </a:lnTo>
                <a:cubicBezTo>
                  <a:pt x="269081" y="63341"/>
                  <a:pt x="271939" y="65246"/>
                  <a:pt x="271939" y="68104"/>
                </a:cubicBezTo>
                <a:lnTo>
                  <a:pt x="271939" y="85249"/>
                </a:lnTo>
                <a:cubicBezTo>
                  <a:pt x="271939" y="88106"/>
                  <a:pt x="270034" y="90011"/>
                  <a:pt x="266224" y="90011"/>
                </a:cubicBezTo>
                <a:lnTo>
                  <a:pt x="243364" y="90011"/>
                </a:lnTo>
                <a:lnTo>
                  <a:pt x="243364" y="112871"/>
                </a:lnTo>
                <a:cubicBezTo>
                  <a:pt x="243364" y="115729"/>
                  <a:pt x="241459" y="117634"/>
                  <a:pt x="238601" y="117634"/>
                </a:cubicBezTo>
                <a:lnTo>
                  <a:pt x="220504" y="117634"/>
                </a:lnTo>
                <a:cubicBezTo>
                  <a:pt x="217646" y="117634"/>
                  <a:pt x="215741" y="115729"/>
                  <a:pt x="215741" y="112871"/>
                </a:cubicBezTo>
                <a:lnTo>
                  <a:pt x="215741" y="90011"/>
                </a:lnTo>
                <a:lnTo>
                  <a:pt x="212884" y="90011"/>
                </a:lnTo>
                <a:lnTo>
                  <a:pt x="192881" y="90011"/>
                </a:lnTo>
                <a:cubicBezTo>
                  <a:pt x="190024" y="90011"/>
                  <a:pt x="188119" y="88106"/>
                  <a:pt x="188119" y="85249"/>
                </a:cubicBezTo>
                <a:lnTo>
                  <a:pt x="188119" y="68104"/>
                </a:lnTo>
                <a:close/>
                <a:moveTo>
                  <a:pt x="40481" y="59531"/>
                </a:moveTo>
                <a:lnTo>
                  <a:pt x="157639" y="59531"/>
                </a:lnTo>
                <a:lnTo>
                  <a:pt x="157639" y="72866"/>
                </a:lnTo>
                <a:lnTo>
                  <a:pt x="40481" y="72866"/>
                </a:lnTo>
                <a:lnTo>
                  <a:pt x="40481" y="59531"/>
                </a:lnTo>
                <a:close/>
                <a:moveTo>
                  <a:pt x="40481" y="86201"/>
                </a:moveTo>
                <a:lnTo>
                  <a:pt x="157639" y="86201"/>
                </a:lnTo>
                <a:lnTo>
                  <a:pt x="157639" y="99536"/>
                </a:lnTo>
                <a:lnTo>
                  <a:pt x="40481" y="99536"/>
                </a:lnTo>
                <a:lnTo>
                  <a:pt x="40481" y="86201"/>
                </a:lnTo>
                <a:close/>
                <a:moveTo>
                  <a:pt x="272891" y="153829"/>
                </a:moveTo>
                <a:lnTo>
                  <a:pt x="42386" y="153829"/>
                </a:lnTo>
                <a:lnTo>
                  <a:pt x="42386" y="140494"/>
                </a:lnTo>
                <a:lnTo>
                  <a:pt x="272891" y="140494"/>
                </a:lnTo>
                <a:lnTo>
                  <a:pt x="272891" y="153829"/>
                </a:lnTo>
                <a:close/>
              </a:path>
            </a:pathLst>
          </a:custGeom>
          <a:solidFill>
            <a:schemeClr val="bg1"/>
          </a:solidFill>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grpSp>
        <p:nvGrpSpPr>
          <p:cNvPr id="123" name="Group 122">
            <a:extLst>
              <a:ext uri="{FF2B5EF4-FFF2-40B4-BE49-F238E27FC236}">
                <a16:creationId xmlns:a16="http://schemas.microsoft.com/office/drawing/2014/main" id="{36DEF58A-C5E1-4589-BCC0-C2BCFEA6654A}"/>
              </a:ext>
            </a:extLst>
          </p:cNvPr>
          <p:cNvGrpSpPr/>
          <p:nvPr/>
        </p:nvGrpSpPr>
        <p:grpSpPr>
          <a:xfrm>
            <a:off x="7213115" y="3714463"/>
            <a:ext cx="776432" cy="363790"/>
            <a:chOff x="13248590" y="5416253"/>
            <a:chExt cx="2673277" cy="1252538"/>
          </a:xfrm>
          <a:solidFill>
            <a:schemeClr val="tx1"/>
          </a:solidFill>
        </p:grpSpPr>
        <p:sp>
          <p:nvSpPr>
            <p:cNvPr id="124" name="Freeform 293">
              <a:extLst>
                <a:ext uri="{FF2B5EF4-FFF2-40B4-BE49-F238E27FC236}">
                  <a16:creationId xmlns:a16="http://schemas.microsoft.com/office/drawing/2014/main" id="{37074744-63AC-452D-B92E-E76103C55A7A}"/>
                </a:ext>
              </a:extLst>
            </p:cNvPr>
            <p:cNvSpPr>
              <a:spLocks noEditPoints="1"/>
            </p:cNvSpPr>
            <p:nvPr/>
          </p:nvSpPr>
          <p:spPr bwMode="auto">
            <a:xfrm>
              <a:off x="13248590" y="5416253"/>
              <a:ext cx="492125" cy="1252538"/>
            </a:xfrm>
            <a:custGeom>
              <a:avLst/>
              <a:gdLst>
                <a:gd name="T0" fmla="*/ 92 w 131"/>
                <a:gd name="T1" fmla="*/ 331 h 331"/>
                <a:gd name="T2" fmla="*/ 99 w 131"/>
                <a:gd name="T3" fmla="*/ 325 h 331"/>
                <a:gd name="T4" fmla="*/ 105 w 131"/>
                <a:gd name="T5" fmla="*/ 227 h 331"/>
                <a:gd name="T6" fmla="*/ 112 w 131"/>
                <a:gd name="T7" fmla="*/ 225 h 331"/>
                <a:gd name="T8" fmla="*/ 124 w 131"/>
                <a:gd name="T9" fmla="*/ 207 h 331"/>
                <a:gd name="T10" fmla="*/ 128 w 131"/>
                <a:gd name="T11" fmla="*/ 124 h 331"/>
                <a:gd name="T12" fmla="*/ 3 w 131"/>
                <a:gd name="T13" fmla="*/ 124 h 331"/>
                <a:gd name="T14" fmla="*/ 7 w 131"/>
                <a:gd name="T15" fmla="*/ 207 h 331"/>
                <a:gd name="T16" fmla="*/ 19 w 131"/>
                <a:gd name="T17" fmla="*/ 225 h 331"/>
                <a:gd name="T18" fmla="*/ 26 w 131"/>
                <a:gd name="T19" fmla="*/ 227 h 331"/>
                <a:gd name="T20" fmla="*/ 32 w 131"/>
                <a:gd name="T21" fmla="*/ 325 h 331"/>
                <a:gd name="T22" fmla="*/ 39 w 131"/>
                <a:gd name="T23" fmla="*/ 331 h 331"/>
                <a:gd name="T24" fmla="*/ 92 w 131"/>
                <a:gd name="T25" fmla="*/ 331 h 331"/>
                <a:gd name="T26" fmla="*/ 32 w 131"/>
                <a:gd name="T27" fmla="*/ 26 h 331"/>
                <a:gd name="T28" fmla="*/ 65 w 131"/>
                <a:gd name="T29" fmla="*/ 0 h 331"/>
                <a:gd name="T30" fmla="*/ 99 w 131"/>
                <a:gd name="T31" fmla="*/ 26 h 331"/>
                <a:gd name="T32" fmla="*/ 94 w 131"/>
                <a:gd name="T33" fmla="*/ 64 h 331"/>
                <a:gd name="T34" fmla="*/ 71 w 131"/>
                <a:gd name="T35" fmla="*/ 79 h 331"/>
                <a:gd name="T36" fmla="*/ 60 w 131"/>
                <a:gd name="T37" fmla="*/ 79 h 331"/>
                <a:gd name="T38" fmla="*/ 37 w 131"/>
                <a:gd name="T39" fmla="*/ 64 h 331"/>
                <a:gd name="T40" fmla="*/ 32 w 131"/>
                <a:gd name="T41" fmla="*/ 2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331">
                  <a:moveTo>
                    <a:pt x="92" y="331"/>
                  </a:moveTo>
                  <a:cubicBezTo>
                    <a:pt x="96" y="331"/>
                    <a:pt x="98" y="329"/>
                    <a:pt x="99" y="325"/>
                  </a:cubicBezTo>
                  <a:cubicBezTo>
                    <a:pt x="105" y="227"/>
                    <a:pt x="105" y="227"/>
                    <a:pt x="105" y="227"/>
                  </a:cubicBezTo>
                  <a:cubicBezTo>
                    <a:pt x="112" y="225"/>
                    <a:pt x="112" y="225"/>
                    <a:pt x="112" y="225"/>
                  </a:cubicBezTo>
                  <a:cubicBezTo>
                    <a:pt x="121" y="222"/>
                    <a:pt x="123" y="217"/>
                    <a:pt x="124" y="207"/>
                  </a:cubicBezTo>
                  <a:cubicBezTo>
                    <a:pt x="128" y="124"/>
                    <a:pt x="128" y="124"/>
                    <a:pt x="128" y="124"/>
                  </a:cubicBezTo>
                  <a:cubicBezTo>
                    <a:pt x="131" y="76"/>
                    <a:pt x="0" y="76"/>
                    <a:pt x="3" y="124"/>
                  </a:cubicBezTo>
                  <a:cubicBezTo>
                    <a:pt x="7" y="207"/>
                    <a:pt x="7" y="207"/>
                    <a:pt x="7" y="207"/>
                  </a:cubicBezTo>
                  <a:cubicBezTo>
                    <a:pt x="8" y="217"/>
                    <a:pt x="10" y="222"/>
                    <a:pt x="19" y="225"/>
                  </a:cubicBezTo>
                  <a:cubicBezTo>
                    <a:pt x="26" y="227"/>
                    <a:pt x="26" y="227"/>
                    <a:pt x="26" y="227"/>
                  </a:cubicBezTo>
                  <a:cubicBezTo>
                    <a:pt x="32" y="325"/>
                    <a:pt x="32" y="325"/>
                    <a:pt x="32" y="325"/>
                  </a:cubicBezTo>
                  <a:cubicBezTo>
                    <a:pt x="33" y="329"/>
                    <a:pt x="35" y="331"/>
                    <a:pt x="39" y="331"/>
                  </a:cubicBezTo>
                  <a:cubicBezTo>
                    <a:pt x="92" y="331"/>
                    <a:pt x="92" y="331"/>
                    <a:pt x="92" y="331"/>
                  </a:cubicBezTo>
                  <a:close/>
                  <a:moveTo>
                    <a:pt x="32" y="26"/>
                  </a:moveTo>
                  <a:cubicBezTo>
                    <a:pt x="33" y="9"/>
                    <a:pt x="49" y="0"/>
                    <a:pt x="65" y="0"/>
                  </a:cubicBezTo>
                  <a:cubicBezTo>
                    <a:pt x="82" y="0"/>
                    <a:pt x="98" y="9"/>
                    <a:pt x="99" y="26"/>
                  </a:cubicBezTo>
                  <a:cubicBezTo>
                    <a:pt x="100" y="35"/>
                    <a:pt x="98" y="56"/>
                    <a:pt x="94" y="64"/>
                  </a:cubicBezTo>
                  <a:cubicBezTo>
                    <a:pt x="90" y="70"/>
                    <a:pt x="81" y="77"/>
                    <a:pt x="71" y="79"/>
                  </a:cubicBezTo>
                  <a:cubicBezTo>
                    <a:pt x="66" y="80"/>
                    <a:pt x="65" y="80"/>
                    <a:pt x="60" y="79"/>
                  </a:cubicBezTo>
                  <a:cubicBezTo>
                    <a:pt x="50" y="77"/>
                    <a:pt x="41" y="70"/>
                    <a:pt x="37" y="64"/>
                  </a:cubicBezTo>
                  <a:cubicBezTo>
                    <a:pt x="33" y="56"/>
                    <a:pt x="31" y="35"/>
                    <a:pt x="32" y="26"/>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ea typeface="+mn-ea"/>
                <a:cs typeface="+mn-cs"/>
              </a:endParaRPr>
            </a:p>
          </p:txBody>
        </p:sp>
        <p:sp>
          <p:nvSpPr>
            <p:cNvPr id="125" name="Freeform 293">
              <a:extLst>
                <a:ext uri="{FF2B5EF4-FFF2-40B4-BE49-F238E27FC236}">
                  <a16:creationId xmlns:a16="http://schemas.microsoft.com/office/drawing/2014/main" id="{E46BB742-7A2C-4A71-9D27-9416591D9DC5}"/>
                </a:ext>
              </a:extLst>
            </p:cNvPr>
            <p:cNvSpPr>
              <a:spLocks noEditPoints="1"/>
            </p:cNvSpPr>
            <p:nvPr/>
          </p:nvSpPr>
          <p:spPr bwMode="auto">
            <a:xfrm>
              <a:off x="13793878" y="5416253"/>
              <a:ext cx="492125" cy="1252538"/>
            </a:xfrm>
            <a:custGeom>
              <a:avLst/>
              <a:gdLst>
                <a:gd name="T0" fmla="*/ 92 w 131"/>
                <a:gd name="T1" fmla="*/ 331 h 331"/>
                <a:gd name="T2" fmla="*/ 99 w 131"/>
                <a:gd name="T3" fmla="*/ 325 h 331"/>
                <a:gd name="T4" fmla="*/ 105 w 131"/>
                <a:gd name="T5" fmla="*/ 227 h 331"/>
                <a:gd name="T6" fmla="*/ 112 w 131"/>
                <a:gd name="T7" fmla="*/ 225 h 331"/>
                <a:gd name="T8" fmla="*/ 124 w 131"/>
                <a:gd name="T9" fmla="*/ 207 h 331"/>
                <a:gd name="T10" fmla="*/ 128 w 131"/>
                <a:gd name="T11" fmla="*/ 124 h 331"/>
                <a:gd name="T12" fmla="*/ 3 w 131"/>
                <a:gd name="T13" fmla="*/ 124 h 331"/>
                <a:gd name="T14" fmla="*/ 7 w 131"/>
                <a:gd name="T15" fmla="*/ 207 h 331"/>
                <a:gd name="T16" fmla="*/ 19 w 131"/>
                <a:gd name="T17" fmla="*/ 225 h 331"/>
                <a:gd name="T18" fmla="*/ 26 w 131"/>
                <a:gd name="T19" fmla="*/ 227 h 331"/>
                <a:gd name="T20" fmla="*/ 32 w 131"/>
                <a:gd name="T21" fmla="*/ 325 h 331"/>
                <a:gd name="T22" fmla="*/ 39 w 131"/>
                <a:gd name="T23" fmla="*/ 331 h 331"/>
                <a:gd name="T24" fmla="*/ 92 w 131"/>
                <a:gd name="T25" fmla="*/ 331 h 331"/>
                <a:gd name="T26" fmla="*/ 32 w 131"/>
                <a:gd name="T27" fmla="*/ 26 h 331"/>
                <a:gd name="T28" fmla="*/ 65 w 131"/>
                <a:gd name="T29" fmla="*/ 0 h 331"/>
                <a:gd name="T30" fmla="*/ 99 w 131"/>
                <a:gd name="T31" fmla="*/ 26 h 331"/>
                <a:gd name="T32" fmla="*/ 94 w 131"/>
                <a:gd name="T33" fmla="*/ 64 h 331"/>
                <a:gd name="T34" fmla="*/ 71 w 131"/>
                <a:gd name="T35" fmla="*/ 79 h 331"/>
                <a:gd name="T36" fmla="*/ 60 w 131"/>
                <a:gd name="T37" fmla="*/ 79 h 331"/>
                <a:gd name="T38" fmla="*/ 37 w 131"/>
                <a:gd name="T39" fmla="*/ 64 h 331"/>
                <a:gd name="T40" fmla="*/ 32 w 131"/>
                <a:gd name="T41" fmla="*/ 2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331">
                  <a:moveTo>
                    <a:pt x="92" y="331"/>
                  </a:moveTo>
                  <a:cubicBezTo>
                    <a:pt x="96" y="331"/>
                    <a:pt x="98" y="329"/>
                    <a:pt x="99" y="325"/>
                  </a:cubicBezTo>
                  <a:cubicBezTo>
                    <a:pt x="105" y="227"/>
                    <a:pt x="105" y="227"/>
                    <a:pt x="105" y="227"/>
                  </a:cubicBezTo>
                  <a:cubicBezTo>
                    <a:pt x="112" y="225"/>
                    <a:pt x="112" y="225"/>
                    <a:pt x="112" y="225"/>
                  </a:cubicBezTo>
                  <a:cubicBezTo>
                    <a:pt x="121" y="222"/>
                    <a:pt x="123" y="217"/>
                    <a:pt x="124" y="207"/>
                  </a:cubicBezTo>
                  <a:cubicBezTo>
                    <a:pt x="128" y="124"/>
                    <a:pt x="128" y="124"/>
                    <a:pt x="128" y="124"/>
                  </a:cubicBezTo>
                  <a:cubicBezTo>
                    <a:pt x="131" y="76"/>
                    <a:pt x="0" y="76"/>
                    <a:pt x="3" y="124"/>
                  </a:cubicBezTo>
                  <a:cubicBezTo>
                    <a:pt x="7" y="207"/>
                    <a:pt x="7" y="207"/>
                    <a:pt x="7" y="207"/>
                  </a:cubicBezTo>
                  <a:cubicBezTo>
                    <a:pt x="8" y="217"/>
                    <a:pt x="10" y="222"/>
                    <a:pt x="19" y="225"/>
                  </a:cubicBezTo>
                  <a:cubicBezTo>
                    <a:pt x="26" y="227"/>
                    <a:pt x="26" y="227"/>
                    <a:pt x="26" y="227"/>
                  </a:cubicBezTo>
                  <a:cubicBezTo>
                    <a:pt x="32" y="325"/>
                    <a:pt x="32" y="325"/>
                    <a:pt x="32" y="325"/>
                  </a:cubicBezTo>
                  <a:cubicBezTo>
                    <a:pt x="33" y="329"/>
                    <a:pt x="35" y="331"/>
                    <a:pt x="39" y="331"/>
                  </a:cubicBezTo>
                  <a:cubicBezTo>
                    <a:pt x="92" y="331"/>
                    <a:pt x="92" y="331"/>
                    <a:pt x="92" y="331"/>
                  </a:cubicBezTo>
                  <a:close/>
                  <a:moveTo>
                    <a:pt x="32" y="26"/>
                  </a:moveTo>
                  <a:cubicBezTo>
                    <a:pt x="33" y="9"/>
                    <a:pt x="49" y="0"/>
                    <a:pt x="65" y="0"/>
                  </a:cubicBezTo>
                  <a:cubicBezTo>
                    <a:pt x="82" y="0"/>
                    <a:pt x="98" y="9"/>
                    <a:pt x="99" y="26"/>
                  </a:cubicBezTo>
                  <a:cubicBezTo>
                    <a:pt x="100" y="35"/>
                    <a:pt x="98" y="56"/>
                    <a:pt x="94" y="64"/>
                  </a:cubicBezTo>
                  <a:cubicBezTo>
                    <a:pt x="90" y="70"/>
                    <a:pt x="81" y="77"/>
                    <a:pt x="71" y="79"/>
                  </a:cubicBezTo>
                  <a:cubicBezTo>
                    <a:pt x="66" y="80"/>
                    <a:pt x="65" y="80"/>
                    <a:pt x="60" y="79"/>
                  </a:cubicBezTo>
                  <a:cubicBezTo>
                    <a:pt x="50" y="77"/>
                    <a:pt x="41" y="70"/>
                    <a:pt x="37" y="64"/>
                  </a:cubicBezTo>
                  <a:cubicBezTo>
                    <a:pt x="33" y="56"/>
                    <a:pt x="31" y="35"/>
                    <a:pt x="32" y="26"/>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ea typeface="+mn-ea"/>
                <a:cs typeface="+mn-cs"/>
              </a:endParaRPr>
            </a:p>
          </p:txBody>
        </p:sp>
        <p:sp>
          <p:nvSpPr>
            <p:cNvPr id="126" name="Freeform 293">
              <a:extLst>
                <a:ext uri="{FF2B5EF4-FFF2-40B4-BE49-F238E27FC236}">
                  <a16:creationId xmlns:a16="http://schemas.microsoft.com/office/drawing/2014/main" id="{B0628208-F18A-4058-A9BA-085C531DB4D3}"/>
                </a:ext>
              </a:extLst>
            </p:cNvPr>
            <p:cNvSpPr>
              <a:spLocks noEditPoints="1"/>
            </p:cNvSpPr>
            <p:nvPr/>
          </p:nvSpPr>
          <p:spPr bwMode="auto">
            <a:xfrm>
              <a:off x="14339166" y="5416253"/>
              <a:ext cx="492125" cy="1252538"/>
            </a:xfrm>
            <a:custGeom>
              <a:avLst/>
              <a:gdLst>
                <a:gd name="T0" fmla="*/ 92 w 131"/>
                <a:gd name="T1" fmla="*/ 331 h 331"/>
                <a:gd name="T2" fmla="*/ 99 w 131"/>
                <a:gd name="T3" fmla="*/ 325 h 331"/>
                <a:gd name="T4" fmla="*/ 105 w 131"/>
                <a:gd name="T5" fmla="*/ 227 h 331"/>
                <a:gd name="T6" fmla="*/ 112 w 131"/>
                <a:gd name="T7" fmla="*/ 225 h 331"/>
                <a:gd name="T8" fmla="*/ 124 w 131"/>
                <a:gd name="T9" fmla="*/ 207 h 331"/>
                <a:gd name="T10" fmla="*/ 128 w 131"/>
                <a:gd name="T11" fmla="*/ 124 h 331"/>
                <a:gd name="T12" fmla="*/ 3 w 131"/>
                <a:gd name="T13" fmla="*/ 124 h 331"/>
                <a:gd name="T14" fmla="*/ 7 w 131"/>
                <a:gd name="T15" fmla="*/ 207 h 331"/>
                <a:gd name="T16" fmla="*/ 19 w 131"/>
                <a:gd name="T17" fmla="*/ 225 h 331"/>
                <a:gd name="T18" fmla="*/ 26 w 131"/>
                <a:gd name="T19" fmla="*/ 227 h 331"/>
                <a:gd name="T20" fmla="*/ 32 w 131"/>
                <a:gd name="T21" fmla="*/ 325 h 331"/>
                <a:gd name="T22" fmla="*/ 39 w 131"/>
                <a:gd name="T23" fmla="*/ 331 h 331"/>
                <a:gd name="T24" fmla="*/ 92 w 131"/>
                <a:gd name="T25" fmla="*/ 331 h 331"/>
                <a:gd name="T26" fmla="*/ 32 w 131"/>
                <a:gd name="T27" fmla="*/ 26 h 331"/>
                <a:gd name="T28" fmla="*/ 65 w 131"/>
                <a:gd name="T29" fmla="*/ 0 h 331"/>
                <a:gd name="T30" fmla="*/ 99 w 131"/>
                <a:gd name="T31" fmla="*/ 26 h 331"/>
                <a:gd name="T32" fmla="*/ 94 w 131"/>
                <a:gd name="T33" fmla="*/ 64 h 331"/>
                <a:gd name="T34" fmla="*/ 71 w 131"/>
                <a:gd name="T35" fmla="*/ 79 h 331"/>
                <a:gd name="T36" fmla="*/ 60 w 131"/>
                <a:gd name="T37" fmla="*/ 79 h 331"/>
                <a:gd name="T38" fmla="*/ 37 w 131"/>
                <a:gd name="T39" fmla="*/ 64 h 331"/>
                <a:gd name="T40" fmla="*/ 32 w 131"/>
                <a:gd name="T41" fmla="*/ 2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331">
                  <a:moveTo>
                    <a:pt x="92" y="331"/>
                  </a:moveTo>
                  <a:cubicBezTo>
                    <a:pt x="96" y="331"/>
                    <a:pt x="98" y="329"/>
                    <a:pt x="99" y="325"/>
                  </a:cubicBezTo>
                  <a:cubicBezTo>
                    <a:pt x="105" y="227"/>
                    <a:pt x="105" y="227"/>
                    <a:pt x="105" y="227"/>
                  </a:cubicBezTo>
                  <a:cubicBezTo>
                    <a:pt x="112" y="225"/>
                    <a:pt x="112" y="225"/>
                    <a:pt x="112" y="225"/>
                  </a:cubicBezTo>
                  <a:cubicBezTo>
                    <a:pt x="121" y="222"/>
                    <a:pt x="123" y="217"/>
                    <a:pt x="124" y="207"/>
                  </a:cubicBezTo>
                  <a:cubicBezTo>
                    <a:pt x="128" y="124"/>
                    <a:pt x="128" y="124"/>
                    <a:pt x="128" y="124"/>
                  </a:cubicBezTo>
                  <a:cubicBezTo>
                    <a:pt x="131" y="76"/>
                    <a:pt x="0" y="76"/>
                    <a:pt x="3" y="124"/>
                  </a:cubicBezTo>
                  <a:cubicBezTo>
                    <a:pt x="7" y="207"/>
                    <a:pt x="7" y="207"/>
                    <a:pt x="7" y="207"/>
                  </a:cubicBezTo>
                  <a:cubicBezTo>
                    <a:pt x="8" y="217"/>
                    <a:pt x="10" y="222"/>
                    <a:pt x="19" y="225"/>
                  </a:cubicBezTo>
                  <a:cubicBezTo>
                    <a:pt x="26" y="227"/>
                    <a:pt x="26" y="227"/>
                    <a:pt x="26" y="227"/>
                  </a:cubicBezTo>
                  <a:cubicBezTo>
                    <a:pt x="32" y="325"/>
                    <a:pt x="32" y="325"/>
                    <a:pt x="32" y="325"/>
                  </a:cubicBezTo>
                  <a:cubicBezTo>
                    <a:pt x="33" y="329"/>
                    <a:pt x="35" y="331"/>
                    <a:pt x="39" y="331"/>
                  </a:cubicBezTo>
                  <a:cubicBezTo>
                    <a:pt x="92" y="331"/>
                    <a:pt x="92" y="331"/>
                    <a:pt x="92" y="331"/>
                  </a:cubicBezTo>
                  <a:close/>
                  <a:moveTo>
                    <a:pt x="32" y="26"/>
                  </a:moveTo>
                  <a:cubicBezTo>
                    <a:pt x="33" y="9"/>
                    <a:pt x="49" y="0"/>
                    <a:pt x="65" y="0"/>
                  </a:cubicBezTo>
                  <a:cubicBezTo>
                    <a:pt x="82" y="0"/>
                    <a:pt x="98" y="9"/>
                    <a:pt x="99" y="26"/>
                  </a:cubicBezTo>
                  <a:cubicBezTo>
                    <a:pt x="100" y="35"/>
                    <a:pt x="98" y="56"/>
                    <a:pt x="94" y="64"/>
                  </a:cubicBezTo>
                  <a:cubicBezTo>
                    <a:pt x="90" y="70"/>
                    <a:pt x="81" y="77"/>
                    <a:pt x="71" y="79"/>
                  </a:cubicBezTo>
                  <a:cubicBezTo>
                    <a:pt x="66" y="80"/>
                    <a:pt x="65" y="80"/>
                    <a:pt x="60" y="79"/>
                  </a:cubicBezTo>
                  <a:cubicBezTo>
                    <a:pt x="50" y="77"/>
                    <a:pt x="41" y="70"/>
                    <a:pt x="37" y="64"/>
                  </a:cubicBezTo>
                  <a:cubicBezTo>
                    <a:pt x="33" y="56"/>
                    <a:pt x="31" y="35"/>
                    <a:pt x="32" y="26"/>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ea typeface="+mn-ea"/>
                <a:cs typeface="+mn-cs"/>
              </a:endParaRPr>
            </a:p>
          </p:txBody>
        </p:sp>
        <p:sp>
          <p:nvSpPr>
            <p:cNvPr id="127" name="Freeform 293">
              <a:extLst>
                <a:ext uri="{FF2B5EF4-FFF2-40B4-BE49-F238E27FC236}">
                  <a16:creationId xmlns:a16="http://schemas.microsoft.com/office/drawing/2014/main" id="{F7813CEB-00F4-4CDD-A1B5-449E645F71C6}"/>
                </a:ext>
              </a:extLst>
            </p:cNvPr>
            <p:cNvSpPr>
              <a:spLocks noEditPoints="1"/>
            </p:cNvSpPr>
            <p:nvPr/>
          </p:nvSpPr>
          <p:spPr bwMode="auto">
            <a:xfrm>
              <a:off x="14884454" y="5416253"/>
              <a:ext cx="492125" cy="1252538"/>
            </a:xfrm>
            <a:custGeom>
              <a:avLst/>
              <a:gdLst>
                <a:gd name="T0" fmla="*/ 92 w 131"/>
                <a:gd name="T1" fmla="*/ 331 h 331"/>
                <a:gd name="T2" fmla="*/ 99 w 131"/>
                <a:gd name="T3" fmla="*/ 325 h 331"/>
                <a:gd name="T4" fmla="*/ 105 w 131"/>
                <a:gd name="T5" fmla="*/ 227 h 331"/>
                <a:gd name="T6" fmla="*/ 112 w 131"/>
                <a:gd name="T7" fmla="*/ 225 h 331"/>
                <a:gd name="T8" fmla="*/ 124 w 131"/>
                <a:gd name="T9" fmla="*/ 207 h 331"/>
                <a:gd name="T10" fmla="*/ 128 w 131"/>
                <a:gd name="T11" fmla="*/ 124 h 331"/>
                <a:gd name="T12" fmla="*/ 3 w 131"/>
                <a:gd name="T13" fmla="*/ 124 h 331"/>
                <a:gd name="T14" fmla="*/ 7 w 131"/>
                <a:gd name="T15" fmla="*/ 207 h 331"/>
                <a:gd name="T16" fmla="*/ 19 w 131"/>
                <a:gd name="T17" fmla="*/ 225 h 331"/>
                <a:gd name="T18" fmla="*/ 26 w 131"/>
                <a:gd name="T19" fmla="*/ 227 h 331"/>
                <a:gd name="T20" fmla="*/ 32 w 131"/>
                <a:gd name="T21" fmla="*/ 325 h 331"/>
                <a:gd name="T22" fmla="*/ 39 w 131"/>
                <a:gd name="T23" fmla="*/ 331 h 331"/>
                <a:gd name="T24" fmla="*/ 92 w 131"/>
                <a:gd name="T25" fmla="*/ 331 h 331"/>
                <a:gd name="T26" fmla="*/ 32 w 131"/>
                <a:gd name="T27" fmla="*/ 26 h 331"/>
                <a:gd name="T28" fmla="*/ 65 w 131"/>
                <a:gd name="T29" fmla="*/ 0 h 331"/>
                <a:gd name="T30" fmla="*/ 99 w 131"/>
                <a:gd name="T31" fmla="*/ 26 h 331"/>
                <a:gd name="T32" fmla="*/ 94 w 131"/>
                <a:gd name="T33" fmla="*/ 64 h 331"/>
                <a:gd name="T34" fmla="*/ 71 w 131"/>
                <a:gd name="T35" fmla="*/ 79 h 331"/>
                <a:gd name="T36" fmla="*/ 60 w 131"/>
                <a:gd name="T37" fmla="*/ 79 h 331"/>
                <a:gd name="T38" fmla="*/ 37 w 131"/>
                <a:gd name="T39" fmla="*/ 64 h 331"/>
                <a:gd name="T40" fmla="*/ 32 w 131"/>
                <a:gd name="T41" fmla="*/ 2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331">
                  <a:moveTo>
                    <a:pt x="92" y="331"/>
                  </a:moveTo>
                  <a:cubicBezTo>
                    <a:pt x="96" y="331"/>
                    <a:pt x="98" y="329"/>
                    <a:pt x="99" y="325"/>
                  </a:cubicBezTo>
                  <a:cubicBezTo>
                    <a:pt x="105" y="227"/>
                    <a:pt x="105" y="227"/>
                    <a:pt x="105" y="227"/>
                  </a:cubicBezTo>
                  <a:cubicBezTo>
                    <a:pt x="112" y="225"/>
                    <a:pt x="112" y="225"/>
                    <a:pt x="112" y="225"/>
                  </a:cubicBezTo>
                  <a:cubicBezTo>
                    <a:pt x="121" y="222"/>
                    <a:pt x="123" y="217"/>
                    <a:pt x="124" y="207"/>
                  </a:cubicBezTo>
                  <a:cubicBezTo>
                    <a:pt x="128" y="124"/>
                    <a:pt x="128" y="124"/>
                    <a:pt x="128" y="124"/>
                  </a:cubicBezTo>
                  <a:cubicBezTo>
                    <a:pt x="131" y="76"/>
                    <a:pt x="0" y="76"/>
                    <a:pt x="3" y="124"/>
                  </a:cubicBezTo>
                  <a:cubicBezTo>
                    <a:pt x="7" y="207"/>
                    <a:pt x="7" y="207"/>
                    <a:pt x="7" y="207"/>
                  </a:cubicBezTo>
                  <a:cubicBezTo>
                    <a:pt x="8" y="217"/>
                    <a:pt x="10" y="222"/>
                    <a:pt x="19" y="225"/>
                  </a:cubicBezTo>
                  <a:cubicBezTo>
                    <a:pt x="26" y="227"/>
                    <a:pt x="26" y="227"/>
                    <a:pt x="26" y="227"/>
                  </a:cubicBezTo>
                  <a:cubicBezTo>
                    <a:pt x="32" y="325"/>
                    <a:pt x="32" y="325"/>
                    <a:pt x="32" y="325"/>
                  </a:cubicBezTo>
                  <a:cubicBezTo>
                    <a:pt x="33" y="329"/>
                    <a:pt x="35" y="331"/>
                    <a:pt x="39" y="331"/>
                  </a:cubicBezTo>
                  <a:cubicBezTo>
                    <a:pt x="92" y="331"/>
                    <a:pt x="92" y="331"/>
                    <a:pt x="92" y="331"/>
                  </a:cubicBezTo>
                  <a:close/>
                  <a:moveTo>
                    <a:pt x="32" y="26"/>
                  </a:moveTo>
                  <a:cubicBezTo>
                    <a:pt x="33" y="9"/>
                    <a:pt x="49" y="0"/>
                    <a:pt x="65" y="0"/>
                  </a:cubicBezTo>
                  <a:cubicBezTo>
                    <a:pt x="82" y="0"/>
                    <a:pt x="98" y="9"/>
                    <a:pt x="99" y="26"/>
                  </a:cubicBezTo>
                  <a:cubicBezTo>
                    <a:pt x="100" y="35"/>
                    <a:pt x="98" y="56"/>
                    <a:pt x="94" y="64"/>
                  </a:cubicBezTo>
                  <a:cubicBezTo>
                    <a:pt x="90" y="70"/>
                    <a:pt x="81" y="77"/>
                    <a:pt x="71" y="79"/>
                  </a:cubicBezTo>
                  <a:cubicBezTo>
                    <a:pt x="66" y="80"/>
                    <a:pt x="65" y="80"/>
                    <a:pt x="60" y="79"/>
                  </a:cubicBezTo>
                  <a:cubicBezTo>
                    <a:pt x="50" y="77"/>
                    <a:pt x="41" y="70"/>
                    <a:pt x="37" y="64"/>
                  </a:cubicBezTo>
                  <a:cubicBezTo>
                    <a:pt x="33" y="56"/>
                    <a:pt x="31" y="35"/>
                    <a:pt x="32" y="26"/>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ea typeface="+mn-ea"/>
                <a:cs typeface="+mn-cs"/>
              </a:endParaRPr>
            </a:p>
          </p:txBody>
        </p:sp>
        <p:sp>
          <p:nvSpPr>
            <p:cNvPr id="128" name="Freeform 293">
              <a:extLst>
                <a:ext uri="{FF2B5EF4-FFF2-40B4-BE49-F238E27FC236}">
                  <a16:creationId xmlns:a16="http://schemas.microsoft.com/office/drawing/2014/main" id="{5D71B027-4A85-4D29-9BD8-9EC4E1F01391}"/>
                </a:ext>
              </a:extLst>
            </p:cNvPr>
            <p:cNvSpPr>
              <a:spLocks noEditPoints="1"/>
            </p:cNvSpPr>
            <p:nvPr/>
          </p:nvSpPr>
          <p:spPr bwMode="auto">
            <a:xfrm>
              <a:off x="15429742" y="5416253"/>
              <a:ext cx="492125" cy="1252538"/>
            </a:xfrm>
            <a:custGeom>
              <a:avLst/>
              <a:gdLst>
                <a:gd name="T0" fmla="*/ 92 w 131"/>
                <a:gd name="T1" fmla="*/ 331 h 331"/>
                <a:gd name="T2" fmla="*/ 99 w 131"/>
                <a:gd name="T3" fmla="*/ 325 h 331"/>
                <a:gd name="T4" fmla="*/ 105 w 131"/>
                <a:gd name="T5" fmla="*/ 227 h 331"/>
                <a:gd name="T6" fmla="*/ 112 w 131"/>
                <a:gd name="T7" fmla="*/ 225 h 331"/>
                <a:gd name="T8" fmla="*/ 124 w 131"/>
                <a:gd name="T9" fmla="*/ 207 h 331"/>
                <a:gd name="T10" fmla="*/ 128 w 131"/>
                <a:gd name="T11" fmla="*/ 124 h 331"/>
                <a:gd name="T12" fmla="*/ 3 w 131"/>
                <a:gd name="T13" fmla="*/ 124 h 331"/>
                <a:gd name="T14" fmla="*/ 7 w 131"/>
                <a:gd name="T15" fmla="*/ 207 h 331"/>
                <a:gd name="T16" fmla="*/ 19 w 131"/>
                <a:gd name="T17" fmla="*/ 225 h 331"/>
                <a:gd name="T18" fmla="*/ 26 w 131"/>
                <a:gd name="T19" fmla="*/ 227 h 331"/>
                <a:gd name="T20" fmla="*/ 32 w 131"/>
                <a:gd name="T21" fmla="*/ 325 h 331"/>
                <a:gd name="T22" fmla="*/ 39 w 131"/>
                <a:gd name="T23" fmla="*/ 331 h 331"/>
                <a:gd name="T24" fmla="*/ 92 w 131"/>
                <a:gd name="T25" fmla="*/ 331 h 331"/>
                <a:gd name="T26" fmla="*/ 32 w 131"/>
                <a:gd name="T27" fmla="*/ 26 h 331"/>
                <a:gd name="T28" fmla="*/ 65 w 131"/>
                <a:gd name="T29" fmla="*/ 0 h 331"/>
                <a:gd name="T30" fmla="*/ 99 w 131"/>
                <a:gd name="T31" fmla="*/ 26 h 331"/>
                <a:gd name="T32" fmla="*/ 94 w 131"/>
                <a:gd name="T33" fmla="*/ 64 h 331"/>
                <a:gd name="T34" fmla="*/ 71 w 131"/>
                <a:gd name="T35" fmla="*/ 79 h 331"/>
                <a:gd name="T36" fmla="*/ 60 w 131"/>
                <a:gd name="T37" fmla="*/ 79 h 331"/>
                <a:gd name="T38" fmla="*/ 37 w 131"/>
                <a:gd name="T39" fmla="*/ 64 h 331"/>
                <a:gd name="T40" fmla="*/ 32 w 131"/>
                <a:gd name="T41" fmla="*/ 2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331">
                  <a:moveTo>
                    <a:pt x="92" y="331"/>
                  </a:moveTo>
                  <a:cubicBezTo>
                    <a:pt x="96" y="331"/>
                    <a:pt x="98" y="329"/>
                    <a:pt x="99" y="325"/>
                  </a:cubicBezTo>
                  <a:cubicBezTo>
                    <a:pt x="105" y="227"/>
                    <a:pt x="105" y="227"/>
                    <a:pt x="105" y="227"/>
                  </a:cubicBezTo>
                  <a:cubicBezTo>
                    <a:pt x="112" y="225"/>
                    <a:pt x="112" y="225"/>
                    <a:pt x="112" y="225"/>
                  </a:cubicBezTo>
                  <a:cubicBezTo>
                    <a:pt x="121" y="222"/>
                    <a:pt x="123" y="217"/>
                    <a:pt x="124" y="207"/>
                  </a:cubicBezTo>
                  <a:cubicBezTo>
                    <a:pt x="128" y="124"/>
                    <a:pt x="128" y="124"/>
                    <a:pt x="128" y="124"/>
                  </a:cubicBezTo>
                  <a:cubicBezTo>
                    <a:pt x="131" y="76"/>
                    <a:pt x="0" y="76"/>
                    <a:pt x="3" y="124"/>
                  </a:cubicBezTo>
                  <a:cubicBezTo>
                    <a:pt x="7" y="207"/>
                    <a:pt x="7" y="207"/>
                    <a:pt x="7" y="207"/>
                  </a:cubicBezTo>
                  <a:cubicBezTo>
                    <a:pt x="8" y="217"/>
                    <a:pt x="10" y="222"/>
                    <a:pt x="19" y="225"/>
                  </a:cubicBezTo>
                  <a:cubicBezTo>
                    <a:pt x="26" y="227"/>
                    <a:pt x="26" y="227"/>
                    <a:pt x="26" y="227"/>
                  </a:cubicBezTo>
                  <a:cubicBezTo>
                    <a:pt x="32" y="325"/>
                    <a:pt x="32" y="325"/>
                    <a:pt x="32" y="325"/>
                  </a:cubicBezTo>
                  <a:cubicBezTo>
                    <a:pt x="33" y="329"/>
                    <a:pt x="35" y="331"/>
                    <a:pt x="39" y="331"/>
                  </a:cubicBezTo>
                  <a:cubicBezTo>
                    <a:pt x="92" y="331"/>
                    <a:pt x="92" y="331"/>
                    <a:pt x="92" y="331"/>
                  </a:cubicBezTo>
                  <a:close/>
                  <a:moveTo>
                    <a:pt x="32" y="26"/>
                  </a:moveTo>
                  <a:cubicBezTo>
                    <a:pt x="33" y="9"/>
                    <a:pt x="49" y="0"/>
                    <a:pt x="65" y="0"/>
                  </a:cubicBezTo>
                  <a:cubicBezTo>
                    <a:pt x="82" y="0"/>
                    <a:pt x="98" y="9"/>
                    <a:pt x="99" y="26"/>
                  </a:cubicBezTo>
                  <a:cubicBezTo>
                    <a:pt x="100" y="35"/>
                    <a:pt x="98" y="56"/>
                    <a:pt x="94" y="64"/>
                  </a:cubicBezTo>
                  <a:cubicBezTo>
                    <a:pt x="90" y="70"/>
                    <a:pt x="81" y="77"/>
                    <a:pt x="71" y="79"/>
                  </a:cubicBezTo>
                  <a:cubicBezTo>
                    <a:pt x="66" y="80"/>
                    <a:pt x="65" y="80"/>
                    <a:pt x="60" y="79"/>
                  </a:cubicBezTo>
                  <a:cubicBezTo>
                    <a:pt x="50" y="77"/>
                    <a:pt x="41" y="70"/>
                    <a:pt x="37" y="64"/>
                  </a:cubicBezTo>
                  <a:cubicBezTo>
                    <a:pt x="33" y="56"/>
                    <a:pt x="31" y="35"/>
                    <a:pt x="32" y="26"/>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ea typeface="+mn-ea"/>
                <a:cs typeface="+mn-cs"/>
              </a:endParaRPr>
            </a:p>
          </p:txBody>
        </p:sp>
      </p:grpSp>
      <p:grpSp>
        <p:nvGrpSpPr>
          <p:cNvPr id="129" name="Group 128">
            <a:extLst>
              <a:ext uri="{FF2B5EF4-FFF2-40B4-BE49-F238E27FC236}">
                <a16:creationId xmlns:a16="http://schemas.microsoft.com/office/drawing/2014/main" id="{AD56962F-8100-4317-AAEE-F0A8278A316F}"/>
              </a:ext>
            </a:extLst>
          </p:cNvPr>
          <p:cNvGrpSpPr>
            <a:grpSpLocks noChangeAspect="1"/>
          </p:cNvGrpSpPr>
          <p:nvPr/>
        </p:nvGrpSpPr>
        <p:grpSpPr>
          <a:xfrm>
            <a:off x="6441745" y="3276298"/>
            <a:ext cx="379780" cy="801955"/>
            <a:chOff x="11253335" y="2339975"/>
            <a:chExt cx="682626" cy="1441451"/>
          </a:xfrm>
          <a:solidFill>
            <a:schemeClr val="tx1"/>
          </a:solidFill>
        </p:grpSpPr>
        <p:sp>
          <p:nvSpPr>
            <p:cNvPr id="130" name="Freeform 144">
              <a:extLst>
                <a:ext uri="{FF2B5EF4-FFF2-40B4-BE49-F238E27FC236}">
                  <a16:creationId xmlns:a16="http://schemas.microsoft.com/office/drawing/2014/main" id="{5CFD15E0-E47A-4833-9677-DDD2E31A7C7C}"/>
                </a:ext>
              </a:extLst>
            </p:cNvPr>
            <p:cNvSpPr>
              <a:spLocks/>
            </p:cNvSpPr>
            <p:nvPr/>
          </p:nvSpPr>
          <p:spPr bwMode="auto">
            <a:xfrm>
              <a:off x="11358110" y="3406775"/>
              <a:ext cx="79375" cy="206375"/>
            </a:xfrm>
            <a:custGeom>
              <a:avLst/>
              <a:gdLst>
                <a:gd name="T0" fmla="*/ 16 w 52"/>
                <a:gd name="T1" fmla="*/ 0 h 136"/>
                <a:gd name="T2" fmla="*/ 18 w 52"/>
                <a:gd name="T3" fmla="*/ 26 h 136"/>
                <a:gd name="T4" fmla="*/ 20 w 52"/>
                <a:gd name="T5" fmla="*/ 85 h 136"/>
                <a:gd name="T6" fmla="*/ 0 w 52"/>
                <a:gd name="T7" fmla="*/ 110 h 136"/>
                <a:gd name="T8" fmla="*/ 26 w 52"/>
                <a:gd name="T9" fmla="*/ 136 h 136"/>
                <a:gd name="T10" fmla="*/ 52 w 52"/>
                <a:gd name="T11" fmla="*/ 110 h 136"/>
                <a:gd name="T12" fmla="*/ 32 w 52"/>
                <a:gd name="T13" fmla="*/ 85 h 136"/>
                <a:gd name="T14" fmla="*/ 30 w 52"/>
                <a:gd name="T15" fmla="*/ 30 h 136"/>
                <a:gd name="T16" fmla="*/ 29 w 52"/>
                <a:gd name="T17" fmla="*/ 5 h 136"/>
                <a:gd name="T18" fmla="*/ 16 w 52"/>
                <a:gd name="T1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136">
                  <a:moveTo>
                    <a:pt x="16" y="0"/>
                  </a:moveTo>
                  <a:cubicBezTo>
                    <a:pt x="17" y="9"/>
                    <a:pt x="18" y="18"/>
                    <a:pt x="18" y="26"/>
                  </a:cubicBezTo>
                  <a:cubicBezTo>
                    <a:pt x="20" y="49"/>
                    <a:pt x="20" y="70"/>
                    <a:pt x="20" y="85"/>
                  </a:cubicBezTo>
                  <a:cubicBezTo>
                    <a:pt x="8" y="87"/>
                    <a:pt x="0" y="98"/>
                    <a:pt x="0" y="110"/>
                  </a:cubicBezTo>
                  <a:cubicBezTo>
                    <a:pt x="0" y="125"/>
                    <a:pt x="11" y="136"/>
                    <a:pt x="26" y="136"/>
                  </a:cubicBezTo>
                  <a:cubicBezTo>
                    <a:pt x="40" y="136"/>
                    <a:pt x="52" y="125"/>
                    <a:pt x="52" y="110"/>
                  </a:cubicBezTo>
                  <a:cubicBezTo>
                    <a:pt x="52" y="98"/>
                    <a:pt x="43" y="88"/>
                    <a:pt x="32" y="85"/>
                  </a:cubicBezTo>
                  <a:cubicBezTo>
                    <a:pt x="32" y="71"/>
                    <a:pt x="32" y="52"/>
                    <a:pt x="30" y="30"/>
                  </a:cubicBezTo>
                  <a:cubicBezTo>
                    <a:pt x="30" y="22"/>
                    <a:pt x="30" y="13"/>
                    <a:pt x="29" y="5"/>
                  </a:cubicBezTo>
                  <a:cubicBezTo>
                    <a:pt x="25" y="3"/>
                    <a:pt x="2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sp>
          <p:nvSpPr>
            <p:cNvPr id="131" name="Freeform 145">
              <a:extLst>
                <a:ext uri="{FF2B5EF4-FFF2-40B4-BE49-F238E27FC236}">
                  <a16:creationId xmlns:a16="http://schemas.microsoft.com/office/drawing/2014/main" id="{1130DE9A-C29D-4524-A9E1-078C6552C8E9}"/>
                </a:ext>
              </a:extLst>
            </p:cNvPr>
            <p:cNvSpPr>
              <a:spLocks/>
            </p:cNvSpPr>
            <p:nvPr/>
          </p:nvSpPr>
          <p:spPr bwMode="auto">
            <a:xfrm>
              <a:off x="11450185" y="3427413"/>
              <a:ext cx="150813" cy="354013"/>
            </a:xfrm>
            <a:custGeom>
              <a:avLst/>
              <a:gdLst>
                <a:gd name="T0" fmla="*/ 99 w 99"/>
                <a:gd name="T1" fmla="*/ 13 h 234"/>
                <a:gd name="T2" fmla="*/ 0 w 99"/>
                <a:gd name="T3" fmla="*/ 0 h 234"/>
                <a:gd name="T4" fmla="*/ 0 w 99"/>
                <a:gd name="T5" fmla="*/ 25 h 234"/>
                <a:gd name="T6" fmla="*/ 0 w 99"/>
                <a:gd name="T7" fmla="*/ 184 h 234"/>
                <a:gd name="T8" fmla="*/ 49 w 99"/>
                <a:gd name="T9" fmla="*/ 234 h 234"/>
                <a:gd name="T10" fmla="*/ 95 w 99"/>
                <a:gd name="T11" fmla="*/ 202 h 234"/>
                <a:gd name="T12" fmla="*/ 99 w 99"/>
                <a:gd name="T13" fmla="*/ 184 h 234"/>
                <a:gd name="T14" fmla="*/ 99 w 99"/>
                <a:gd name="T15" fmla="*/ 13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4">
                  <a:moveTo>
                    <a:pt x="99" y="13"/>
                  </a:moveTo>
                  <a:cubicBezTo>
                    <a:pt x="64" y="13"/>
                    <a:pt x="29" y="7"/>
                    <a:pt x="0" y="0"/>
                  </a:cubicBezTo>
                  <a:cubicBezTo>
                    <a:pt x="0" y="25"/>
                    <a:pt x="0" y="25"/>
                    <a:pt x="0" y="25"/>
                  </a:cubicBezTo>
                  <a:cubicBezTo>
                    <a:pt x="0" y="184"/>
                    <a:pt x="0" y="184"/>
                    <a:pt x="0" y="184"/>
                  </a:cubicBezTo>
                  <a:cubicBezTo>
                    <a:pt x="0" y="212"/>
                    <a:pt x="22" y="234"/>
                    <a:pt x="49" y="234"/>
                  </a:cubicBezTo>
                  <a:cubicBezTo>
                    <a:pt x="70" y="234"/>
                    <a:pt x="88" y="221"/>
                    <a:pt x="95" y="202"/>
                  </a:cubicBezTo>
                  <a:cubicBezTo>
                    <a:pt x="97" y="197"/>
                    <a:pt x="99" y="191"/>
                    <a:pt x="99" y="184"/>
                  </a:cubicBezTo>
                  <a:lnTo>
                    <a:pt x="9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sp>
          <p:nvSpPr>
            <p:cNvPr id="132" name="Freeform 146">
              <a:extLst>
                <a:ext uri="{FF2B5EF4-FFF2-40B4-BE49-F238E27FC236}">
                  <a16:creationId xmlns:a16="http://schemas.microsoft.com/office/drawing/2014/main" id="{CA72D665-228E-411B-A69F-42F6A917D79D}"/>
                </a:ext>
              </a:extLst>
            </p:cNvPr>
            <p:cNvSpPr>
              <a:spLocks/>
            </p:cNvSpPr>
            <p:nvPr/>
          </p:nvSpPr>
          <p:spPr bwMode="auto">
            <a:xfrm>
              <a:off x="11627985" y="3427413"/>
              <a:ext cx="150813" cy="354013"/>
            </a:xfrm>
            <a:custGeom>
              <a:avLst/>
              <a:gdLst>
                <a:gd name="T0" fmla="*/ 0 w 99"/>
                <a:gd name="T1" fmla="*/ 184 h 234"/>
                <a:gd name="T2" fmla="*/ 50 w 99"/>
                <a:gd name="T3" fmla="*/ 234 h 234"/>
                <a:gd name="T4" fmla="*/ 99 w 99"/>
                <a:gd name="T5" fmla="*/ 184 h 234"/>
                <a:gd name="T6" fmla="*/ 99 w 99"/>
                <a:gd name="T7" fmla="*/ 0 h 234"/>
                <a:gd name="T8" fmla="*/ 0 w 99"/>
                <a:gd name="T9" fmla="*/ 13 h 234"/>
                <a:gd name="T10" fmla="*/ 0 w 99"/>
                <a:gd name="T11" fmla="*/ 184 h 234"/>
              </a:gdLst>
              <a:ahLst/>
              <a:cxnLst>
                <a:cxn ang="0">
                  <a:pos x="T0" y="T1"/>
                </a:cxn>
                <a:cxn ang="0">
                  <a:pos x="T2" y="T3"/>
                </a:cxn>
                <a:cxn ang="0">
                  <a:pos x="T4" y="T5"/>
                </a:cxn>
                <a:cxn ang="0">
                  <a:pos x="T6" y="T7"/>
                </a:cxn>
                <a:cxn ang="0">
                  <a:pos x="T8" y="T9"/>
                </a:cxn>
                <a:cxn ang="0">
                  <a:pos x="T10" y="T11"/>
                </a:cxn>
              </a:cxnLst>
              <a:rect l="0" t="0" r="r" b="b"/>
              <a:pathLst>
                <a:path w="99" h="234">
                  <a:moveTo>
                    <a:pt x="0" y="184"/>
                  </a:moveTo>
                  <a:cubicBezTo>
                    <a:pt x="0" y="212"/>
                    <a:pt x="22" y="234"/>
                    <a:pt x="50" y="234"/>
                  </a:cubicBezTo>
                  <a:cubicBezTo>
                    <a:pt x="77" y="234"/>
                    <a:pt x="99" y="212"/>
                    <a:pt x="99" y="184"/>
                  </a:cubicBezTo>
                  <a:cubicBezTo>
                    <a:pt x="99" y="0"/>
                    <a:pt x="99" y="0"/>
                    <a:pt x="99" y="0"/>
                  </a:cubicBezTo>
                  <a:cubicBezTo>
                    <a:pt x="69" y="7"/>
                    <a:pt x="35" y="13"/>
                    <a:pt x="0" y="13"/>
                  </a:cubicBezTo>
                  <a:lnTo>
                    <a:pt x="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sp>
          <p:nvSpPr>
            <p:cNvPr id="133" name="Freeform 147">
              <a:extLst>
                <a:ext uri="{FF2B5EF4-FFF2-40B4-BE49-F238E27FC236}">
                  <a16:creationId xmlns:a16="http://schemas.microsoft.com/office/drawing/2014/main" id="{828FCB73-01AA-404B-9435-40F93480546D}"/>
                </a:ext>
              </a:extLst>
            </p:cNvPr>
            <p:cNvSpPr>
              <a:spLocks noEditPoints="1"/>
            </p:cNvSpPr>
            <p:nvPr/>
          </p:nvSpPr>
          <p:spPr bwMode="auto">
            <a:xfrm>
              <a:off x="11296198" y="2649538"/>
              <a:ext cx="636588" cy="782638"/>
            </a:xfrm>
            <a:custGeom>
              <a:avLst/>
              <a:gdLst>
                <a:gd name="T0" fmla="*/ 40 w 419"/>
                <a:gd name="T1" fmla="*/ 322 h 516"/>
                <a:gd name="T2" fmla="*/ 55 w 419"/>
                <a:gd name="T3" fmla="*/ 324 h 516"/>
                <a:gd name="T4" fmla="*/ 89 w 419"/>
                <a:gd name="T5" fmla="*/ 100 h 516"/>
                <a:gd name="T6" fmla="*/ 98 w 419"/>
                <a:gd name="T7" fmla="*/ 100 h 516"/>
                <a:gd name="T8" fmla="*/ 57 w 419"/>
                <a:gd name="T9" fmla="*/ 484 h 516"/>
                <a:gd name="T10" fmla="*/ 210 w 419"/>
                <a:gd name="T11" fmla="*/ 516 h 516"/>
                <a:gd name="T12" fmla="*/ 362 w 419"/>
                <a:gd name="T13" fmla="*/ 484 h 516"/>
                <a:gd name="T14" fmla="*/ 321 w 419"/>
                <a:gd name="T15" fmla="*/ 100 h 516"/>
                <a:gd name="T16" fmla="*/ 331 w 419"/>
                <a:gd name="T17" fmla="*/ 100 h 516"/>
                <a:gd name="T18" fmla="*/ 365 w 419"/>
                <a:gd name="T19" fmla="*/ 324 h 516"/>
                <a:gd name="T20" fmla="*/ 380 w 419"/>
                <a:gd name="T21" fmla="*/ 322 h 516"/>
                <a:gd name="T22" fmla="*/ 419 w 419"/>
                <a:gd name="T23" fmla="*/ 311 h 516"/>
                <a:gd name="T24" fmla="*/ 364 w 419"/>
                <a:gd name="T25" fmla="*/ 57 h 516"/>
                <a:gd name="T26" fmla="*/ 318 w 419"/>
                <a:gd name="T27" fmla="*/ 10 h 516"/>
                <a:gd name="T28" fmla="*/ 294 w 419"/>
                <a:gd name="T29" fmla="*/ 1 h 516"/>
                <a:gd name="T30" fmla="*/ 287 w 419"/>
                <a:gd name="T31" fmla="*/ 0 h 516"/>
                <a:gd name="T32" fmla="*/ 261 w 419"/>
                <a:gd name="T33" fmla="*/ 0 h 516"/>
                <a:gd name="T34" fmla="*/ 232 w 419"/>
                <a:gd name="T35" fmla="*/ 97 h 516"/>
                <a:gd name="T36" fmla="*/ 226 w 419"/>
                <a:gd name="T37" fmla="*/ 49 h 516"/>
                <a:gd name="T38" fmla="*/ 210 w 419"/>
                <a:gd name="T39" fmla="*/ 52 h 516"/>
                <a:gd name="T40" fmla="*/ 210 w 419"/>
                <a:gd name="T41" fmla="*/ 52 h 516"/>
                <a:gd name="T42" fmla="*/ 210 w 419"/>
                <a:gd name="T43" fmla="*/ 52 h 516"/>
                <a:gd name="T44" fmla="*/ 194 w 419"/>
                <a:gd name="T45" fmla="*/ 49 h 516"/>
                <a:gd name="T46" fmla="*/ 187 w 419"/>
                <a:gd name="T47" fmla="*/ 97 h 516"/>
                <a:gd name="T48" fmla="*/ 159 w 419"/>
                <a:gd name="T49" fmla="*/ 0 h 516"/>
                <a:gd name="T50" fmla="*/ 133 w 419"/>
                <a:gd name="T51" fmla="*/ 0 h 516"/>
                <a:gd name="T52" fmla="*/ 126 w 419"/>
                <a:gd name="T53" fmla="*/ 1 h 516"/>
                <a:gd name="T54" fmla="*/ 102 w 419"/>
                <a:gd name="T55" fmla="*/ 10 h 516"/>
                <a:gd name="T56" fmla="*/ 34 w 419"/>
                <a:gd name="T57" fmla="*/ 102 h 516"/>
                <a:gd name="T58" fmla="*/ 0 w 419"/>
                <a:gd name="T59" fmla="*/ 311 h 516"/>
                <a:gd name="T60" fmla="*/ 40 w 419"/>
                <a:gd name="T61" fmla="*/ 322 h 516"/>
                <a:gd name="T62" fmla="*/ 167 w 419"/>
                <a:gd name="T63" fmla="*/ 394 h 516"/>
                <a:gd name="T64" fmla="*/ 96 w 419"/>
                <a:gd name="T65" fmla="*/ 384 h 516"/>
                <a:gd name="T66" fmla="*/ 98 w 419"/>
                <a:gd name="T67" fmla="*/ 368 h 516"/>
                <a:gd name="T68" fmla="*/ 170 w 419"/>
                <a:gd name="T69" fmla="*/ 378 h 516"/>
                <a:gd name="T70" fmla="*/ 167 w 419"/>
                <a:gd name="T71" fmla="*/ 394 h 516"/>
                <a:gd name="T72" fmla="*/ 252 w 419"/>
                <a:gd name="T73" fmla="*/ 394 h 516"/>
                <a:gd name="T74" fmla="*/ 250 w 419"/>
                <a:gd name="T75" fmla="*/ 378 h 516"/>
                <a:gd name="T76" fmla="*/ 321 w 419"/>
                <a:gd name="T77" fmla="*/ 368 h 516"/>
                <a:gd name="T78" fmla="*/ 324 w 419"/>
                <a:gd name="T79" fmla="*/ 384 h 516"/>
                <a:gd name="T80" fmla="*/ 252 w 419"/>
                <a:gd name="T81" fmla="*/ 39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9" h="516">
                  <a:moveTo>
                    <a:pt x="40" y="322"/>
                  </a:moveTo>
                  <a:cubicBezTo>
                    <a:pt x="45" y="323"/>
                    <a:pt x="50" y="324"/>
                    <a:pt x="55" y="324"/>
                  </a:cubicBezTo>
                  <a:cubicBezTo>
                    <a:pt x="69" y="210"/>
                    <a:pt x="89" y="100"/>
                    <a:pt x="89" y="100"/>
                  </a:cubicBezTo>
                  <a:cubicBezTo>
                    <a:pt x="98" y="100"/>
                    <a:pt x="98" y="100"/>
                    <a:pt x="98" y="100"/>
                  </a:cubicBezTo>
                  <a:cubicBezTo>
                    <a:pt x="91" y="148"/>
                    <a:pt x="57" y="365"/>
                    <a:pt x="57" y="484"/>
                  </a:cubicBezTo>
                  <a:cubicBezTo>
                    <a:pt x="92" y="500"/>
                    <a:pt x="151" y="516"/>
                    <a:pt x="210" y="516"/>
                  </a:cubicBezTo>
                  <a:cubicBezTo>
                    <a:pt x="269" y="516"/>
                    <a:pt x="328" y="500"/>
                    <a:pt x="362" y="484"/>
                  </a:cubicBezTo>
                  <a:cubicBezTo>
                    <a:pt x="362" y="365"/>
                    <a:pt x="329" y="148"/>
                    <a:pt x="321" y="100"/>
                  </a:cubicBezTo>
                  <a:cubicBezTo>
                    <a:pt x="331" y="100"/>
                    <a:pt x="331" y="100"/>
                    <a:pt x="331" y="100"/>
                  </a:cubicBezTo>
                  <a:cubicBezTo>
                    <a:pt x="331" y="100"/>
                    <a:pt x="351" y="210"/>
                    <a:pt x="365" y="324"/>
                  </a:cubicBezTo>
                  <a:cubicBezTo>
                    <a:pt x="369" y="324"/>
                    <a:pt x="374" y="323"/>
                    <a:pt x="380" y="322"/>
                  </a:cubicBezTo>
                  <a:cubicBezTo>
                    <a:pt x="394" y="319"/>
                    <a:pt x="410" y="315"/>
                    <a:pt x="419" y="311"/>
                  </a:cubicBezTo>
                  <a:cubicBezTo>
                    <a:pt x="414" y="176"/>
                    <a:pt x="391" y="101"/>
                    <a:pt x="364" y="57"/>
                  </a:cubicBezTo>
                  <a:cubicBezTo>
                    <a:pt x="349" y="33"/>
                    <a:pt x="333" y="18"/>
                    <a:pt x="318" y="10"/>
                  </a:cubicBezTo>
                  <a:cubicBezTo>
                    <a:pt x="308" y="4"/>
                    <a:pt x="300" y="2"/>
                    <a:pt x="294" y="1"/>
                  </a:cubicBezTo>
                  <a:cubicBezTo>
                    <a:pt x="292" y="0"/>
                    <a:pt x="289" y="0"/>
                    <a:pt x="287" y="0"/>
                  </a:cubicBezTo>
                  <a:cubicBezTo>
                    <a:pt x="261" y="0"/>
                    <a:pt x="261" y="0"/>
                    <a:pt x="261" y="0"/>
                  </a:cubicBezTo>
                  <a:cubicBezTo>
                    <a:pt x="260" y="28"/>
                    <a:pt x="246" y="67"/>
                    <a:pt x="232" y="97"/>
                  </a:cubicBezTo>
                  <a:cubicBezTo>
                    <a:pt x="226" y="49"/>
                    <a:pt x="226" y="49"/>
                    <a:pt x="226" y="49"/>
                  </a:cubicBezTo>
                  <a:cubicBezTo>
                    <a:pt x="221" y="51"/>
                    <a:pt x="215" y="52"/>
                    <a:pt x="210" y="52"/>
                  </a:cubicBezTo>
                  <a:cubicBezTo>
                    <a:pt x="210" y="52"/>
                    <a:pt x="210" y="52"/>
                    <a:pt x="210" y="52"/>
                  </a:cubicBezTo>
                  <a:cubicBezTo>
                    <a:pt x="210" y="52"/>
                    <a:pt x="210" y="52"/>
                    <a:pt x="210" y="52"/>
                  </a:cubicBezTo>
                  <a:cubicBezTo>
                    <a:pt x="204" y="52"/>
                    <a:pt x="199" y="51"/>
                    <a:pt x="194" y="49"/>
                  </a:cubicBezTo>
                  <a:cubicBezTo>
                    <a:pt x="187" y="97"/>
                    <a:pt x="187" y="97"/>
                    <a:pt x="187" y="97"/>
                  </a:cubicBezTo>
                  <a:cubicBezTo>
                    <a:pt x="174" y="67"/>
                    <a:pt x="159" y="28"/>
                    <a:pt x="159" y="0"/>
                  </a:cubicBezTo>
                  <a:cubicBezTo>
                    <a:pt x="133" y="0"/>
                    <a:pt x="133" y="0"/>
                    <a:pt x="133" y="0"/>
                  </a:cubicBezTo>
                  <a:cubicBezTo>
                    <a:pt x="130" y="0"/>
                    <a:pt x="128" y="0"/>
                    <a:pt x="126" y="1"/>
                  </a:cubicBezTo>
                  <a:cubicBezTo>
                    <a:pt x="120" y="2"/>
                    <a:pt x="111" y="4"/>
                    <a:pt x="102" y="10"/>
                  </a:cubicBezTo>
                  <a:cubicBezTo>
                    <a:pt x="79" y="22"/>
                    <a:pt x="54" y="49"/>
                    <a:pt x="34" y="102"/>
                  </a:cubicBezTo>
                  <a:cubicBezTo>
                    <a:pt x="17" y="148"/>
                    <a:pt x="4" y="214"/>
                    <a:pt x="0" y="311"/>
                  </a:cubicBezTo>
                  <a:cubicBezTo>
                    <a:pt x="10" y="315"/>
                    <a:pt x="26" y="319"/>
                    <a:pt x="40" y="322"/>
                  </a:cubicBezTo>
                  <a:close/>
                  <a:moveTo>
                    <a:pt x="167" y="394"/>
                  </a:moveTo>
                  <a:cubicBezTo>
                    <a:pt x="96" y="384"/>
                    <a:pt x="96" y="384"/>
                    <a:pt x="96" y="384"/>
                  </a:cubicBezTo>
                  <a:cubicBezTo>
                    <a:pt x="98" y="368"/>
                    <a:pt x="98" y="368"/>
                    <a:pt x="98" y="368"/>
                  </a:cubicBezTo>
                  <a:cubicBezTo>
                    <a:pt x="170" y="378"/>
                    <a:pt x="170" y="378"/>
                    <a:pt x="170" y="378"/>
                  </a:cubicBezTo>
                  <a:lnTo>
                    <a:pt x="167" y="394"/>
                  </a:lnTo>
                  <a:close/>
                  <a:moveTo>
                    <a:pt x="252" y="394"/>
                  </a:moveTo>
                  <a:cubicBezTo>
                    <a:pt x="250" y="378"/>
                    <a:pt x="250" y="378"/>
                    <a:pt x="250" y="378"/>
                  </a:cubicBezTo>
                  <a:cubicBezTo>
                    <a:pt x="321" y="368"/>
                    <a:pt x="321" y="368"/>
                    <a:pt x="321" y="368"/>
                  </a:cubicBezTo>
                  <a:cubicBezTo>
                    <a:pt x="324" y="384"/>
                    <a:pt x="324" y="384"/>
                    <a:pt x="324" y="384"/>
                  </a:cubicBezTo>
                  <a:lnTo>
                    <a:pt x="252"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sp>
          <p:nvSpPr>
            <p:cNvPr id="134" name="Freeform 148">
              <a:extLst>
                <a:ext uri="{FF2B5EF4-FFF2-40B4-BE49-F238E27FC236}">
                  <a16:creationId xmlns:a16="http://schemas.microsoft.com/office/drawing/2014/main" id="{906D4D3B-DD46-4E4F-ABFD-A51A2FB86A18}"/>
                </a:ext>
              </a:extLst>
            </p:cNvPr>
            <p:cNvSpPr>
              <a:spLocks/>
            </p:cNvSpPr>
            <p:nvPr/>
          </p:nvSpPr>
          <p:spPr bwMode="auto">
            <a:xfrm>
              <a:off x="11851823" y="3133725"/>
              <a:ext cx="84138" cy="112713"/>
            </a:xfrm>
            <a:custGeom>
              <a:avLst/>
              <a:gdLst>
                <a:gd name="T0" fmla="*/ 23 w 55"/>
                <a:gd name="T1" fmla="*/ 74 h 74"/>
                <a:gd name="T2" fmla="*/ 23 w 55"/>
                <a:gd name="T3" fmla="*/ 74 h 74"/>
                <a:gd name="T4" fmla="*/ 55 w 55"/>
                <a:gd name="T5" fmla="*/ 42 h 74"/>
                <a:gd name="T6" fmla="*/ 54 w 55"/>
                <a:gd name="T7" fmla="*/ 0 h 74"/>
                <a:gd name="T8" fmla="*/ 15 w 55"/>
                <a:gd name="T9" fmla="*/ 11 h 74"/>
                <a:gd name="T10" fmla="*/ 0 w 55"/>
                <a:gd name="T11" fmla="*/ 13 h 74"/>
                <a:gd name="T12" fmla="*/ 6 w 55"/>
                <a:gd name="T13" fmla="*/ 70 h 74"/>
                <a:gd name="T14" fmla="*/ 23 w 55"/>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4">
                  <a:moveTo>
                    <a:pt x="23" y="74"/>
                  </a:moveTo>
                  <a:cubicBezTo>
                    <a:pt x="23" y="74"/>
                    <a:pt x="23" y="74"/>
                    <a:pt x="23" y="74"/>
                  </a:cubicBezTo>
                  <a:cubicBezTo>
                    <a:pt x="41" y="74"/>
                    <a:pt x="55" y="60"/>
                    <a:pt x="55" y="42"/>
                  </a:cubicBezTo>
                  <a:cubicBezTo>
                    <a:pt x="55" y="28"/>
                    <a:pt x="54" y="14"/>
                    <a:pt x="54" y="0"/>
                  </a:cubicBezTo>
                  <a:cubicBezTo>
                    <a:pt x="43" y="5"/>
                    <a:pt x="28" y="8"/>
                    <a:pt x="15" y="11"/>
                  </a:cubicBezTo>
                  <a:cubicBezTo>
                    <a:pt x="10" y="12"/>
                    <a:pt x="4" y="13"/>
                    <a:pt x="0" y="13"/>
                  </a:cubicBezTo>
                  <a:cubicBezTo>
                    <a:pt x="2" y="32"/>
                    <a:pt x="4" y="51"/>
                    <a:pt x="6" y="70"/>
                  </a:cubicBezTo>
                  <a:cubicBezTo>
                    <a:pt x="11" y="73"/>
                    <a:pt x="16" y="74"/>
                    <a:pt x="2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sp>
          <p:nvSpPr>
            <p:cNvPr id="135" name="Freeform 149">
              <a:extLst>
                <a:ext uri="{FF2B5EF4-FFF2-40B4-BE49-F238E27FC236}">
                  <a16:creationId xmlns:a16="http://schemas.microsoft.com/office/drawing/2014/main" id="{07F8A8AE-61DA-480C-A7E5-9FDF7AB15870}"/>
                </a:ext>
              </a:extLst>
            </p:cNvPr>
            <p:cNvSpPr>
              <a:spLocks/>
            </p:cNvSpPr>
            <p:nvPr/>
          </p:nvSpPr>
          <p:spPr bwMode="auto">
            <a:xfrm>
              <a:off x="11580360" y="2649538"/>
              <a:ext cx="69850" cy="60325"/>
            </a:xfrm>
            <a:custGeom>
              <a:avLst/>
              <a:gdLst>
                <a:gd name="T0" fmla="*/ 44 w 46"/>
                <a:gd name="T1" fmla="*/ 32 h 40"/>
                <a:gd name="T2" fmla="*/ 46 w 46"/>
                <a:gd name="T3" fmla="*/ 30 h 40"/>
                <a:gd name="T4" fmla="*/ 38 w 46"/>
                <a:gd name="T5" fmla="*/ 0 h 40"/>
                <a:gd name="T6" fmla="*/ 37 w 46"/>
                <a:gd name="T7" fmla="*/ 0 h 40"/>
                <a:gd name="T8" fmla="*/ 23 w 46"/>
                <a:gd name="T9" fmla="*/ 1 h 40"/>
                <a:gd name="T10" fmla="*/ 9 w 46"/>
                <a:gd name="T11" fmla="*/ 0 h 40"/>
                <a:gd name="T12" fmla="*/ 8 w 46"/>
                <a:gd name="T13" fmla="*/ 0 h 40"/>
                <a:gd name="T14" fmla="*/ 0 w 46"/>
                <a:gd name="T15" fmla="*/ 30 h 40"/>
                <a:gd name="T16" fmla="*/ 1 w 46"/>
                <a:gd name="T17" fmla="*/ 32 h 40"/>
                <a:gd name="T18" fmla="*/ 23 w 46"/>
                <a:gd name="T19" fmla="*/ 40 h 40"/>
                <a:gd name="T20" fmla="*/ 44 w 46"/>
                <a:gd name="T2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0">
                  <a:moveTo>
                    <a:pt x="44" y="32"/>
                  </a:moveTo>
                  <a:cubicBezTo>
                    <a:pt x="46" y="30"/>
                    <a:pt x="46" y="30"/>
                    <a:pt x="46" y="30"/>
                  </a:cubicBezTo>
                  <a:cubicBezTo>
                    <a:pt x="38" y="0"/>
                    <a:pt x="38" y="0"/>
                    <a:pt x="38" y="0"/>
                  </a:cubicBezTo>
                  <a:cubicBezTo>
                    <a:pt x="37" y="0"/>
                    <a:pt x="37" y="0"/>
                    <a:pt x="37" y="0"/>
                  </a:cubicBezTo>
                  <a:cubicBezTo>
                    <a:pt x="32" y="1"/>
                    <a:pt x="27" y="1"/>
                    <a:pt x="23" y="1"/>
                  </a:cubicBezTo>
                  <a:cubicBezTo>
                    <a:pt x="18" y="1"/>
                    <a:pt x="14" y="1"/>
                    <a:pt x="9" y="0"/>
                  </a:cubicBezTo>
                  <a:cubicBezTo>
                    <a:pt x="8" y="0"/>
                    <a:pt x="8" y="0"/>
                    <a:pt x="8" y="0"/>
                  </a:cubicBezTo>
                  <a:cubicBezTo>
                    <a:pt x="0" y="30"/>
                    <a:pt x="0" y="30"/>
                    <a:pt x="0" y="30"/>
                  </a:cubicBezTo>
                  <a:cubicBezTo>
                    <a:pt x="1" y="32"/>
                    <a:pt x="1" y="32"/>
                    <a:pt x="1" y="32"/>
                  </a:cubicBezTo>
                  <a:cubicBezTo>
                    <a:pt x="7" y="37"/>
                    <a:pt x="15" y="40"/>
                    <a:pt x="23" y="40"/>
                  </a:cubicBezTo>
                  <a:cubicBezTo>
                    <a:pt x="31" y="40"/>
                    <a:pt x="38" y="37"/>
                    <a:pt x="4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sp>
          <p:nvSpPr>
            <p:cNvPr id="136" name="Freeform 150">
              <a:extLst>
                <a:ext uri="{FF2B5EF4-FFF2-40B4-BE49-F238E27FC236}">
                  <a16:creationId xmlns:a16="http://schemas.microsoft.com/office/drawing/2014/main" id="{EF5790E3-E961-405A-9D31-DED7326FD35D}"/>
                </a:ext>
              </a:extLst>
            </p:cNvPr>
            <p:cNvSpPr>
              <a:spLocks/>
            </p:cNvSpPr>
            <p:nvPr/>
          </p:nvSpPr>
          <p:spPr bwMode="auto">
            <a:xfrm>
              <a:off x="11515273" y="2339975"/>
              <a:ext cx="157163" cy="42863"/>
            </a:xfrm>
            <a:custGeom>
              <a:avLst/>
              <a:gdLst>
                <a:gd name="T0" fmla="*/ 92 w 104"/>
                <a:gd name="T1" fmla="*/ 28 h 28"/>
                <a:gd name="T2" fmla="*/ 104 w 104"/>
                <a:gd name="T3" fmla="*/ 9 h 28"/>
                <a:gd name="T4" fmla="*/ 66 w 104"/>
                <a:gd name="T5" fmla="*/ 0 h 28"/>
                <a:gd name="T6" fmla="*/ 0 w 104"/>
                <a:gd name="T7" fmla="*/ 28 h 28"/>
                <a:gd name="T8" fmla="*/ 92 w 104"/>
                <a:gd name="T9" fmla="*/ 28 h 28"/>
              </a:gdLst>
              <a:ahLst/>
              <a:cxnLst>
                <a:cxn ang="0">
                  <a:pos x="T0" y="T1"/>
                </a:cxn>
                <a:cxn ang="0">
                  <a:pos x="T2" y="T3"/>
                </a:cxn>
                <a:cxn ang="0">
                  <a:pos x="T4" y="T5"/>
                </a:cxn>
                <a:cxn ang="0">
                  <a:pos x="T6" y="T7"/>
                </a:cxn>
                <a:cxn ang="0">
                  <a:pos x="T8" y="T9"/>
                </a:cxn>
              </a:cxnLst>
              <a:rect l="0" t="0" r="r" b="b"/>
              <a:pathLst>
                <a:path w="104" h="28">
                  <a:moveTo>
                    <a:pt x="92" y="28"/>
                  </a:moveTo>
                  <a:cubicBezTo>
                    <a:pt x="94" y="20"/>
                    <a:pt x="98" y="14"/>
                    <a:pt x="104" y="9"/>
                  </a:cubicBezTo>
                  <a:cubicBezTo>
                    <a:pt x="93" y="3"/>
                    <a:pt x="80" y="0"/>
                    <a:pt x="66" y="0"/>
                  </a:cubicBezTo>
                  <a:cubicBezTo>
                    <a:pt x="40" y="0"/>
                    <a:pt x="17" y="11"/>
                    <a:pt x="0" y="28"/>
                  </a:cubicBezTo>
                  <a:lnTo>
                    <a:pt x="9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sp>
          <p:nvSpPr>
            <p:cNvPr id="137" name="Freeform 151">
              <a:extLst>
                <a:ext uri="{FF2B5EF4-FFF2-40B4-BE49-F238E27FC236}">
                  <a16:creationId xmlns:a16="http://schemas.microsoft.com/office/drawing/2014/main" id="{8320C00B-38A7-4FA0-8579-32A9BFEA463A}"/>
                </a:ext>
              </a:extLst>
            </p:cNvPr>
            <p:cNvSpPr>
              <a:spLocks/>
            </p:cNvSpPr>
            <p:nvPr/>
          </p:nvSpPr>
          <p:spPr bwMode="auto">
            <a:xfrm>
              <a:off x="11478760" y="2411413"/>
              <a:ext cx="273050" cy="203200"/>
            </a:xfrm>
            <a:custGeom>
              <a:avLst/>
              <a:gdLst>
                <a:gd name="T0" fmla="*/ 180 w 180"/>
                <a:gd name="T1" fmla="*/ 43 h 133"/>
                <a:gd name="T2" fmla="*/ 173 w 180"/>
                <a:gd name="T3" fmla="*/ 9 h 133"/>
                <a:gd name="T4" fmla="*/ 148 w 180"/>
                <a:gd name="T5" fmla="*/ 21 h 133"/>
                <a:gd name="T6" fmla="*/ 118 w 180"/>
                <a:gd name="T7" fmla="*/ 0 h 133"/>
                <a:gd name="T8" fmla="*/ 11 w 180"/>
                <a:gd name="T9" fmla="*/ 0 h 133"/>
                <a:gd name="T10" fmla="*/ 0 w 180"/>
                <a:gd name="T11" fmla="*/ 43 h 133"/>
                <a:gd name="T12" fmla="*/ 90 w 180"/>
                <a:gd name="T13" fmla="*/ 133 h 133"/>
                <a:gd name="T14" fmla="*/ 180 w 180"/>
                <a:gd name="T15" fmla="*/ 4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33">
                  <a:moveTo>
                    <a:pt x="180" y="43"/>
                  </a:moveTo>
                  <a:cubicBezTo>
                    <a:pt x="180" y="31"/>
                    <a:pt x="177" y="20"/>
                    <a:pt x="173" y="9"/>
                  </a:cubicBezTo>
                  <a:cubicBezTo>
                    <a:pt x="167" y="16"/>
                    <a:pt x="158" y="21"/>
                    <a:pt x="148" y="21"/>
                  </a:cubicBezTo>
                  <a:cubicBezTo>
                    <a:pt x="134" y="21"/>
                    <a:pt x="122" y="12"/>
                    <a:pt x="118" y="0"/>
                  </a:cubicBezTo>
                  <a:cubicBezTo>
                    <a:pt x="11" y="0"/>
                    <a:pt x="11" y="0"/>
                    <a:pt x="11" y="0"/>
                  </a:cubicBezTo>
                  <a:cubicBezTo>
                    <a:pt x="4" y="13"/>
                    <a:pt x="0" y="28"/>
                    <a:pt x="0" y="43"/>
                  </a:cubicBezTo>
                  <a:cubicBezTo>
                    <a:pt x="0" y="93"/>
                    <a:pt x="40" y="133"/>
                    <a:pt x="90" y="133"/>
                  </a:cubicBezTo>
                  <a:cubicBezTo>
                    <a:pt x="140" y="133"/>
                    <a:pt x="180" y="93"/>
                    <a:pt x="18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sp>
          <p:nvSpPr>
            <p:cNvPr id="138" name="Freeform 152">
              <a:extLst>
                <a:ext uri="{FF2B5EF4-FFF2-40B4-BE49-F238E27FC236}">
                  <a16:creationId xmlns:a16="http://schemas.microsoft.com/office/drawing/2014/main" id="{C13872B6-4B3D-4AD7-85E5-DF1F47ACBCBF}"/>
                </a:ext>
              </a:extLst>
            </p:cNvPr>
            <p:cNvSpPr>
              <a:spLocks/>
            </p:cNvSpPr>
            <p:nvPr/>
          </p:nvSpPr>
          <p:spPr bwMode="auto">
            <a:xfrm>
              <a:off x="11253335" y="3133725"/>
              <a:ext cx="123825" cy="417513"/>
            </a:xfrm>
            <a:custGeom>
              <a:avLst/>
              <a:gdLst>
                <a:gd name="T0" fmla="*/ 12 w 82"/>
                <a:gd name="T1" fmla="*/ 275 h 275"/>
                <a:gd name="T2" fmla="*/ 12 w 82"/>
                <a:gd name="T3" fmla="*/ 254 h 275"/>
                <a:gd name="T4" fmla="*/ 16 w 82"/>
                <a:gd name="T5" fmla="*/ 187 h 275"/>
                <a:gd name="T6" fmla="*/ 23 w 82"/>
                <a:gd name="T7" fmla="*/ 162 h 275"/>
                <a:gd name="T8" fmla="*/ 31 w 82"/>
                <a:gd name="T9" fmla="*/ 154 h 275"/>
                <a:gd name="T10" fmla="*/ 39 w 82"/>
                <a:gd name="T11" fmla="*/ 162 h 275"/>
                <a:gd name="T12" fmla="*/ 46 w 82"/>
                <a:gd name="T13" fmla="*/ 189 h 275"/>
                <a:gd name="T14" fmla="*/ 46 w 82"/>
                <a:gd name="T15" fmla="*/ 191 h 275"/>
                <a:gd name="T16" fmla="*/ 49 w 82"/>
                <a:gd name="T17" fmla="*/ 254 h 275"/>
                <a:gd name="T18" fmla="*/ 49 w 82"/>
                <a:gd name="T19" fmla="*/ 275 h 275"/>
                <a:gd name="T20" fmla="*/ 61 w 82"/>
                <a:gd name="T21" fmla="*/ 275 h 275"/>
                <a:gd name="T22" fmla="*/ 61 w 82"/>
                <a:gd name="T23" fmla="*/ 254 h 275"/>
                <a:gd name="T24" fmla="*/ 59 w 82"/>
                <a:gd name="T25" fmla="*/ 196 h 275"/>
                <a:gd name="T26" fmla="*/ 57 w 82"/>
                <a:gd name="T27" fmla="*/ 185 h 275"/>
                <a:gd name="T28" fmla="*/ 49 w 82"/>
                <a:gd name="T29" fmla="*/ 156 h 275"/>
                <a:gd name="T30" fmla="*/ 46 w 82"/>
                <a:gd name="T31" fmla="*/ 151 h 275"/>
                <a:gd name="T32" fmla="*/ 36 w 82"/>
                <a:gd name="T33" fmla="*/ 143 h 275"/>
                <a:gd name="T34" fmla="*/ 34 w 82"/>
                <a:gd name="T35" fmla="*/ 112 h 275"/>
                <a:gd name="T36" fmla="*/ 39 w 82"/>
                <a:gd name="T37" fmla="*/ 76 h 275"/>
                <a:gd name="T38" fmla="*/ 42 w 82"/>
                <a:gd name="T39" fmla="*/ 69 h 275"/>
                <a:gd name="T40" fmla="*/ 51 w 82"/>
                <a:gd name="T41" fmla="*/ 74 h 275"/>
                <a:gd name="T42" fmla="*/ 59 w 82"/>
                <a:gd name="T43" fmla="*/ 74 h 275"/>
                <a:gd name="T44" fmla="*/ 59 w 82"/>
                <a:gd name="T45" fmla="*/ 74 h 275"/>
                <a:gd name="T46" fmla="*/ 63 w 82"/>
                <a:gd name="T47" fmla="*/ 74 h 275"/>
                <a:gd name="T48" fmla="*/ 73 w 82"/>
                <a:gd name="T49" fmla="*/ 100 h 275"/>
                <a:gd name="T50" fmla="*/ 76 w 82"/>
                <a:gd name="T51" fmla="*/ 72 h 275"/>
                <a:gd name="T52" fmla="*/ 75 w 82"/>
                <a:gd name="T53" fmla="*/ 70 h 275"/>
                <a:gd name="T54" fmla="*/ 76 w 82"/>
                <a:gd name="T55" fmla="*/ 70 h 275"/>
                <a:gd name="T56" fmla="*/ 82 w 82"/>
                <a:gd name="T57" fmla="*/ 13 h 275"/>
                <a:gd name="T58" fmla="*/ 67 w 82"/>
                <a:gd name="T59" fmla="*/ 11 h 275"/>
                <a:gd name="T60" fmla="*/ 28 w 82"/>
                <a:gd name="T61" fmla="*/ 0 h 275"/>
                <a:gd name="T62" fmla="*/ 27 w 82"/>
                <a:gd name="T63" fmla="*/ 42 h 275"/>
                <a:gd name="T64" fmla="*/ 33 w 82"/>
                <a:gd name="T65" fmla="*/ 61 h 275"/>
                <a:gd name="T66" fmla="*/ 27 w 82"/>
                <a:gd name="T67" fmla="*/ 71 h 275"/>
                <a:gd name="T68" fmla="*/ 22 w 82"/>
                <a:gd name="T69" fmla="*/ 112 h 275"/>
                <a:gd name="T70" fmla="*/ 24 w 82"/>
                <a:gd name="T71" fmla="*/ 143 h 275"/>
                <a:gd name="T72" fmla="*/ 12 w 82"/>
                <a:gd name="T73" fmla="*/ 156 h 275"/>
                <a:gd name="T74" fmla="*/ 0 w 82"/>
                <a:gd name="T75" fmla="*/ 254 h 275"/>
                <a:gd name="T76" fmla="*/ 0 w 82"/>
                <a:gd name="T77" fmla="*/ 275 h 275"/>
                <a:gd name="T78" fmla="*/ 12 w 82"/>
                <a:gd name="T7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275">
                  <a:moveTo>
                    <a:pt x="12" y="275"/>
                  </a:moveTo>
                  <a:cubicBezTo>
                    <a:pt x="12" y="270"/>
                    <a:pt x="12" y="263"/>
                    <a:pt x="12" y="254"/>
                  </a:cubicBezTo>
                  <a:cubicBezTo>
                    <a:pt x="12" y="235"/>
                    <a:pt x="13" y="208"/>
                    <a:pt x="16" y="187"/>
                  </a:cubicBezTo>
                  <a:cubicBezTo>
                    <a:pt x="17" y="177"/>
                    <a:pt x="20" y="167"/>
                    <a:pt x="23" y="162"/>
                  </a:cubicBezTo>
                  <a:cubicBezTo>
                    <a:pt x="26" y="155"/>
                    <a:pt x="28" y="154"/>
                    <a:pt x="31" y="154"/>
                  </a:cubicBezTo>
                  <a:cubicBezTo>
                    <a:pt x="33" y="154"/>
                    <a:pt x="36" y="155"/>
                    <a:pt x="39" y="162"/>
                  </a:cubicBezTo>
                  <a:cubicBezTo>
                    <a:pt x="42" y="168"/>
                    <a:pt x="44" y="178"/>
                    <a:pt x="46" y="189"/>
                  </a:cubicBezTo>
                  <a:cubicBezTo>
                    <a:pt x="46" y="190"/>
                    <a:pt x="46" y="190"/>
                    <a:pt x="46" y="191"/>
                  </a:cubicBezTo>
                  <a:cubicBezTo>
                    <a:pt x="49" y="211"/>
                    <a:pt x="49" y="236"/>
                    <a:pt x="49" y="254"/>
                  </a:cubicBezTo>
                  <a:cubicBezTo>
                    <a:pt x="49" y="263"/>
                    <a:pt x="49" y="270"/>
                    <a:pt x="49" y="275"/>
                  </a:cubicBezTo>
                  <a:cubicBezTo>
                    <a:pt x="61" y="275"/>
                    <a:pt x="61" y="275"/>
                    <a:pt x="61" y="275"/>
                  </a:cubicBezTo>
                  <a:cubicBezTo>
                    <a:pt x="61" y="270"/>
                    <a:pt x="61" y="263"/>
                    <a:pt x="61" y="254"/>
                  </a:cubicBezTo>
                  <a:cubicBezTo>
                    <a:pt x="61" y="237"/>
                    <a:pt x="61" y="216"/>
                    <a:pt x="59" y="196"/>
                  </a:cubicBezTo>
                  <a:cubicBezTo>
                    <a:pt x="58" y="192"/>
                    <a:pt x="58" y="189"/>
                    <a:pt x="57" y="185"/>
                  </a:cubicBezTo>
                  <a:cubicBezTo>
                    <a:pt x="56" y="174"/>
                    <a:pt x="53" y="164"/>
                    <a:pt x="49" y="156"/>
                  </a:cubicBezTo>
                  <a:cubicBezTo>
                    <a:pt x="49" y="154"/>
                    <a:pt x="47" y="152"/>
                    <a:pt x="46" y="151"/>
                  </a:cubicBezTo>
                  <a:cubicBezTo>
                    <a:pt x="44" y="147"/>
                    <a:pt x="40" y="144"/>
                    <a:pt x="36" y="143"/>
                  </a:cubicBezTo>
                  <a:cubicBezTo>
                    <a:pt x="35" y="132"/>
                    <a:pt x="34" y="122"/>
                    <a:pt x="34" y="112"/>
                  </a:cubicBezTo>
                  <a:cubicBezTo>
                    <a:pt x="34" y="97"/>
                    <a:pt x="35" y="84"/>
                    <a:pt x="39" y="76"/>
                  </a:cubicBezTo>
                  <a:cubicBezTo>
                    <a:pt x="40" y="73"/>
                    <a:pt x="41" y="71"/>
                    <a:pt x="42" y="69"/>
                  </a:cubicBezTo>
                  <a:cubicBezTo>
                    <a:pt x="45" y="71"/>
                    <a:pt x="48" y="73"/>
                    <a:pt x="51" y="74"/>
                  </a:cubicBezTo>
                  <a:cubicBezTo>
                    <a:pt x="54" y="74"/>
                    <a:pt x="56" y="74"/>
                    <a:pt x="59" y="74"/>
                  </a:cubicBezTo>
                  <a:cubicBezTo>
                    <a:pt x="59" y="74"/>
                    <a:pt x="59" y="74"/>
                    <a:pt x="59" y="74"/>
                  </a:cubicBezTo>
                  <a:cubicBezTo>
                    <a:pt x="60" y="74"/>
                    <a:pt x="62" y="74"/>
                    <a:pt x="63" y="74"/>
                  </a:cubicBezTo>
                  <a:cubicBezTo>
                    <a:pt x="67" y="80"/>
                    <a:pt x="70" y="89"/>
                    <a:pt x="73" y="100"/>
                  </a:cubicBezTo>
                  <a:cubicBezTo>
                    <a:pt x="74" y="91"/>
                    <a:pt x="75" y="82"/>
                    <a:pt x="76" y="72"/>
                  </a:cubicBezTo>
                  <a:cubicBezTo>
                    <a:pt x="75" y="71"/>
                    <a:pt x="75" y="71"/>
                    <a:pt x="75" y="70"/>
                  </a:cubicBezTo>
                  <a:cubicBezTo>
                    <a:pt x="75" y="70"/>
                    <a:pt x="75" y="70"/>
                    <a:pt x="76" y="70"/>
                  </a:cubicBezTo>
                  <a:cubicBezTo>
                    <a:pt x="78" y="51"/>
                    <a:pt x="80" y="32"/>
                    <a:pt x="82" y="13"/>
                  </a:cubicBezTo>
                  <a:cubicBezTo>
                    <a:pt x="77" y="13"/>
                    <a:pt x="72" y="12"/>
                    <a:pt x="67" y="11"/>
                  </a:cubicBezTo>
                  <a:cubicBezTo>
                    <a:pt x="53" y="8"/>
                    <a:pt x="39" y="5"/>
                    <a:pt x="28" y="0"/>
                  </a:cubicBezTo>
                  <a:cubicBezTo>
                    <a:pt x="27" y="14"/>
                    <a:pt x="27" y="28"/>
                    <a:pt x="27" y="42"/>
                  </a:cubicBezTo>
                  <a:cubicBezTo>
                    <a:pt x="27" y="49"/>
                    <a:pt x="29" y="56"/>
                    <a:pt x="33" y="61"/>
                  </a:cubicBezTo>
                  <a:cubicBezTo>
                    <a:pt x="31" y="64"/>
                    <a:pt x="29" y="68"/>
                    <a:pt x="27" y="71"/>
                  </a:cubicBezTo>
                  <a:cubicBezTo>
                    <a:pt x="23" y="82"/>
                    <a:pt x="22" y="96"/>
                    <a:pt x="22" y="112"/>
                  </a:cubicBezTo>
                  <a:cubicBezTo>
                    <a:pt x="22" y="122"/>
                    <a:pt x="23" y="133"/>
                    <a:pt x="24" y="143"/>
                  </a:cubicBezTo>
                  <a:cubicBezTo>
                    <a:pt x="18" y="146"/>
                    <a:pt x="15" y="151"/>
                    <a:pt x="12" y="156"/>
                  </a:cubicBezTo>
                  <a:cubicBezTo>
                    <a:pt x="1" y="179"/>
                    <a:pt x="0" y="224"/>
                    <a:pt x="0" y="254"/>
                  </a:cubicBezTo>
                  <a:cubicBezTo>
                    <a:pt x="0" y="263"/>
                    <a:pt x="0" y="270"/>
                    <a:pt x="0" y="275"/>
                  </a:cubicBezTo>
                  <a:lnTo>
                    <a:pt x="12" y="2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3200" tIns="50800" rIns="101600" bIns="508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srgbClr val="000000"/>
                </a:solidFill>
                <a:effectLst/>
                <a:uLnTx/>
                <a:uFillTx/>
                <a:latin typeface="Helvetica"/>
                <a:ea typeface="+mn-ea"/>
                <a:cs typeface="+mn-cs"/>
              </a:endParaRPr>
            </a:p>
          </p:txBody>
        </p:sp>
      </p:grpSp>
      <p:sp>
        <p:nvSpPr>
          <p:cNvPr id="139" name="Freeform 97">
            <a:extLst>
              <a:ext uri="{FF2B5EF4-FFF2-40B4-BE49-F238E27FC236}">
                <a16:creationId xmlns:a16="http://schemas.microsoft.com/office/drawing/2014/main" id="{20E86BB5-6876-4450-B859-AD570B326838}"/>
              </a:ext>
            </a:extLst>
          </p:cNvPr>
          <p:cNvSpPr>
            <a:spLocks noEditPoints="1"/>
          </p:cNvSpPr>
          <p:nvPr/>
        </p:nvSpPr>
        <p:spPr bwMode="auto">
          <a:xfrm>
            <a:off x="8411780" y="3546250"/>
            <a:ext cx="664970" cy="473201"/>
          </a:xfrm>
          <a:custGeom>
            <a:avLst/>
            <a:gdLst>
              <a:gd name="T0" fmla="*/ 49 w 469"/>
              <a:gd name="T1" fmla="*/ 75 h 236"/>
              <a:gd name="T2" fmla="*/ 92 w 469"/>
              <a:gd name="T3" fmla="*/ 42 h 236"/>
              <a:gd name="T4" fmla="*/ 136 w 469"/>
              <a:gd name="T5" fmla="*/ 75 h 236"/>
              <a:gd name="T6" fmla="*/ 129 w 469"/>
              <a:gd name="T7" fmla="*/ 123 h 236"/>
              <a:gd name="T8" fmla="*/ 99 w 469"/>
              <a:gd name="T9" fmla="*/ 143 h 236"/>
              <a:gd name="T10" fmla="*/ 86 w 469"/>
              <a:gd name="T11" fmla="*/ 143 h 236"/>
              <a:gd name="T12" fmla="*/ 56 w 469"/>
              <a:gd name="T13" fmla="*/ 123 h 236"/>
              <a:gd name="T14" fmla="*/ 49 w 469"/>
              <a:gd name="T15" fmla="*/ 75 h 236"/>
              <a:gd name="T16" fmla="*/ 123 w 469"/>
              <a:gd name="T17" fmla="*/ 156 h 236"/>
              <a:gd name="T18" fmla="*/ 3 w 469"/>
              <a:gd name="T19" fmla="*/ 203 h 236"/>
              <a:gd name="T20" fmla="*/ 0 w 469"/>
              <a:gd name="T21" fmla="*/ 236 h 236"/>
              <a:gd name="T22" fmla="*/ 103 w 469"/>
              <a:gd name="T23" fmla="*/ 236 h 236"/>
              <a:gd name="T24" fmla="*/ 107 w 469"/>
              <a:gd name="T25" fmla="*/ 194 h 236"/>
              <a:gd name="T26" fmla="*/ 123 w 469"/>
              <a:gd name="T27" fmla="*/ 156 h 236"/>
              <a:gd name="T28" fmla="*/ 334 w 469"/>
              <a:gd name="T29" fmla="*/ 75 h 236"/>
              <a:gd name="T30" fmla="*/ 377 w 469"/>
              <a:gd name="T31" fmla="*/ 42 h 236"/>
              <a:gd name="T32" fmla="*/ 420 w 469"/>
              <a:gd name="T33" fmla="*/ 75 h 236"/>
              <a:gd name="T34" fmla="*/ 413 w 469"/>
              <a:gd name="T35" fmla="*/ 123 h 236"/>
              <a:gd name="T36" fmla="*/ 384 w 469"/>
              <a:gd name="T37" fmla="*/ 143 h 236"/>
              <a:gd name="T38" fmla="*/ 370 w 469"/>
              <a:gd name="T39" fmla="*/ 143 h 236"/>
              <a:gd name="T40" fmla="*/ 341 w 469"/>
              <a:gd name="T41" fmla="*/ 123 h 236"/>
              <a:gd name="T42" fmla="*/ 334 w 469"/>
              <a:gd name="T43" fmla="*/ 75 h 236"/>
              <a:gd name="T44" fmla="*/ 469 w 469"/>
              <a:gd name="T45" fmla="*/ 236 h 236"/>
              <a:gd name="T46" fmla="*/ 466 w 469"/>
              <a:gd name="T47" fmla="*/ 203 h 236"/>
              <a:gd name="T48" fmla="*/ 346 w 469"/>
              <a:gd name="T49" fmla="*/ 156 h 236"/>
              <a:gd name="T50" fmla="*/ 363 w 469"/>
              <a:gd name="T51" fmla="*/ 194 h 236"/>
              <a:gd name="T52" fmla="*/ 367 w 469"/>
              <a:gd name="T53" fmla="*/ 236 h 236"/>
              <a:gd name="T54" fmla="*/ 469 w 469"/>
              <a:gd name="T55" fmla="*/ 236 h 236"/>
              <a:gd name="T56" fmla="*/ 182 w 469"/>
              <a:gd name="T57" fmla="*/ 39 h 236"/>
              <a:gd name="T58" fmla="*/ 235 w 469"/>
              <a:gd name="T59" fmla="*/ 0 h 236"/>
              <a:gd name="T60" fmla="*/ 287 w 469"/>
              <a:gd name="T61" fmla="*/ 39 h 236"/>
              <a:gd name="T62" fmla="*/ 279 w 469"/>
              <a:gd name="T63" fmla="*/ 98 h 236"/>
              <a:gd name="T64" fmla="*/ 243 w 469"/>
              <a:gd name="T65" fmla="*/ 123 h 236"/>
              <a:gd name="T66" fmla="*/ 226 w 469"/>
              <a:gd name="T67" fmla="*/ 123 h 236"/>
              <a:gd name="T68" fmla="*/ 191 w 469"/>
              <a:gd name="T69" fmla="*/ 98 h 236"/>
              <a:gd name="T70" fmla="*/ 182 w 469"/>
              <a:gd name="T71" fmla="*/ 39 h 236"/>
              <a:gd name="T72" fmla="*/ 347 w 469"/>
              <a:gd name="T73" fmla="*/ 236 h 236"/>
              <a:gd name="T74" fmla="*/ 343 w 469"/>
              <a:gd name="T75" fmla="*/ 196 h 236"/>
              <a:gd name="T76" fmla="*/ 126 w 469"/>
              <a:gd name="T77" fmla="*/ 196 h 236"/>
              <a:gd name="T78" fmla="*/ 122 w 469"/>
              <a:gd name="T79" fmla="*/ 236 h 236"/>
              <a:gd name="T80" fmla="*/ 347 w 469"/>
              <a:gd name="T81"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9" h="236">
                <a:moveTo>
                  <a:pt x="49" y="75"/>
                </a:moveTo>
                <a:cubicBezTo>
                  <a:pt x="51" y="53"/>
                  <a:pt x="71" y="42"/>
                  <a:pt x="92" y="42"/>
                </a:cubicBezTo>
                <a:cubicBezTo>
                  <a:pt x="114" y="42"/>
                  <a:pt x="134" y="53"/>
                  <a:pt x="136" y="75"/>
                </a:cubicBezTo>
                <a:cubicBezTo>
                  <a:pt x="137" y="86"/>
                  <a:pt x="134" y="113"/>
                  <a:pt x="129" y="123"/>
                </a:cubicBezTo>
                <a:cubicBezTo>
                  <a:pt x="124" y="132"/>
                  <a:pt x="112" y="141"/>
                  <a:pt x="99" y="143"/>
                </a:cubicBezTo>
                <a:cubicBezTo>
                  <a:pt x="93" y="144"/>
                  <a:pt x="92" y="144"/>
                  <a:pt x="86" y="143"/>
                </a:cubicBezTo>
                <a:cubicBezTo>
                  <a:pt x="73" y="141"/>
                  <a:pt x="61" y="132"/>
                  <a:pt x="56" y="123"/>
                </a:cubicBezTo>
                <a:cubicBezTo>
                  <a:pt x="51" y="113"/>
                  <a:pt x="48" y="86"/>
                  <a:pt x="49" y="75"/>
                </a:cubicBezTo>
                <a:close/>
                <a:moveTo>
                  <a:pt x="123" y="156"/>
                </a:moveTo>
                <a:cubicBezTo>
                  <a:pt x="72" y="146"/>
                  <a:pt x="7" y="161"/>
                  <a:pt x="3" y="203"/>
                </a:cubicBezTo>
                <a:cubicBezTo>
                  <a:pt x="0" y="236"/>
                  <a:pt x="0" y="236"/>
                  <a:pt x="0" y="236"/>
                </a:cubicBezTo>
                <a:cubicBezTo>
                  <a:pt x="103" y="236"/>
                  <a:pt x="103" y="236"/>
                  <a:pt x="103" y="236"/>
                </a:cubicBezTo>
                <a:cubicBezTo>
                  <a:pt x="107" y="194"/>
                  <a:pt x="107" y="194"/>
                  <a:pt x="107" y="194"/>
                </a:cubicBezTo>
                <a:cubicBezTo>
                  <a:pt x="108" y="179"/>
                  <a:pt x="114" y="166"/>
                  <a:pt x="123" y="156"/>
                </a:cubicBezTo>
                <a:close/>
                <a:moveTo>
                  <a:pt x="334" y="75"/>
                </a:moveTo>
                <a:cubicBezTo>
                  <a:pt x="336" y="53"/>
                  <a:pt x="355" y="42"/>
                  <a:pt x="377" y="42"/>
                </a:cubicBezTo>
                <a:cubicBezTo>
                  <a:pt x="399" y="42"/>
                  <a:pt x="418" y="53"/>
                  <a:pt x="420" y="75"/>
                </a:cubicBezTo>
                <a:cubicBezTo>
                  <a:pt x="421" y="86"/>
                  <a:pt x="419" y="113"/>
                  <a:pt x="413" y="123"/>
                </a:cubicBezTo>
                <a:cubicBezTo>
                  <a:pt x="408" y="132"/>
                  <a:pt x="397" y="141"/>
                  <a:pt x="384" y="143"/>
                </a:cubicBezTo>
                <a:cubicBezTo>
                  <a:pt x="378" y="144"/>
                  <a:pt x="376" y="144"/>
                  <a:pt x="370" y="143"/>
                </a:cubicBezTo>
                <a:cubicBezTo>
                  <a:pt x="357" y="141"/>
                  <a:pt x="346" y="132"/>
                  <a:pt x="341" y="123"/>
                </a:cubicBezTo>
                <a:cubicBezTo>
                  <a:pt x="335" y="113"/>
                  <a:pt x="333" y="86"/>
                  <a:pt x="334" y="75"/>
                </a:cubicBezTo>
                <a:close/>
                <a:moveTo>
                  <a:pt x="469" y="236"/>
                </a:moveTo>
                <a:cubicBezTo>
                  <a:pt x="466" y="203"/>
                  <a:pt x="466" y="203"/>
                  <a:pt x="466" y="203"/>
                </a:cubicBezTo>
                <a:cubicBezTo>
                  <a:pt x="462" y="161"/>
                  <a:pt x="397" y="146"/>
                  <a:pt x="346" y="156"/>
                </a:cubicBezTo>
                <a:cubicBezTo>
                  <a:pt x="356" y="166"/>
                  <a:pt x="361" y="179"/>
                  <a:pt x="363" y="194"/>
                </a:cubicBezTo>
                <a:cubicBezTo>
                  <a:pt x="367" y="236"/>
                  <a:pt x="367" y="236"/>
                  <a:pt x="367" y="236"/>
                </a:cubicBezTo>
                <a:cubicBezTo>
                  <a:pt x="469" y="236"/>
                  <a:pt x="469" y="236"/>
                  <a:pt x="469" y="236"/>
                </a:cubicBezTo>
                <a:close/>
                <a:moveTo>
                  <a:pt x="182" y="39"/>
                </a:moveTo>
                <a:cubicBezTo>
                  <a:pt x="184" y="13"/>
                  <a:pt x="208" y="0"/>
                  <a:pt x="235" y="0"/>
                </a:cubicBezTo>
                <a:cubicBezTo>
                  <a:pt x="261" y="0"/>
                  <a:pt x="285" y="13"/>
                  <a:pt x="287" y="39"/>
                </a:cubicBezTo>
                <a:cubicBezTo>
                  <a:pt x="289" y="53"/>
                  <a:pt x="286" y="86"/>
                  <a:pt x="279" y="98"/>
                </a:cubicBezTo>
                <a:cubicBezTo>
                  <a:pt x="273" y="109"/>
                  <a:pt x="259" y="120"/>
                  <a:pt x="243" y="123"/>
                </a:cubicBezTo>
                <a:cubicBezTo>
                  <a:pt x="236" y="124"/>
                  <a:pt x="234" y="124"/>
                  <a:pt x="226" y="123"/>
                </a:cubicBezTo>
                <a:cubicBezTo>
                  <a:pt x="211" y="120"/>
                  <a:pt x="197" y="109"/>
                  <a:pt x="191" y="98"/>
                </a:cubicBezTo>
                <a:cubicBezTo>
                  <a:pt x="184" y="86"/>
                  <a:pt x="181" y="53"/>
                  <a:pt x="182" y="39"/>
                </a:cubicBezTo>
                <a:close/>
                <a:moveTo>
                  <a:pt x="347" y="236"/>
                </a:moveTo>
                <a:cubicBezTo>
                  <a:pt x="343" y="196"/>
                  <a:pt x="343" y="196"/>
                  <a:pt x="343" y="196"/>
                </a:cubicBezTo>
                <a:cubicBezTo>
                  <a:pt x="336" y="114"/>
                  <a:pt x="134" y="114"/>
                  <a:pt x="126" y="196"/>
                </a:cubicBezTo>
                <a:cubicBezTo>
                  <a:pt x="122" y="236"/>
                  <a:pt x="122" y="236"/>
                  <a:pt x="122" y="236"/>
                </a:cubicBezTo>
                <a:lnTo>
                  <a:pt x="347" y="2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ea typeface="+mn-ea"/>
              <a:cs typeface="+mn-cs"/>
            </a:endParaRPr>
          </a:p>
        </p:txBody>
      </p:sp>
      <p:grpSp>
        <p:nvGrpSpPr>
          <p:cNvPr id="140" name="Group 139">
            <a:extLst>
              <a:ext uri="{FF2B5EF4-FFF2-40B4-BE49-F238E27FC236}">
                <a16:creationId xmlns:a16="http://schemas.microsoft.com/office/drawing/2014/main" id="{E4848ED4-2845-44B1-9D7F-104B4D818C1A}"/>
              </a:ext>
            </a:extLst>
          </p:cNvPr>
          <p:cNvGrpSpPr>
            <a:grpSpLocks noChangeAspect="1"/>
          </p:cNvGrpSpPr>
          <p:nvPr/>
        </p:nvGrpSpPr>
        <p:grpSpPr>
          <a:xfrm>
            <a:off x="3442409" y="3412867"/>
            <a:ext cx="818711" cy="665386"/>
            <a:chOff x="2324100" y="342900"/>
            <a:chExt cx="6037263" cy="6403975"/>
          </a:xfrm>
          <a:solidFill>
            <a:schemeClr val="tx1"/>
          </a:solidFill>
        </p:grpSpPr>
        <p:sp>
          <p:nvSpPr>
            <p:cNvPr id="141" name="AutoShape 1">
              <a:extLst>
                <a:ext uri="{FF2B5EF4-FFF2-40B4-BE49-F238E27FC236}">
                  <a16:creationId xmlns:a16="http://schemas.microsoft.com/office/drawing/2014/main" id="{AFC0292A-F6FB-4370-A569-B2095D4485BC}"/>
                </a:ext>
              </a:extLst>
            </p:cNvPr>
            <p:cNvSpPr>
              <a:spLocks/>
            </p:cNvSpPr>
            <p:nvPr/>
          </p:nvSpPr>
          <p:spPr bwMode="auto">
            <a:xfrm>
              <a:off x="2451100" y="6159500"/>
              <a:ext cx="5800725" cy="587375"/>
            </a:xfrm>
            <a:custGeom>
              <a:avLst/>
              <a:gdLst/>
              <a:ahLst/>
              <a:cxnLst/>
              <a:rect l="0" t="0" r="r" b="b"/>
              <a:pathLst>
                <a:path w="21600" h="21600">
                  <a:moveTo>
                    <a:pt x="20226" y="6917"/>
                  </a:moveTo>
                  <a:lnTo>
                    <a:pt x="20226" y="0"/>
                  </a:lnTo>
                  <a:lnTo>
                    <a:pt x="1375" y="0"/>
                  </a:lnTo>
                  <a:lnTo>
                    <a:pt x="1375" y="6917"/>
                  </a:lnTo>
                  <a:lnTo>
                    <a:pt x="0" y="6917"/>
                  </a:lnTo>
                  <a:lnTo>
                    <a:pt x="0" y="21600"/>
                  </a:lnTo>
                  <a:lnTo>
                    <a:pt x="21600" y="21600"/>
                  </a:lnTo>
                  <a:lnTo>
                    <a:pt x="21600" y="6917"/>
                  </a:lnTo>
                  <a:cubicBezTo>
                    <a:pt x="21600" y="6917"/>
                    <a:pt x="20226" y="6917"/>
                    <a:pt x="20226" y="6917"/>
                  </a:cubicBezTo>
                  <a:close/>
                  <a:moveTo>
                    <a:pt x="20226" y="6917"/>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sp>
          <p:nvSpPr>
            <p:cNvPr id="142" name="AutoShape 2">
              <a:extLst>
                <a:ext uri="{FF2B5EF4-FFF2-40B4-BE49-F238E27FC236}">
                  <a16:creationId xmlns:a16="http://schemas.microsoft.com/office/drawing/2014/main" id="{36A86878-8E73-4C01-AA62-A8D91922B869}"/>
                </a:ext>
              </a:extLst>
            </p:cNvPr>
            <p:cNvSpPr>
              <a:spLocks/>
            </p:cNvSpPr>
            <p:nvPr/>
          </p:nvSpPr>
          <p:spPr bwMode="auto">
            <a:xfrm>
              <a:off x="3187700" y="2921000"/>
              <a:ext cx="457200" cy="2979738"/>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sp>
          <p:nvSpPr>
            <p:cNvPr id="143" name="AutoShape 3">
              <a:extLst>
                <a:ext uri="{FF2B5EF4-FFF2-40B4-BE49-F238E27FC236}">
                  <a16:creationId xmlns:a16="http://schemas.microsoft.com/office/drawing/2014/main" id="{0254A6BF-9A47-445F-A181-7027DAA35785}"/>
                </a:ext>
              </a:extLst>
            </p:cNvPr>
            <p:cNvSpPr>
              <a:spLocks/>
            </p:cNvSpPr>
            <p:nvPr/>
          </p:nvSpPr>
          <p:spPr bwMode="auto">
            <a:xfrm>
              <a:off x="3035300" y="2730500"/>
              <a:ext cx="768350" cy="133350"/>
            </a:xfrm>
            <a:custGeom>
              <a:avLst/>
              <a:gdLst/>
              <a:ahLst/>
              <a:cxnLst/>
              <a:rect l="0" t="0" r="r" b="b"/>
              <a:pathLst>
                <a:path w="21600" h="21600">
                  <a:moveTo>
                    <a:pt x="18817" y="21600"/>
                  </a:moveTo>
                  <a:lnTo>
                    <a:pt x="2783" y="21600"/>
                  </a:lnTo>
                  <a:lnTo>
                    <a:pt x="0" y="0"/>
                  </a:lnTo>
                  <a:lnTo>
                    <a:pt x="21600" y="0"/>
                  </a:lnTo>
                  <a:cubicBezTo>
                    <a:pt x="21600" y="0"/>
                    <a:pt x="18817" y="21600"/>
                    <a:pt x="18817" y="21600"/>
                  </a:cubicBezTo>
                  <a:close/>
                  <a:moveTo>
                    <a:pt x="18817" y="2160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sp>
          <p:nvSpPr>
            <p:cNvPr id="144" name="AutoShape 4">
              <a:extLst>
                <a:ext uri="{FF2B5EF4-FFF2-40B4-BE49-F238E27FC236}">
                  <a16:creationId xmlns:a16="http://schemas.microsoft.com/office/drawing/2014/main" id="{1F5EA5AB-EA3D-481B-8551-B9BF584252C7}"/>
                </a:ext>
              </a:extLst>
            </p:cNvPr>
            <p:cNvSpPr>
              <a:spLocks/>
            </p:cNvSpPr>
            <p:nvPr/>
          </p:nvSpPr>
          <p:spPr bwMode="auto">
            <a:xfrm>
              <a:off x="3035300" y="5969000"/>
              <a:ext cx="768350" cy="133350"/>
            </a:xfrm>
            <a:custGeom>
              <a:avLst/>
              <a:gdLst/>
              <a:ahLst/>
              <a:cxnLst/>
              <a:rect l="0" t="0" r="r" b="b"/>
              <a:pathLst>
                <a:path w="21600" h="21600">
                  <a:moveTo>
                    <a:pt x="18817" y="0"/>
                  </a:moveTo>
                  <a:lnTo>
                    <a:pt x="2783" y="0"/>
                  </a:lnTo>
                  <a:lnTo>
                    <a:pt x="0" y="21600"/>
                  </a:lnTo>
                  <a:lnTo>
                    <a:pt x="21600" y="21600"/>
                  </a:lnTo>
                  <a:cubicBezTo>
                    <a:pt x="21600" y="21600"/>
                    <a:pt x="18817" y="0"/>
                    <a:pt x="18817" y="0"/>
                  </a:cubicBezTo>
                  <a:close/>
                  <a:moveTo>
                    <a:pt x="18817" y="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sp>
          <p:nvSpPr>
            <p:cNvPr id="145" name="AutoShape 11">
              <a:extLst>
                <a:ext uri="{FF2B5EF4-FFF2-40B4-BE49-F238E27FC236}">
                  <a16:creationId xmlns:a16="http://schemas.microsoft.com/office/drawing/2014/main" id="{0578CD9B-A3FC-4C11-8F67-DA371FD5F761}"/>
                </a:ext>
              </a:extLst>
            </p:cNvPr>
            <p:cNvSpPr>
              <a:spLocks/>
            </p:cNvSpPr>
            <p:nvPr/>
          </p:nvSpPr>
          <p:spPr bwMode="auto">
            <a:xfrm>
              <a:off x="6883400" y="5969000"/>
              <a:ext cx="768350" cy="133350"/>
            </a:xfrm>
            <a:custGeom>
              <a:avLst/>
              <a:gdLst/>
              <a:ahLst/>
              <a:cxnLst/>
              <a:rect l="0" t="0" r="r" b="b"/>
              <a:pathLst>
                <a:path w="21600" h="21600">
                  <a:moveTo>
                    <a:pt x="18816" y="0"/>
                  </a:moveTo>
                  <a:lnTo>
                    <a:pt x="2783" y="0"/>
                  </a:lnTo>
                  <a:lnTo>
                    <a:pt x="0" y="21600"/>
                  </a:lnTo>
                  <a:lnTo>
                    <a:pt x="21600" y="21600"/>
                  </a:lnTo>
                  <a:cubicBezTo>
                    <a:pt x="21600" y="21600"/>
                    <a:pt x="18816" y="0"/>
                    <a:pt x="18816" y="0"/>
                  </a:cubicBezTo>
                  <a:close/>
                  <a:moveTo>
                    <a:pt x="18816" y="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sp>
          <p:nvSpPr>
            <p:cNvPr id="146" name="AutoShape 12">
              <a:extLst>
                <a:ext uri="{FF2B5EF4-FFF2-40B4-BE49-F238E27FC236}">
                  <a16:creationId xmlns:a16="http://schemas.microsoft.com/office/drawing/2014/main" id="{19CD1B1E-A009-442B-B270-957BBD41C337}"/>
                </a:ext>
              </a:extLst>
            </p:cNvPr>
            <p:cNvSpPr>
              <a:spLocks/>
            </p:cNvSpPr>
            <p:nvPr/>
          </p:nvSpPr>
          <p:spPr bwMode="auto">
            <a:xfrm>
              <a:off x="7035800" y="2921000"/>
              <a:ext cx="457200" cy="2979738"/>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sp>
          <p:nvSpPr>
            <p:cNvPr id="147" name="AutoShape 13">
              <a:extLst>
                <a:ext uri="{FF2B5EF4-FFF2-40B4-BE49-F238E27FC236}">
                  <a16:creationId xmlns:a16="http://schemas.microsoft.com/office/drawing/2014/main" id="{6CC0A623-7B72-49CA-BB1D-54D062D0FD0D}"/>
                </a:ext>
              </a:extLst>
            </p:cNvPr>
            <p:cNvSpPr>
              <a:spLocks/>
            </p:cNvSpPr>
            <p:nvPr/>
          </p:nvSpPr>
          <p:spPr bwMode="auto">
            <a:xfrm>
              <a:off x="6883400" y="2730500"/>
              <a:ext cx="768350" cy="133350"/>
            </a:xfrm>
            <a:custGeom>
              <a:avLst/>
              <a:gdLst/>
              <a:ahLst/>
              <a:cxnLst/>
              <a:rect l="0" t="0" r="r" b="b"/>
              <a:pathLst>
                <a:path w="21600" h="21600">
                  <a:moveTo>
                    <a:pt x="18818" y="21600"/>
                  </a:moveTo>
                  <a:lnTo>
                    <a:pt x="2781" y="21600"/>
                  </a:lnTo>
                  <a:lnTo>
                    <a:pt x="0" y="0"/>
                  </a:lnTo>
                  <a:lnTo>
                    <a:pt x="21600" y="0"/>
                  </a:lnTo>
                  <a:cubicBezTo>
                    <a:pt x="21600" y="0"/>
                    <a:pt x="18818" y="21600"/>
                    <a:pt x="18818" y="21600"/>
                  </a:cubicBezTo>
                  <a:close/>
                  <a:moveTo>
                    <a:pt x="18818" y="2160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sp>
          <p:nvSpPr>
            <p:cNvPr id="148" name="AutoShape 14">
              <a:extLst>
                <a:ext uri="{FF2B5EF4-FFF2-40B4-BE49-F238E27FC236}">
                  <a16:creationId xmlns:a16="http://schemas.microsoft.com/office/drawing/2014/main" id="{F51D8A1C-0A4B-4AD9-AA10-22BCE461D33B}"/>
                </a:ext>
              </a:extLst>
            </p:cNvPr>
            <p:cNvSpPr>
              <a:spLocks/>
            </p:cNvSpPr>
            <p:nvPr/>
          </p:nvSpPr>
          <p:spPr bwMode="auto">
            <a:xfrm>
              <a:off x="2705100" y="2438400"/>
              <a:ext cx="5278438" cy="228600"/>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sp>
          <p:nvSpPr>
            <p:cNvPr id="149" name="AutoShape 15">
              <a:extLst>
                <a:ext uri="{FF2B5EF4-FFF2-40B4-BE49-F238E27FC236}">
                  <a16:creationId xmlns:a16="http://schemas.microsoft.com/office/drawing/2014/main" id="{A3F9AF08-B3F6-4BD7-9D98-B087687BECB4}"/>
                </a:ext>
              </a:extLst>
            </p:cNvPr>
            <p:cNvSpPr>
              <a:spLocks/>
            </p:cNvSpPr>
            <p:nvPr/>
          </p:nvSpPr>
          <p:spPr bwMode="auto">
            <a:xfrm>
              <a:off x="2324100" y="342900"/>
              <a:ext cx="6037263" cy="2039938"/>
            </a:xfrm>
            <a:custGeom>
              <a:avLst/>
              <a:gdLst/>
              <a:ahLst/>
              <a:cxnLst/>
              <a:rect l="0" t="0" r="r" b="b"/>
              <a:pathLst>
                <a:path w="21579" h="21584">
                  <a:moveTo>
                    <a:pt x="21506" y="20746"/>
                  </a:moveTo>
                  <a:lnTo>
                    <a:pt x="10848" y="46"/>
                  </a:lnTo>
                  <a:cubicBezTo>
                    <a:pt x="10811" y="-16"/>
                    <a:pt x="10767" y="-16"/>
                    <a:pt x="10730" y="46"/>
                  </a:cubicBezTo>
                  <a:lnTo>
                    <a:pt x="72" y="20746"/>
                  </a:lnTo>
                  <a:cubicBezTo>
                    <a:pt x="18" y="20837"/>
                    <a:pt x="-11" y="21045"/>
                    <a:pt x="3" y="21243"/>
                  </a:cubicBezTo>
                  <a:cubicBezTo>
                    <a:pt x="17" y="21442"/>
                    <a:pt x="70" y="21584"/>
                    <a:pt x="131" y="21584"/>
                  </a:cubicBezTo>
                  <a:lnTo>
                    <a:pt x="21447" y="21584"/>
                  </a:lnTo>
                  <a:cubicBezTo>
                    <a:pt x="21508" y="21584"/>
                    <a:pt x="21561" y="21444"/>
                    <a:pt x="21575" y="21243"/>
                  </a:cubicBezTo>
                  <a:cubicBezTo>
                    <a:pt x="21589" y="21043"/>
                    <a:pt x="21561" y="20838"/>
                    <a:pt x="21506" y="20746"/>
                  </a:cubicBezTo>
                  <a:close/>
                  <a:moveTo>
                    <a:pt x="21506" y="20746"/>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Helvetica"/>
                <a:ea typeface="+mn-ea"/>
                <a:cs typeface="+mn-cs"/>
              </a:endParaRPr>
            </a:p>
          </p:txBody>
        </p:sp>
      </p:grpSp>
      <p:grpSp>
        <p:nvGrpSpPr>
          <p:cNvPr id="150" name="Group 149">
            <a:extLst>
              <a:ext uri="{FF2B5EF4-FFF2-40B4-BE49-F238E27FC236}">
                <a16:creationId xmlns:a16="http://schemas.microsoft.com/office/drawing/2014/main" id="{23ABA4D4-5079-486B-ACBB-B0EA296A58E5}"/>
              </a:ext>
            </a:extLst>
          </p:cNvPr>
          <p:cNvGrpSpPr/>
          <p:nvPr/>
        </p:nvGrpSpPr>
        <p:grpSpPr>
          <a:xfrm>
            <a:off x="2185211" y="3347989"/>
            <a:ext cx="577720" cy="730264"/>
            <a:chOff x="6493408" y="2354272"/>
            <a:chExt cx="577720" cy="730264"/>
          </a:xfrm>
          <a:solidFill>
            <a:schemeClr val="tx1"/>
          </a:solidFill>
        </p:grpSpPr>
        <p:grpSp>
          <p:nvGrpSpPr>
            <p:cNvPr id="151" name="Group 150">
              <a:extLst>
                <a:ext uri="{FF2B5EF4-FFF2-40B4-BE49-F238E27FC236}">
                  <a16:creationId xmlns:a16="http://schemas.microsoft.com/office/drawing/2014/main" id="{B65274B9-F35F-4D43-A261-8EFFFC8D30FE}"/>
                </a:ext>
              </a:extLst>
            </p:cNvPr>
            <p:cNvGrpSpPr/>
            <p:nvPr/>
          </p:nvGrpSpPr>
          <p:grpSpPr>
            <a:xfrm>
              <a:off x="6493408" y="2747554"/>
              <a:ext cx="577720" cy="336982"/>
              <a:chOff x="-2044700" y="1941512"/>
              <a:chExt cx="1441450" cy="785813"/>
            </a:xfrm>
            <a:grpFill/>
          </p:grpSpPr>
          <p:sp>
            <p:nvSpPr>
              <p:cNvPr id="153" name="AutoShape 7">
                <a:extLst>
                  <a:ext uri="{FF2B5EF4-FFF2-40B4-BE49-F238E27FC236}">
                    <a16:creationId xmlns:a16="http://schemas.microsoft.com/office/drawing/2014/main" id="{E3D7E0F3-D00C-47CB-8692-0DBB497E40BA}"/>
                  </a:ext>
                </a:extLst>
              </p:cNvPr>
              <p:cNvSpPr>
                <a:spLocks/>
              </p:cNvSpPr>
              <p:nvPr/>
            </p:nvSpPr>
            <p:spPr bwMode="auto">
              <a:xfrm>
                <a:off x="-2044700" y="1941512"/>
                <a:ext cx="1441450" cy="785813"/>
              </a:xfrm>
              <a:custGeom>
                <a:avLst/>
                <a:gdLst/>
                <a:ahLst/>
                <a:cxnLst/>
                <a:rect l="0" t="0" r="r" b="b"/>
                <a:pathLst>
                  <a:path w="21600" h="21600">
                    <a:moveTo>
                      <a:pt x="20424" y="19446"/>
                    </a:moveTo>
                    <a:lnTo>
                      <a:pt x="1176" y="19446"/>
                    </a:lnTo>
                    <a:lnTo>
                      <a:pt x="1176" y="2154"/>
                    </a:lnTo>
                    <a:lnTo>
                      <a:pt x="20424" y="2154"/>
                    </a:lnTo>
                    <a:cubicBezTo>
                      <a:pt x="20424" y="2154"/>
                      <a:pt x="20424" y="19446"/>
                      <a:pt x="20424" y="19446"/>
                    </a:cubicBezTo>
                    <a:close/>
                    <a:moveTo>
                      <a:pt x="20620" y="0"/>
                    </a:moveTo>
                    <a:lnTo>
                      <a:pt x="980" y="0"/>
                    </a:lnTo>
                    <a:cubicBezTo>
                      <a:pt x="441" y="0"/>
                      <a:pt x="0" y="808"/>
                      <a:pt x="0" y="1795"/>
                    </a:cubicBezTo>
                    <a:lnTo>
                      <a:pt x="0" y="19805"/>
                    </a:lnTo>
                    <a:cubicBezTo>
                      <a:pt x="0" y="20792"/>
                      <a:pt x="441" y="21600"/>
                      <a:pt x="980" y="21600"/>
                    </a:cubicBezTo>
                    <a:lnTo>
                      <a:pt x="20620" y="21600"/>
                    </a:lnTo>
                    <a:cubicBezTo>
                      <a:pt x="21159" y="21600"/>
                      <a:pt x="21600" y="20792"/>
                      <a:pt x="21600" y="19805"/>
                    </a:cubicBezTo>
                    <a:lnTo>
                      <a:pt x="21600" y="1795"/>
                    </a:lnTo>
                    <a:cubicBezTo>
                      <a:pt x="21600" y="808"/>
                      <a:pt x="21159" y="0"/>
                      <a:pt x="20620" y="0"/>
                    </a:cubicBezTo>
                    <a:close/>
                    <a:moveTo>
                      <a:pt x="20620" y="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a:ea typeface="+mn-ea"/>
                  <a:cs typeface="+mn-cs"/>
                </a:endParaRPr>
              </a:p>
            </p:txBody>
          </p:sp>
          <p:sp>
            <p:nvSpPr>
              <p:cNvPr id="154" name="AutoShape 8">
                <a:extLst>
                  <a:ext uri="{FF2B5EF4-FFF2-40B4-BE49-F238E27FC236}">
                    <a16:creationId xmlns:a16="http://schemas.microsoft.com/office/drawing/2014/main" id="{3344D619-255F-4597-8FE2-7A3969908216}"/>
                  </a:ext>
                </a:extLst>
              </p:cNvPr>
              <p:cNvSpPr>
                <a:spLocks/>
              </p:cNvSpPr>
              <p:nvPr/>
            </p:nvSpPr>
            <p:spPr bwMode="auto">
              <a:xfrm>
                <a:off x="-1828800" y="2259012"/>
                <a:ext cx="147638" cy="147638"/>
              </a:xfrm>
              <a:custGeom>
                <a:avLst/>
                <a:gdLst/>
                <a:ahLst/>
                <a:cxnLst/>
                <a:rect l="0" t="0" r="r" b="b"/>
                <a:pathLst>
                  <a:path w="21600" h="21600">
                    <a:moveTo>
                      <a:pt x="10801" y="21600"/>
                    </a:moveTo>
                    <a:cubicBezTo>
                      <a:pt x="16766" y="21600"/>
                      <a:pt x="21600" y="16765"/>
                      <a:pt x="21600" y="10800"/>
                    </a:cubicBezTo>
                    <a:cubicBezTo>
                      <a:pt x="21600" y="4835"/>
                      <a:pt x="16766" y="0"/>
                      <a:pt x="10801" y="0"/>
                    </a:cubicBezTo>
                    <a:cubicBezTo>
                      <a:pt x="4836" y="0"/>
                      <a:pt x="0" y="4835"/>
                      <a:pt x="0" y="10800"/>
                    </a:cubicBezTo>
                    <a:cubicBezTo>
                      <a:pt x="0" y="16765"/>
                      <a:pt x="4836" y="21600"/>
                      <a:pt x="10801" y="21600"/>
                    </a:cubicBezTo>
                    <a:close/>
                    <a:moveTo>
                      <a:pt x="10801" y="2160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a:ea typeface="+mn-ea"/>
                  <a:cs typeface="+mn-cs"/>
                </a:endParaRPr>
              </a:p>
            </p:txBody>
          </p:sp>
          <p:sp>
            <p:nvSpPr>
              <p:cNvPr id="155" name="AutoShape 9">
                <a:extLst>
                  <a:ext uri="{FF2B5EF4-FFF2-40B4-BE49-F238E27FC236}">
                    <a16:creationId xmlns:a16="http://schemas.microsoft.com/office/drawing/2014/main" id="{F0A3D929-7312-4834-8A38-47C2E2E3CA40}"/>
                  </a:ext>
                </a:extLst>
              </p:cNvPr>
              <p:cNvSpPr>
                <a:spLocks/>
              </p:cNvSpPr>
              <p:nvPr/>
            </p:nvSpPr>
            <p:spPr bwMode="auto">
              <a:xfrm>
                <a:off x="-965200" y="2259012"/>
                <a:ext cx="147638" cy="147638"/>
              </a:xfrm>
              <a:custGeom>
                <a:avLst/>
                <a:gdLst/>
                <a:ahLst/>
                <a:cxnLst/>
                <a:rect l="0" t="0" r="r" b="b"/>
                <a:pathLst>
                  <a:path w="21600" h="21600">
                    <a:moveTo>
                      <a:pt x="10800" y="21600"/>
                    </a:moveTo>
                    <a:cubicBezTo>
                      <a:pt x="16765" y="21600"/>
                      <a:pt x="21600" y="16765"/>
                      <a:pt x="21600" y="10800"/>
                    </a:cubicBezTo>
                    <a:cubicBezTo>
                      <a:pt x="21600" y="4835"/>
                      <a:pt x="16765" y="0"/>
                      <a:pt x="10800" y="0"/>
                    </a:cubicBezTo>
                    <a:cubicBezTo>
                      <a:pt x="4836" y="0"/>
                      <a:pt x="0" y="4835"/>
                      <a:pt x="0" y="10800"/>
                    </a:cubicBezTo>
                    <a:cubicBezTo>
                      <a:pt x="0" y="16765"/>
                      <a:pt x="4836" y="21600"/>
                      <a:pt x="10800" y="21600"/>
                    </a:cubicBezTo>
                    <a:close/>
                    <a:moveTo>
                      <a:pt x="10800" y="2160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a:ea typeface="+mn-ea"/>
                  <a:cs typeface="+mn-cs"/>
                </a:endParaRPr>
              </a:p>
            </p:txBody>
          </p:sp>
          <p:sp>
            <p:nvSpPr>
              <p:cNvPr id="156" name="AutoShape 10">
                <a:extLst>
                  <a:ext uri="{FF2B5EF4-FFF2-40B4-BE49-F238E27FC236}">
                    <a16:creationId xmlns:a16="http://schemas.microsoft.com/office/drawing/2014/main" id="{2203FCE6-A1DD-4D90-9F82-72307E9EFAE8}"/>
                  </a:ext>
                </a:extLst>
              </p:cNvPr>
              <p:cNvSpPr>
                <a:spLocks/>
              </p:cNvSpPr>
              <p:nvPr/>
            </p:nvSpPr>
            <p:spPr bwMode="auto">
              <a:xfrm>
                <a:off x="-1600200" y="2055812"/>
                <a:ext cx="561975" cy="561975"/>
              </a:xfrm>
              <a:custGeom>
                <a:avLst/>
                <a:gdLst/>
                <a:ahLst/>
                <a:cxnLst/>
                <a:rect l="0" t="0" r="r" b="b"/>
                <a:pathLst>
                  <a:path w="21600" h="21600">
                    <a:moveTo>
                      <a:pt x="10202" y="11547"/>
                    </a:moveTo>
                    <a:cubicBezTo>
                      <a:pt x="8445" y="10956"/>
                      <a:pt x="7246" y="10135"/>
                      <a:pt x="7246" y="8542"/>
                    </a:cubicBezTo>
                    <a:cubicBezTo>
                      <a:pt x="7246" y="7097"/>
                      <a:pt x="8264" y="5965"/>
                      <a:pt x="10021" y="5620"/>
                    </a:cubicBezTo>
                    <a:lnTo>
                      <a:pt x="10021" y="4060"/>
                    </a:lnTo>
                    <a:lnTo>
                      <a:pt x="11630" y="4060"/>
                    </a:lnTo>
                    <a:lnTo>
                      <a:pt x="11630" y="5505"/>
                    </a:lnTo>
                    <a:cubicBezTo>
                      <a:pt x="12730" y="5555"/>
                      <a:pt x="13469" y="5784"/>
                      <a:pt x="14010" y="6047"/>
                    </a:cubicBezTo>
                    <a:lnTo>
                      <a:pt x="13534" y="7902"/>
                    </a:lnTo>
                    <a:cubicBezTo>
                      <a:pt x="13108" y="7722"/>
                      <a:pt x="12352" y="7344"/>
                      <a:pt x="11170" y="7344"/>
                    </a:cubicBezTo>
                    <a:cubicBezTo>
                      <a:pt x="10104" y="7344"/>
                      <a:pt x="9758" y="7803"/>
                      <a:pt x="9758" y="8263"/>
                    </a:cubicBezTo>
                    <a:cubicBezTo>
                      <a:pt x="9758" y="8805"/>
                      <a:pt x="10333" y="9150"/>
                      <a:pt x="11729" y="9675"/>
                    </a:cubicBezTo>
                    <a:cubicBezTo>
                      <a:pt x="13682" y="10365"/>
                      <a:pt x="14470" y="11268"/>
                      <a:pt x="14470" y="12746"/>
                    </a:cubicBezTo>
                    <a:cubicBezTo>
                      <a:pt x="14470" y="14207"/>
                      <a:pt x="13436" y="15455"/>
                      <a:pt x="11548" y="15783"/>
                    </a:cubicBezTo>
                    <a:lnTo>
                      <a:pt x="11548" y="17458"/>
                    </a:lnTo>
                    <a:lnTo>
                      <a:pt x="9939" y="17458"/>
                    </a:lnTo>
                    <a:lnTo>
                      <a:pt x="9939" y="15898"/>
                    </a:lnTo>
                    <a:cubicBezTo>
                      <a:pt x="8839" y="15849"/>
                      <a:pt x="7772" y="15553"/>
                      <a:pt x="7148" y="15192"/>
                    </a:cubicBezTo>
                    <a:lnTo>
                      <a:pt x="7641" y="13271"/>
                    </a:lnTo>
                    <a:cubicBezTo>
                      <a:pt x="8330" y="13648"/>
                      <a:pt x="9299" y="13994"/>
                      <a:pt x="10366" y="13994"/>
                    </a:cubicBezTo>
                    <a:cubicBezTo>
                      <a:pt x="11302" y="13994"/>
                      <a:pt x="11942" y="13632"/>
                      <a:pt x="11942" y="12976"/>
                    </a:cubicBezTo>
                    <a:cubicBezTo>
                      <a:pt x="11942" y="12351"/>
                      <a:pt x="11416" y="11958"/>
                      <a:pt x="10202" y="11547"/>
                    </a:cubicBezTo>
                    <a:close/>
                    <a:moveTo>
                      <a:pt x="10800" y="21600"/>
                    </a:moveTo>
                    <a:cubicBezTo>
                      <a:pt x="16765" y="21600"/>
                      <a:pt x="21600" y="16764"/>
                      <a:pt x="21600" y="10800"/>
                    </a:cubicBezTo>
                    <a:cubicBezTo>
                      <a:pt x="21600" y="4835"/>
                      <a:pt x="16765" y="0"/>
                      <a:pt x="10800" y="0"/>
                    </a:cubicBezTo>
                    <a:cubicBezTo>
                      <a:pt x="4836" y="0"/>
                      <a:pt x="0" y="4835"/>
                      <a:pt x="0" y="10800"/>
                    </a:cubicBezTo>
                    <a:cubicBezTo>
                      <a:pt x="0" y="16764"/>
                      <a:pt x="4836" y="21600"/>
                      <a:pt x="10800" y="21600"/>
                    </a:cubicBezTo>
                    <a:close/>
                    <a:moveTo>
                      <a:pt x="10800" y="21600"/>
                    </a:moveTo>
                  </a:path>
                </a:pathLst>
              </a:custGeom>
              <a:grp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lvetica"/>
                  <a:ea typeface="+mn-ea"/>
                  <a:cs typeface="+mn-cs"/>
                </a:endParaRPr>
              </a:p>
            </p:txBody>
          </p:sp>
        </p:grpSp>
        <p:sp>
          <p:nvSpPr>
            <p:cNvPr id="152" name="Freeform: Shape 151">
              <a:extLst>
                <a:ext uri="{FF2B5EF4-FFF2-40B4-BE49-F238E27FC236}">
                  <a16:creationId xmlns:a16="http://schemas.microsoft.com/office/drawing/2014/main" id="{20701A25-F718-4ACF-B56D-82AADB8984A4}"/>
                </a:ext>
              </a:extLst>
            </p:cNvPr>
            <p:cNvSpPr/>
            <p:nvPr/>
          </p:nvSpPr>
          <p:spPr>
            <a:xfrm>
              <a:off x="6494985" y="2354272"/>
              <a:ext cx="574566" cy="370689"/>
            </a:xfrm>
            <a:custGeom>
              <a:avLst/>
              <a:gdLst/>
              <a:ahLst/>
              <a:cxnLst/>
              <a:rect l="0" t="0" r="0" b="0"/>
              <a:pathLst>
                <a:path w="295275" h="190500">
                  <a:moveTo>
                    <a:pt x="282416" y="7144"/>
                  </a:moveTo>
                  <a:lnTo>
                    <a:pt x="21431" y="7144"/>
                  </a:lnTo>
                  <a:cubicBezTo>
                    <a:pt x="13811" y="7144"/>
                    <a:pt x="7144" y="13811"/>
                    <a:pt x="7144" y="21431"/>
                  </a:cubicBezTo>
                  <a:lnTo>
                    <a:pt x="7144" y="173831"/>
                  </a:lnTo>
                  <a:cubicBezTo>
                    <a:pt x="7144" y="181451"/>
                    <a:pt x="13811" y="188119"/>
                    <a:pt x="21431" y="188119"/>
                  </a:cubicBezTo>
                  <a:lnTo>
                    <a:pt x="281464" y="188119"/>
                  </a:lnTo>
                  <a:cubicBezTo>
                    <a:pt x="289084" y="188119"/>
                    <a:pt x="295751" y="181451"/>
                    <a:pt x="295751" y="173831"/>
                  </a:cubicBezTo>
                  <a:lnTo>
                    <a:pt x="295751" y="21431"/>
                  </a:lnTo>
                  <a:cubicBezTo>
                    <a:pt x="296704" y="12859"/>
                    <a:pt x="290036" y="7144"/>
                    <a:pt x="282416" y="7144"/>
                  </a:cubicBezTo>
                  <a:close/>
                  <a:moveTo>
                    <a:pt x="186214" y="68104"/>
                  </a:moveTo>
                  <a:cubicBezTo>
                    <a:pt x="186214" y="65246"/>
                    <a:pt x="188119" y="63341"/>
                    <a:pt x="190976" y="63341"/>
                  </a:cubicBezTo>
                  <a:lnTo>
                    <a:pt x="210979" y="63341"/>
                  </a:lnTo>
                  <a:lnTo>
                    <a:pt x="214789" y="63341"/>
                  </a:lnTo>
                  <a:lnTo>
                    <a:pt x="214789" y="40481"/>
                  </a:lnTo>
                  <a:cubicBezTo>
                    <a:pt x="214789" y="37624"/>
                    <a:pt x="216694" y="35719"/>
                    <a:pt x="219551" y="35719"/>
                  </a:cubicBezTo>
                  <a:lnTo>
                    <a:pt x="237649" y="35719"/>
                  </a:lnTo>
                  <a:cubicBezTo>
                    <a:pt x="240506" y="35719"/>
                    <a:pt x="243364" y="37624"/>
                    <a:pt x="243364" y="40481"/>
                  </a:cubicBezTo>
                  <a:lnTo>
                    <a:pt x="243364" y="63341"/>
                  </a:lnTo>
                  <a:lnTo>
                    <a:pt x="266224" y="63341"/>
                  </a:lnTo>
                  <a:cubicBezTo>
                    <a:pt x="269081" y="63341"/>
                    <a:pt x="271939" y="65246"/>
                    <a:pt x="271939" y="68104"/>
                  </a:cubicBezTo>
                  <a:lnTo>
                    <a:pt x="271939" y="85249"/>
                  </a:lnTo>
                  <a:cubicBezTo>
                    <a:pt x="271939" y="88106"/>
                    <a:pt x="270034" y="90011"/>
                    <a:pt x="266224" y="90011"/>
                  </a:cubicBezTo>
                  <a:lnTo>
                    <a:pt x="243364" y="90011"/>
                  </a:lnTo>
                  <a:lnTo>
                    <a:pt x="243364" y="112871"/>
                  </a:lnTo>
                  <a:cubicBezTo>
                    <a:pt x="243364" y="115729"/>
                    <a:pt x="241459" y="117634"/>
                    <a:pt x="238601" y="117634"/>
                  </a:cubicBezTo>
                  <a:lnTo>
                    <a:pt x="220504" y="117634"/>
                  </a:lnTo>
                  <a:cubicBezTo>
                    <a:pt x="217646" y="117634"/>
                    <a:pt x="215741" y="115729"/>
                    <a:pt x="215741" y="112871"/>
                  </a:cubicBezTo>
                  <a:lnTo>
                    <a:pt x="215741" y="90011"/>
                  </a:lnTo>
                  <a:lnTo>
                    <a:pt x="212884" y="90011"/>
                  </a:lnTo>
                  <a:lnTo>
                    <a:pt x="192881" y="90011"/>
                  </a:lnTo>
                  <a:cubicBezTo>
                    <a:pt x="190024" y="90011"/>
                    <a:pt x="188119" y="88106"/>
                    <a:pt x="188119" y="85249"/>
                  </a:cubicBezTo>
                  <a:lnTo>
                    <a:pt x="188119" y="68104"/>
                  </a:lnTo>
                  <a:close/>
                  <a:moveTo>
                    <a:pt x="40481" y="59531"/>
                  </a:moveTo>
                  <a:lnTo>
                    <a:pt x="157639" y="59531"/>
                  </a:lnTo>
                  <a:lnTo>
                    <a:pt x="157639" y="72866"/>
                  </a:lnTo>
                  <a:lnTo>
                    <a:pt x="40481" y="72866"/>
                  </a:lnTo>
                  <a:lnTo>
                    <a:pt x="40481" y="59531"/>
                  </a:lnTo>
                  <a:close/>
                  <a:moveTo>
                    <a:pt x="40481" y="86201"/>
                  </a:moveTo>
                  <a:lnTo>
                    <a:pt x="157639" y="86201"/>
                  </a:lnTo>
                  <a:lnTo>
                    <a:pt x="157639" y="99536"/>
                  </a:lnTo>
                  <a:lnTo>
                    <a:pt x="40481" y="99536"/>
                  </a:lnTo>
                  <a:lnTo>
                    <a:pt x="40481" y="86201"/>
                  </a:lnTo>
                  <a:close/>
                  <a:moveTo>
                    <a:pt x="272891" y="153829"/>
                  </a:moveTo>
                  <a:lnTo>
                    <a:pt x="42386" y="153829"/>
                  </a:lnTo>
                  <a:lnTo>
                    <a:pt x="42386" y="140494"/>
                  </a:lnTo>
                  <a:lnTo>
                    <a:pt x="272891" y="140494"/>
                  </a:lnTo>
                  <a:lnTo>
                    <a:pt x="272891" y="153829"/>
                  </a:lnTo>
                  <a:close/>
                </a:path>
              </a:pathLst>
            </a:custGeom>
            <a:grp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Helvetica"/>
                <a:ea typeface="+mn-ea"/>
                <a:cs typeface="+mn-cs"/>
              </a:endParaRPr>
            </a:p>
          </p:txBody>
        </p:sp>
      </p:grpSp>
      <p:sp>
        <p:nvSpPr>
          <p:cNvPr id="157" name="TextBox 156">
            <a:extLst>
              <a:ext uri="{FF2B5EF4-FFF2-40B4-BE49-F238E27FC236}">
                <a16:creationId xmlns:a16="http://schemas.microsoft.com/office/drawing/2014/main" id="{B5BA046B-CA13-47A8-A5E8-EE2EFED4B16B}"/>
              </a:ext>
            </a:extLst>
          </p:cNvPr>
          <p:cNvSpPr txBox="1"/>
          <p:nvPr/>
        </p:nvSpPr>
        <p:spPr>
          <a:xfrm>
            <a:off x="590514" y="4107225"/>
            <a:ext cx="1114826" cy="631853"/>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a:ea typeface="+mn-ea"/>
                <a:cs typeface="+mn-cs"/>
              </a:rPr>
              <a:t>Pharma</a:t>
            </a:r>
          </a:p>
        </p:txBody>
      </p:sp>
      <p:sp>
        <p:nvSpPr>
          <p:cNvPr id="158" name="TextBox 157">
            <a:extLst>
              <a:ext uri="{FF2B5EF4-FFF2-40B4-BE49-F238E27FC236}">
                <a16:creationId xmlns:a16="http://schemas.microsoft.com/office/drawing/2014/main" id="{460F78B7-BC79-4BF8-BE03-029AB383117E}"/>
              </a:ext>
            </a:extLst>
          </p:cNvPr>
          <p:cNvSpPr txBox="1"/>
          <p:nvPr/>
        </p:nvSpPr>
        <p:spPr>
          <a:xfrm>
            <a:off x="3311488" y="4107225"/>
            <a:ext cx="1114826" cy="631853"/>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a:ea typeface="+mn-ea"/>
                <a:cs typeface="+mn-cs"/>
              </a:rPr>
              <a:t>Government Insurance Companies</a:t>
            </a:r>
          </a:p>
        </p:txBody>
      </p:sp>
      <p:sp>
        <p:nvSpPr>
          <p:cNvPr id="159" name="TextBox 158">
            <a:extLst>
              <a:ext uri="{FF2B5EF4-FFF2-40B4-BE49-F238E27FC236}">
                <a16:creationId xmlns:a16="http://schemas.microsoft.com/office/drawing/2014/main" id="{0918A523-16DD-42B5-8033-E3AA3EFD0D8D}"/>
              </a:ext>
            </a:extLst>
          </p:cNvPr>
          <p:cNvSpPr txBox="1"/>
          <p:nvPr/>
        </p:nvSpPr>
        <p:spPr>
          <a:xfrm>
            <a:off x="4851629" y="4107225"/>
            <a:ext cx="1114826" cy="631853"/>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a:ea typeface="+mn-ea"/>
                <a:cs typeface="+mn-cs"/>
              </a:rPr>
              <a:t>Hospitals and Clinics</a:t>
            </a:r>
          </a:p>
        </p:txBody>
      </p:sp>
      <p:sp>
        <p:nvSpPr>
          <p:cNvPr id="160" name="TextBox 159">
            <a:extLst>
              <a:ext uri="{FF2B5EF4-FFF2-40B4-BE49-F238E27FC236}">
                <a16:creationId xmlns:a16="http://schemas.microsoft.com/office/drawing/2014/main" id="{53425BE6-9397-4F83-AE85-D4BAE94695FF}"/>
              </a:ext>
            </a:extLst>
          </p:cNvPr>
          <p:cNvSpPr txBox="1"/>
          <p:nvPr/>
        </p:nvSpPr>
        <p:spPr>
          <a:xfrm>
            <a:off x="7060865" y="4107225"/>
            <a:ext cx="1114826" cy="631853"/>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a:ea typeface="+mn-ea"/>
                <a:cs typeface="+mn-cs"/>
              </a:rPr>
              <a:t>Middlemen</a:t>
            </a:r>
          </a:p>
        </p:txBody>
      </p:sp>
      <p:sp>
        <p:nvSpPr>
          <p:cNvPr id="161" name="TextBox 160">
            <a:extLst>
              <a:ext uri="{FF2B5EF4-FFF2-40B4-BE49-F238E27FC236}">
                <a16:creationId xmlns:a16="http://schemas.microsoft.com/office/drawing/2014/main" id="{1ACAEAA7-8D56-4D3C-804F-2C4018CA5080}"/>
              </a:ext>
            </a:extLst>
          </p:cNvPr>
          <p:cNvSpPr txBox="1"/>
          <p:nvPr/>
        </p:nvSpPr>
        <p:spPr>
          <a:xfrm>
            <a:off x="1937257" y="4107225"/>
            <a:ext cx="1114826" cy="631853"/>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a:ea typeface="+mn-ea"/>
                <a:cs typeface="+mn-cs"/>
              </a:rPr>
              <a:t>Private Insurance Companies</a:t>
            </a:r>
          </a:p>
        </p:txBody>
      </p:sp>
      <p:sp>
        <p:nvSpPr>
          <p:cNvPr id="162" name="TextBox 161">
            <a:extLst>
              <a:ext uri="{FF2B5EF4-FFF2-40B4-BE49-F238E27FC236}">
                <a16:creationId xmlns:a16="http://schemas.microsoft.com/office/drawing/2014/main" id="{DE3B158E-1238-4FE1-893B-96AFFB3311B2}"/>
              </a:ext>
            </a:extLst>
          </p:cNvPr>
          <p:cNvSpPr txBox="1"/>
          <p:nvPr/>
        </p:nvSpPr>
        <p:spPr>
          <a:xfrm>
            <a:off x="6150848" y="4107225"/>
            <a:ext cx="1114826" cy="631853"/>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a:ea typeface="+mn-ea"/>
                <a:cs typeface="+mn-cs"/>
              </a:rPr>
              <a:t>Doctors</a:t>
            </a:r>
          </a:p>
        </p:txBody>
      </p:sp>
      <p:sp>
        <p:nvSpPr>
          <p:cNvPr id="163" name="TextBox 162">
            <a:extLst>
              <a:ext uri="{FF2B5EF4-FFF2-40B4-BE49-F238E27FC236}">
                <a16:creationId xmlns:a16="http://schemas.microsoft.com/office/drawing/2014/main" id="{87C26CD3-0820-480B-9D67-D6DD2E94A6D3}"/>
              </a:ext>
            </a:extLst>
          </p:cNvPr>
          <p:cNvSpPr txBox="1"/>
          <p:nvPr/>
        </p:nvSpPr>
        <p:spPr>
          <a:xfrm>
            <a:off x="8205621" y="4107225"/>
            <a:ext cx="1114826" cy="473202"/>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a:ea typeface="+mn-ea"/>
                <a:cs typeface="+mn-cs"/>
              </a:rPr>
              <a:t>Other</a:t>
            </a:r>
          </a:p>
        </p:txBody>
      </p:sp>
      <p:sp>
        <p:nvSpPr>
          <p:cNvPr id="164" name="TextBox 163">
            <a:extLst>
              <a:ext uri="{FF2B5EF4-FFF2-40B4-BE49-F238E27FC236}">
                <a16:creationId xmlns:a16="http://schemas.microsoft.com/office/drawing/2014/main" id="{51B8CA21-D1A8-471B-9B7E-63D63B706B64}"/>
              </a:ext>
            </a:extLst>
          </p:cNvPr>
          <p:cNvSpPr txBox="1"/>
          <p:nvPr/>
        </p:nvSpPr>
        <p:spPr>
          <a:xfrm>
            <a:off x="9419485" y="4107225"/>
            <a:ext cx="1114826" cy="631853"/>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mn-cs"/>
              </a:rPr>
              <a:t>Biotech/Life Science</a:t>
            </a:r>
          </a:p>
        </p:txBody>
      </p:sp>
      <p:sp>
        <p:nvSpPr>
          <p:cNvPr id="84" name="Rectangle 83">
            <a:extLst>
              <a:ext uri="{FF2B5EF4-FFF2-40B4-BE49-F238E27FC236}">
                <a16:creationId xmlns:a16="http://schemas.microsoft.com/office/drawing/2014/main" id="{99C2133B-0F57-438A-A1C8-AB1F86D4813B}"/>
              </a:ext>
            </a:extLst>
          </p:cNvPr>
          <p:cNvSpPr/>
          <p:nvPr/>
        </p:nvSpPr>
        <p:spPr>
          <a:xfrm>
            <a:off x="596768" y="2311907"/>
            <a:ext cx="1588439"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Helvetica"/>
                <a:ea typeface="+mn-ea"/>
                <a:cs typeface="+mn-cs"/>
              </a:rPr>
              <a:t>14 out of 28 markets say Pharma most to blame</a:t>
            </a:r>
            <a:endParaRPr kumimoji="0" lang="en-US" sz="2000" b="1" i="0" u="none" strike="noStrike" kern="1200" cap="none" spc="0" normalizeH="0" baseline="0" noProof="0">
              <a:ln>
                <a:noFill/>
              </a:ln>
              <a:solidFill>
                <a:srgbClr val="000000"/>
              </a:solidFill>
              <a:effectLst/>
              <a:uLnTx/>
              <a:uFillTx/>
              <a:latin typeface="Helvetica"/>
              <a:ea typeface="+mn-ea"/>
              <a:cs typeface="+mn-cs"/>
            </a:endParaRPr>
          </a:p>
        </p:txBody>
      </p:sp>
      <p:grpSp>
        <p:nvGrpSpPr>
          <p:cNvPr id="88" name="Group 87">
            <a:extLst>
              <a:ext uri="{FF2B5EF4-FFF2-40B4-BE49-F238E27FC236}">
                <a16:creationId xmlns:a16="http://schemas.microsoft.com/office/drawing/2014/main" id="{3B0BAC8D-8E57-4E32-8D71-51FFC1082B77}"/>
              </a:ext>
            </a:extLst>
          </p:cNvPr>
          <p:cNvGrpSpPr>
            <a:grpSpLocks/>
          </p:cNvGrpSpPr>
          <p:nvPr/>
        </p:nvGrpSpPr>
        <p:grpSpPr>
          <a:xfrm rot="10800000">
            <a:off x="674604" y="2894188"/>
            <a:ext cx="1188720" cy="412690"/>
            <a:chOff x="8801100" y="342711"/>
            <a:chExt cx="1152525" cy="412690"/>
          </a:xfrm>
        </p:grpSpPr>
        <p:cxnSp>
          <p:nvCxnSpPr>
            <p:cNvPr id="89" name="Straight Connector 88">
              <a:extLst>
                <a:ext uri="{FF2B5EF4-FFF2-40B4-BE49-F238E27FC236}">
                  <a16:creationId xmlns:a16="http://schemas.microsoft.com/office/drawing/2014/main" id="{E0A6A45C-F809-4207-8EF4-4E50F4020C2B}"/>
                </a:ext>
              </a:extLst>
            </p:cNvPr>
            <p:cNvCxnSpPr/>
            <p:nvPr/>
          </p:nvCxnSpPr>
          <p:spPr>
            <a:xfrm>
              <a:off x="8801100" y="755401"/>
              <a:ext cx="1152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C33A503-B9D1-461E-8F21-B41B978571D0}"/>
                </a:ext>
              </a:extLst>
            </p:cNvPr>
            <p:cNvCxnSpPr/>
            <p:nvPr/>
          </p:nvCxnSpPr>
          <p:spPr>
            <a:xfrm>
              <a:off x="9426703" y="342711"/>
              <a:ext cx="0" cy="412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Rectangle 164">
            <a:extLst>
              <a:ext uri="{FF2B5EF4-FFF2-40B4-BE49-F238E27FC236}">
                <a16:creationId xmlns:a16="http://schemas.microsoft.com/office/drawing/2014/main" id="{4F6BB327-FCC4-42E4-89BD-B09029FA6525}"/>
              </a:ext>
            </a:extLst>
          </p:cNvPr>
          <p:cNvSpPr/>
          <p:nvPr/>
        </p:nvSpPr>
        <p:spPr>
          <a:xfrm>
            <a:off x="9301705" y="1970993"/>
            <a:ext cx="1538400"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Helvetica"/>
                <a:ea typeface="+mn-ea"/>
                <a:cs typeface="+mn-cs"/>
              </a:rPr>
              <a:t>0 out of 28 markets say Biotech most to blame</a:t>
            </a:r>
            <a:endParaRPr kumimoji="0" lang="en-US" sz="2000" b="1" i="0" u="none" strike="noStrike" kern="1200" cap="none" spc="0" normalizeH="0" baseline="0" noProof="0">
              <a:ln>
                <a:noFill/>
              </a:ln>
              <a:solidFill>
                <a:srgbClr val="000000"/>
              </a:solidFill>
              <a:effectLst/>
              <a:uLnTx/>
              <a:uFillTx/>
              <a:latin typeface="Helvetica"/>
              <a:ea typeface="+mn-ea"/>
              <a:cs typeface="+mn-cs"/>
            </a:endParaRPr>
          </a:p>
        </p:txBody>
      </p:sp>
      <p:grpSp>
        <p:nvGrpSpPr>
          <p:cNvPr id="166" name="Group 165">
            <a:extLst>
              <a:ext uri="{FF2B5EF4-FFF2-40B4-BE49-F238E27FC236}">
                <a16:creationId xmlns:a16="http://schemas.microsoft.com/office/drawing/2014/main" id="{ACE770E4-3B05-4055-8B18-2AA941B60996}"/>
              </a:ext>
            </a:extLst>
          </p:cNvPr>
          <p:cNvGrpSpPr>
            <a:grpSpLocks/>
          </p:cNvGrpSpPr>
          <p:nvPr/>
        </p:nvGrpSpPr>
        <p:grpSpPr>
          <a:xfrm rot="10800000">
            <a:off x="9379540" y="2553274"/>
            <a:ext cx="1188720" cy="412690"/>
            <a:chOff x="8801100" y="342711"/>
            <a:chExt cx="1152525" cy="412690"/>
          </a:xfrm>
        </p:grpSpPr>
        <p:cxnSp>
          <p:nvCxnSpPr>
            <p:cNvPr id="167" name="Straight Connector 166">
              <a:extLst>
                <a:ext uri="{FF2B5EF4-FFF2-40B4-BE49-F238E27FC236}">
                  <a16:creationId xmlns:a16="http://schemas.microsoft.com/office/drawing/2014/main" id="{C9799B7D-DB45-4E66-A89A-CBF15B04F595}"/>
                </a:ext>
              </a:extLst>
            </p:cNvPr>
            <p:cNvCxnSpPr/>
            <p:nvPr/>
          </p:nvCxnSpPr>
          <p:spPr>
            <a:xfrm>
              <a:off x="8801100" y="755401"/>
              <a:ext cx="1152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2CCEF895-B763-4F05-AC47-0B2E819D4020}"/>
                </a:ext>
              </a:extLst>
            </p:cNvPr>
            <p:cNvCxnSpPr/>
            <p:nvPr/>
          </p:nvCxnSpPr>
          <p:spPr>
            <a:xfrm>
              <a:off x="9426703" y="342711"/>
              <a:ext cx="0" cy="412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9" name="Rectangle 168">
            <a:extLst>
              <a:ext uri="{FF2B5EF4-FFF2-40B4-BE49-F238E27FC236}">
                <a16:creationId xmlns:a16="http://schemas.microsoft.com/office/drawing/2014/main" id="{C71B5E1E-45C8-4D9A-8069-3957694020BE}"/>
              </a:ext>
            </a:extLst>
          </p:cNvPr>
          <p:cNvSpPr/>
          <p:nvPr/>
        </p:nvSpPr>
        <p:spPr>
          <a:xfrm>
            <a:off x="6459305" y="2337384"/>
            <a:ext cx="1321153"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Helvetica"/>
              </a:rPr>
              <a:t>Doctors and Middlemen tied in the U.S.</a:t>
            </a:r>
            <a:endParaRPr kumimoji="0" lang="en-US" sz="2000" b="1" i="0" u="none" strike="noStrike" kern="1200" cap="none" spc="0" normalizeH="0" baseline="0" noProof="0">
              <a:ln>
                <a:noFill/>
              </a:ln>
              <a:solidFill>
                <a:srgbClr val="000000"/>
              </a:solidFill>
              <a:effectLst/>
              <a:uLnTx/>
              <a:uFillTx/>
              <a:latin typeface="Helvetica"/>
              <a:ea typeface="+mn-ea"/>
              <a:cs typeface="+mn-cs"/>
            </a:endParaRPr>
          </a:p>
        </p:txBody>
      </p:sp>
      <p:grpSp>
        <p:nvGrpSpPr>
          <p:cNvPr id="170" name="Group 169">
            <a:extLst>
              <a:ext uri="{FF2B5EF4-FFF2-40B4-BE49-F238E27FC236}">
                <a16:creationId xmlns:a16="http://schemas.microsoft.com/office/drawing/2014/main" id="{1A1D5C66-AC3B-4AA7-865C-EAAB7E900E9B}"/>
              </a:ext>
            </a:extLst>
          </p:cNvPr>
          <p:cNvGrpSpPr>
            <a:grpSpLocks/>
          </p:cNvGrpSpPr>
          <p:nvPr/>
        </p:nvGrpSpPr>
        <p:grpSpPr>
          <a:xfrm rot="10800000">
            <a:off x="6544197" y="2906094"/>
            <a:ext cx="1188720" cy="412690"/>
            <a:chOff x="8801100" y="342711"/>
            <a:chExt cx="1152525" cy="412690"/>
          </a:xfrm>
        </p:grpSpPr>
        <p:cxnSp>
          <p:nvCxnSpPr>
            <p:cNvPr id="171" name="Straight Connector 170">
              <a:extLst>
                <a:ext uri="{FF2B5EF4-FFF2-40B4-BE49-F238E27FC236}">
                  <a16:creationId xmlns:a16="http://schemas.microsoft.com/office/drawing/2014/main" id="{4A2725B3-83F7-434E-9070-61907574BEC4}"/>
                </a:ext>
              </a:extLst>
            </p:cNvPr>
            <p:cNvCxnSpPr/>
            <p:nvPr/>
          </p:nvCxnSpPr>
          <p:spPr>
            <a:xfrm>
              <a:off x="8801100" y="755401"/>
              <a:ext cx="1152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1B75DE5-74B1-436C-9649-D86543450241}"/>
                </a:ext>
              </a:extLst>
            </p:cNvPr>
            <p:cNvCxnSpPr/>
            <p:nvPr/>
          </p:nvCxnSpPr>
          <p:spPr>
            <a:xfrm>
              <a:off x="9426703" y="342711"/>
              <a:ext cx="0" cy="412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3" name="Picture 172">
            <a:extLst>
              <a:ext uri="{FF2B5EF4-FFF2-40B4-BE49-F238E27FC236}">
                <a16:creationId xmlns:a16="http://schemas.microsoft.com/office/drawing/2014/main" id="{050C2298-E94C-453F-AF72-A6016BDA9A51}"/>
              </a:ext>
            </a:extLst>
          </p:cNvPr>
          <p:cNvPicPr>
            <a:picLocks noChangeAspect="1"/>
          </p:cNvPicPr>
          <p:nvPr/>
        </p:nvPicPr>
        <p:blipFill rotWithShape="1">
          <a:blip r:embed="rId3">
            <a:extLst>
              <a:ext uri="{28A0092B-C50C-407E-A947-70E740481C1C}">
                <a14:useLocalDpi xmlns:a14="http://schemas.microsoft.com/office/drawing/2010/main" val="0"/>
              </a:ext>
            </a:extLst>
          </a:blip>
          <a:srcRect r="20462"/>
          <a:stretch/>
        </p:blipFill>
        <p:spPr>
          <a:xfrm>
            <a:off x="11019091" y="6387643"/>
            <a:ext cx="515821" cy="345600"/>
          </a:xfrm>
          <a:prstGeom prst="rect">
            <a:avLst/>
          </a:prstGeom>
          <a:ln w="1270">
            <a:solidFill>
              <a:srgbClr val="BFBFBF"/>
            </a:solidFill>
          </a:ln>
        </p:spPr>
      </p:pic>
      <p:sp>
        <p:nvSpPr>
          <p:cNvPr id="174" name="TextBox 173">
            <a:extLst>
              <a:ext uri="{FF2B5EF4-FFF2-40B4-BE49-F238E27FC236}">
                <a16:creationId xmlns:a16="http://schemas.microsoft.com/office/drawing/2014/main" id="{B7060848-D1C0-4684-B82A-A8E5247E6209}"/>
              </a:ext>
            </a:extLst>
          </p:cNvPr>
          <p:cNvSpPr txBox="1"/>
          <p:nvPr/>
        </p:nvSpPr>
        <p:spPr>
          <a:xfrm>
            <a:off x="10751771" y="4112398"/>
            <a:ext cx="1385370" cy="621506"/>
          </a:xfrm>
          <a:prstGeom prst="rect">
            <a:avLst/>
          </a:prstGeom>
          <a:noFill/>
          <a:ln>
            <a:noFill/>
          </a:ln>
          <a:effectLst/>
        </p:spPr>
        <p:txBody>
          <a:bodyPr wrap="square" lIns="0" tIns="45720" rIns="0" bIns="0" rtlCol="0">
            <a:noAutofit/>
          </a:bodyPr>
          <a:lstStyle>
            <a:defPPr>
              <a:defRPr lang="en-US"/>
            </a:defPPr>
            <a:lvl1pPr algn="ctr" fontAlgn="ctr">
              <a:defRPr sz="1200" b="1">
                <a:solidFill>
                  <a:schemeClr val="bg1"/>
                </a:solidFill>
              </a:defRPr>
            </a:lvl1pPr>
            <a:lvl2pPr marL="0" lvl="1" algn="ctr" fontAlgn="ctr">
              <a:defRPr sz="900">
                <a:solidFill>
                  <a:schemeClr val="bg1"/>
                </a:solidFill>
              </a:defRPr>
            </a:lvl2pPr>
          </a:lstStyle>
          <a:p>
            <a:pPr marL="0" marR="0" lvl="1" indent="0" algn="ctr" defTabSz="914400" rtl="0" eaLnBrk="1" fontAlgn="ctr"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a:ea typeface="+mn-ea"/>
                <a:cs typeface="+mn-cs"/>
              </a:rPr>
              <a:t>I do not believe the cost of healthcare is that high</a:t>
            </a:r>
          </a:p>
        </p:txBody>
      </p:sp>
      <p:pic>
        <p:nvPicPr>
          <p:cNvPr id="175" name="Picture 174">
            <a:extLst>
              <a:ext uri="{FF2B5EF4-FFF2-40B4-BE49-F238E27FC236}">
                <a16:creationId xmlns:a16="http://schemas.microsoft.com/office/drawing/2014/main" id="{C871ACD8-6A65-48B6-85E9-CEF6AB4CC8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464" y="5998008"/>
            <a:ext cx="1793032" cy="759344"/>
          </a:xfrm>
          <a:prstGeom prst="rect">
            <a:avLst/>
          </a:prstGeom>
        </p:spPr>
      </p:pic>
      <p:sp>
        <p:nvSpPr>
          <p:cNvPr id="7" name="Title 6">
            <a:extLst>
              <a:ext uri="{FF2B5EF4-FFF2-40B4-BE49-F238E27FC236}">
                <a16:creationId xmlns:a16="http://schemas.microsoft.com/office/drawing/2014/main" id="{1551A1FB-4969-405F-BFF6-9769690D72DF}"/>
              </a:ext>
            </a:extLst>
          </p:cNvPr>
          <p:cNvSpPr>
            <a:spLocks noGrp="1"/>
          </p:cNvSpPr>
          <p:nvPr>
            <p:ph type="title"/>
          </p:nvPr>
        </p:nvSpPr>
        <p:spPr>
          <a:xfrm>
            <a:off x="508001" y="755301"/>
            <a:ext cx="8147368" cy="458909"/>
          </a:xfrm>
        </p:spPr>
        <p:txBody>
          <a:bodyPr>
            <a:normAutofit fontScale="90000"/>
          </a:bodyPr>
          <a:lstStyle/>
          <a:p>
            <a:r>
              <a:rPr lang="en-US" dirty="0"/>
              <a:t>All Health Companies Must Address Cost,</a:t>
            </a:r>
            <a:br>
              <a:rPr lang="en-US" dirty="0"/>
            </a:br>
            <a:r>
              <a:rPr lang="en-US" dirty="0"/>
              <a:t>Pharma Takes Bulk of Blame</a:t>
            </a:r>
          </a:p>
        </p:txBody>
      </p:sp>
    </p:spTree>
    <p:extLst>
      <p:ext uri="{BB962C8B-B14F-4D97-AF65-F5344CB8AC3E}">
        <p14:creationId xmlns:p14="http://schemas.microsoft.com/office/powerpoint/2010/main" val="3699157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dirty="0">
                <a:solidFill>
                  <a:schemeClr val="bg1"/>
                </a:solidFill>
              </a:rPr>
              <a:t>International Innovation Certification programs</a:t>
            </a:r>
            <a:endParaRPr lang="en-US" sz="4000" b="1" dirty="0">
              <a:solidFill>
                <a:schemeClr val="bg1"/>
              </a:solidFill>
              <a:latin typeface="+mj-lt"/>
            </a:endParaRPr>
          </a:p>
        </p:txBody>
      </p:sp>
    </p:spTree>
    <p:extLst>
      <p:ext uri="{BB962C8B-B14F-4D97-AF65-F5344CB8AC3E}">
        <p14:creationId xmlns:p14="http://schemas.microsoft.com/office/powerpoint/2010/main" val="388949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690B3E-781C-5E46-8ECE-900E82F770E9}"/>
              </a:ext>
            </a:extLst>
          </p:cNvPr>
          <p:cNvSpPr txBox="1"/>
          <p:nvPr/>
        </p:nvSpPr>
        <p:spPr>
          <a:xfrm>
            <a:off x="425592" y="519545"/>
            <a:ext cx="9683608" cy="892552"/>
          </a:xfrm>
          <a:prstGeom prst="rect">
            <a:avLst/>
          </a:prstGeom>
          <a:noFill/>
        </p:spPr>
        <p:txBody>
          <a:bodyPr wrap="square" rtlCol="0">
            <a:spAutoFit/>
          </a:bodyPr>
          <a:lstStyle/>
          <a:p>
            <a:r>
              <a:rPr lang="en-US" sz="2800" b="1" dirty="0">
                <a:solidFill>
                  <a:schemeClr val="bg1"/>
                </a:solidFill>
                <a:latin typeface="+mj-lt"/>
              </a:rPr>
              <a:t>International Association of Innovation Professionals (IAOIP)</a:t>
            </a:r>
          </a:p>
          <a:p>
            <a:r>
              <a:rPr lang="en-US" sz="2400" i="1" dirty="0">
                <a:solidFill>
                  <a:schemeClr val="bg1"/>
                </a:solidFill>
                <a:latin typeface="+mj-lt"/>
                <a:ea typeface="Jaapokki" charset="0"/>
                <a:cs typeface="Jaapokki" charset="0"/>
              </a:rPr>
              <a:t>Serious Innovation</a:t>
            </a:r>
          </a:p>
        </p:txBody>
      </p:sp>
      <p:sp>
        <p:nvSpPr>
          <p:cNvPr id="5" name="Rectangle 4">
            <a:extLst>
              <a:ext uri="{FF2B5EF4-FFF2-40B4-BE49-F238E27FC236}">
                <a16:creationId xmlns:a16="http://schemas.microsoft.com/office/drawing/2014/main" id="{5D41259E-8C11-E74E-BD8A-A33A27B03DC5}"/>
              </a:ext>
            </a:extLst>
          </p:cNvPr>
          <p:cNvSpPr/>
          <p:nvPr/>
        </p:nvSpPr>
        <p:spPr>
          <a:xfrm>
            <a:off x="5436208" y="1942158"/>
            <a:ext cx="6165242" cy="4154984"/>
          </a:xfrm>
          <a:prstGeom prst="rect">
            <a:avLst/>
          </a:prstGeom>
        </p:spPr>
        <p:txBody>
          <a:bodyPr wrap="square">
            <a:spAutoFit/>
          </a:bodyPr>
          <a:lstStyle/>
          <a:p>
            <a:pPr fontAlgn="base"/>
            <a:r>
              <a:rPr lang="en-US" sz="2400" b="1" dirty="0">
                <a:solidFill>
                  <a:srgbClr val="002060"/>
                </a:solidFill>
                <a:latin typeface="+mj-lt"/>
              </a:rPr>
              <a:t>The only innovation certifying body eligible for accreditation as a certifying body </a:t>
            </a:r>
          </a:p>
          <a:p>
            <a:pPr fontAlgn="base"/>
            <a:endParaRPr lang="en-US" sz="2400" b="1" dirty="0">
              <a:solidFill>
                <a:srgbClr val="002060"/>
              </a:solidFill>
              <a:latin typeface="+mj-lt"/>
            </a:endParaRPr>
          </a:p>
          <a:p>
            <a:pPr fontAlgn="base"/>
            <a:r>
              <a:rPr lang="en-US" sz="2400" dirty="0">
                <a:latin typeface="+mj-lt"/>
              </a:rPr>
              <a:t>The International Association of Innovation Professionals is a five year old certifying professional body dedicated to the advancement of innovation as a profession. We have five certification programs and are the US Secretariat to ISO 279 (Innovation Management). In this capacity, we are the certification to demand when hiring innovation professionals.</a:t>
            </a:r>
          </a:p>
        </p:txBody>
      </p:sp>
      <p:pic>
        <p:nvPicPr>
          <p:cNvPr id="10" name="Picture 9">
            <a:extLst>
              <a:ext uri="{FF2B5EF4-FFF2-40B4-BE49-F238E27FC236}">
                <a16:creationId xmlns:a16="http://schemas.microsoft.com/office/drawing/2014/main" id="{9636B4CB-BD12-294F-A21D-F97BC938B0DA}"/>
              </a:ext>
            </a:extLst>
          </p:cNvPr>
          <p:cNvPicPr>
            <a:picLocks noChangeAspect="1"/>
          </p:cNvPicPr>
          <p:nvPr/>
        </p:nvPicPr>
        <p:blipFill>
          <a:blip r:embed="rId3"/>
          <a:stretch>
            <a:fillRect/>
          </a:stretch>
        </p:blipFill>
        <p:spPr>
          <a:xfrm>
            <a:off x="-1" y="1699476"/>
            <a:ext cx="5129557" cy="3661193"/>
          </a:xfrm>
          <a:prstGeom prst="rect">
            <a:avLst/>
          </a:prstGeom>
        </p:spPr>
      </p:pic>
    </p:spTree>
    <p:extLst>
      <p:ext uri="{BB962C8B-B14F-4D97-AF65-F5344CB8AC3E}">
        <p14:creationId xmlns:p14="http://schemas.microsoft.com/office/powerpoint/2010/main" val="256976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b="1" dirty="0">
                <a:solidFill>
                  <a:schemeClr val="bg1"/>
                </a:solidFill>
                <a:latin typeface="+mj-lt"/>
              </a:rPr>
              <a:t>Our Mission</a:t>
            </a:r>
          </a:p>
        </p:txBody>
      </p:sp>
      <p:sp>
        <p:nvSpPr>
          <p:cNvPr id="2" name="Rectangle 1">
            <a:extLst>
              <a:ext uri="{FF2B5EF4-FFF2-40B4-BE49-F238E27FC236}">
                <a16:creationId xmlns:a16="http://schemas.microsoft.com/office/drawing/2014/main" id="{70A49D19-4E58-EB40-8FA0-26AEA45BD20E}"/>
              </a:ext>
            </a:extLst>
          </p:cNvPr>
          <p:cNvSpPr/>
          <p:nvPr/>
        </p:nvSpPr>
        <p:spPr>
          <a:xfrm>
            <a:off x="339090" y="1862912"/>
            <a:ext cx="6646326" cy="3970318"/>
          </a:xfrm>
          <a:prstGeom prst="rect">
            <a:avLst/>
          </a:prstGeom>
        </p:spPr>
        <p:txBody>
          <a:bodyPr wrap="square">
            <a:spAutoFit/>
          </a:bodyPr>
          <a:lstStyle/>
          <a:p>
            <a:pPr marL="285750" indent="-285750">
              <a:buFont typeface="Wingdings" pitchFamily="2" charset="2"/>
              <a:buChar char="§"/>
            </a:pPr>
            <a:r>
              <a:rPr lang="en-US" sz="2800" dirty="0"/>
              <a:t>Professionalize Innovation</a:t>
            </a:r>
          </a:p>
          <a:p>
            <a:pPr marL="285750" indent="-285750">
              <a:buFont typeface="Wingdings" pitchFamily="2" charset="2"/>
              <a:buChar char="§"/>
            </a:pPr>
            <a:r>
              <a:rPr lang="en-US" sz="2800" dirty="0"/>
              <a:t>Develop communities of innovators worldwide</a:t>
            </a:r>
          </a:p>
          <a:p>
            <a:pPr marL="285750" indent="-285750">
              <a:buFont typeface="Wingdings" pitchFamily="2" charset="2"/>
              <a:buChar char="§"/>
            </a:pPr>
            <a:r>
              <a:rPr lang="en-US" sz="2800" dirty="0"/>
              <a:t>Develop K-12 programs to help teachers</a:t>
            </a:r>
          </a:p>
          <a:p>
            <a:pPr marL="285750" indent="-285750">
              <a:buFont typeface="Wingdings" pitchFamily="2" charset="2"/>
              <a:buChar char="§"/>
            </a:pPr>
            <a:r>
              <a:rPr lang="en-US" sz="2800" dirty="0"/>
              <a:t>Work with developing countries to help them innovate out of their problems</a:t>
            </a:r>
          </a:p>
          <a:p>
            <a:pPr marL="285750" indent="-285750">
              <a:buFont typeface="Wingdings" pitchFamily="2" charset="2"/>
              <a:buChar char="§"/>
            </a:pPr>
            <a:r>
              <a:rPr lang="en-US" sz="2800" dirty="0"/>
              <a:t>Create Special Interest Groups as a proxy for open innovation</a:t>
            </a:r>
          </a:p>
          <a:p>
            <a:pPr marL="285750" indent="-285750">
              <a:buFont typeface="Wingdings" pitchFamily="2" charset="2"/>
              <a:buChar char="§"/>
            </a:pPr>
            <a:r>
              <a:rPr lang="en-US" sz="2800" dirty="0"/>
              <a:t>Have a lot of fun . . . Serious fun!</a:t>
            </a:r>
          </a:p>
        </p:txBody>
      </p:sp>
      <p:pic>
        <p:nvPicPr>
          <p:cNvPr id="4" name="Picture 3">
            <a:extLst>
              <a:ext uri="{FF2B5EF4-FFF2-40B4-BE49-F238E27FC236}">
                <a16:creationId xmlns:a16="http://schemas.microsoft.com/office/drawing/2014/main" id="{818ADC04-9AF0-A041-BA1E-77C186D3AFEC}"/>
              </a:ext>
            </a:extLst>
          </p:cNvPr>
          <p:cNvPicPr>
            <a:picLocks noChangeAspect="1"/>
          </p:cNvPicPr>
          <p:nvPr/>
        </p:nvPicPr>
        <p:blipFill>
          <a:blip r:embed="rId2"/>
          <a:stretch>
            <a:fillRect/>
          </a:stretch>
        </p:blipFill>
        <p:spPr>
          <a:xfrm>
            <a:off x="6985416" y="2209835"/>
            <a:ext cx="4808719" cy="3205813"/>
          </a:xfrm>
          <a:prstGeom prst="rect">
            <a:avLst/>
          </a:prstGeom>
        </p:spPr>
      </p:pic>
    </p:spTree>
    <p:extLst>
      <p:ext uri="{BB962C8B-B14F-4D97-AF65-F5344CB8AC3E}">
        <p14:creationId xmlns:p14="http://schemas.microsoft.com/office/powerpoint/2010/main" val="3328495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b="1" dirty="0">
                <a:solidFill>
                  <a:schemeClr val="bg1"/>
                </a:solidFill>
                <a:latin typeface="+mj-lt"/>
              </a:rPr>
              <a:t>The Current Body of Best Practices</a:t>
            </a:r>
          </a:p>
        </p:txBody>
      </p:sp>
      <p:pic>
        <p:nvPicPr>
          <p:cNvPr id="17" name="Picture 16">
            <a:extLst>
              <a:ext uri="{FF2B5EF4-FFF2-40B4-BE49-F238E27FC236}">
                <a16:creationId xmlns:a16="http://schemas.microsoft.com/office/drawing/2014/main" id="{12EC4B22-E9E9-FF46-99D6-FE158F86E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 y="1983616"/>
            <a:ext cx="7711440" cy="4705909"/>
          </a:xfrm>
          <a:prstGeom prst="rect">
            <a:avLst/>
          </a:prstGeom>
        </p:spPr>
      </p:pic>
    </p:spTree>
    <p:extLst>
      <p:ext uri="{BB962C8B-B14F-4D97-AF65-F5344CB8AC3E}">
        <p14:creationId xmlns:p14="http://schemas.microsoft.com/office/powerpoint/2010/main" val="20495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b="1" dirty="0">
                <a:solidFill>
                  <a:schemeClr val="bg1"/>
                </a:solidFill>
                <a:latin typeface="+mj-lt"/>
              </a:rPr>
              <a:t>What if Fail Fast Isn’t an Option?</a:t>
            </a:r>
          </a:p>
        </p:txBody>
      </p:sp>
      <p:sp>
        <p:nvSpPr>
          <p:cNvPr id="4" name="Content Placeholder 4">
            <a:extLst>
              <a:ext uri="{FF2B5EF4-FFF2-40B4-BE49-F238E27FC236}">
                <a16:creationId xmlns:a16="http://schemas.microsoft.com/office/drawing/2014/main" id="{378B09E1-6B70-E94D-9954-F322B8AB8C42}"/>
              </a:ext>
            </a:extLst>
          </p:cNvPr>
          <p:cNvSpPr txBox="1">
            <a:spLocks/>
          </p:cNvSpPr>
          <p:nvPr/>
        </p:nvSpPr>
        <p:spPr>
          <a:xfrm>
            <a:off x="457200" y="1882808"/>
            <a:ext cx="9189720" cy="4572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buFont typeface="Wingdings" pitchFamily="2" charset="2"/>
              <a:buChar char="§"/>
            </a:pPr>
            <a:r>
              <a:rPr lang="en-US" sz="3200" dirty="0"/>
              <a:t>In today’s hyper-partisan world is failure and option?</a:t>
            </a:r>
          </a:p>
          <a:p>
            <a:pPr marL="800100" lvl="1" indent="-342900" algn="l">
              <a:buFont typeface="Wingdings" pitchFamily="2" charset="2"/>
              <a:buChar char="§"/>
            </a:pPr>
            <a:r>
              <a:rPr lang="en-US" sz="2800" dirty="0"/>
              <a:t>NASA</a:t>
            </a:r>
          </a:p>
          <a:p>
            <a:pPr marL="800100" lvl="1" indent="-342900" algn="l">
              <a:buFont typeface="Wingdings" pitchFamily="2" charset="2"/>
              <a:buChar char="§"/>
            </a:pPr>
            <a:r>
              <a:rPr lang="en-US" sz="2800" dirty="0"/>
              <a:t>Social Security</a:t>
            </a:r>
          </a:p>
          <a:p>
            <a:pPr marL="800100" lvl="1" indent="-342900" algn="l">
              <a:buFont typeface="Wingdings" pitchFamily="2" charset="2"/>
              <a:buChar char="§"/>
            </a:pPr>
            <a:r>
              <a:rPr lang="en-US" sz="2800" dirty="0"/>
              <a:t>Cybersecurity</a:t>
            </a:r>
          </a:p>
          <a:p>
            <a:pPr marL="800100" lvl="1" indent="-342900" algn="l">
              <a:buFont typeface="Wingdings" pitchFamily="2" charset="2"/>
              <a:buChar char="§"/>
            </a:pPr>
            <a:r>
              <a:rPr lang="en-US" sz="2800" dirty="0"/>
              <a:t>Medicine</a:t>
            </a:r>
          </a:p>
          <a:p>
            <a:pPr marL="800100" lvl="1" indent="-342900" algn="l">
              <a:buFont typeface="Wingdings" pitchFamily="2" charset="2"/>
              <a:buChar char="§"/>
            </a:pPr>
            <a:r>
              <a:rPr lang="en-US" sz="2800" dirty="0"/>
              <a:t>Critical Infrastructure</a:t>
            </a:r>
          </a:p>
          <a:p>
            <a:pPr marL="342900" indent="-342900" algn="l">
              <a:buFont typeface="Wingdings" pitchFamily="2" charset="2"/>
              <a:buChar char="§"/>
            </a:pPr>
            <a:r>
              <a:rPr lang="en-US" sz="3200" dirty="0"/>
              <a:t>It may be in Silicon Valley, but not in most large organizations or the government.</a:t>
            </a:r>
          </a:p>
        </p:txBody>
      </p:sp>
    </p:spTree>
    <p:extLst>
      <p:ext uri="{BB962C8B-B14F-4D97-AF65-F5344CB8AC3E}">
        <p14:creationId xmlns:p14="http://schemas.microsoft.com/office/powerpoint/2010/main" val="2512314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64B9399-87D2-3046-B64C-A420125C77F2}"/>
              </a:ext>
            </a:extLst>
          </p:cNvPr>
          <p:cNvSpPr txBox="1"/>
          <p:nvPr/>
        </p:nvSpPr>
        <p:spPr>
          <a:xfrm>
            <a:off x="412891" y="659724"/>
            <a:ext cx="9729730" cy="707886"/>
          </a:xfrm>
          <a:prstGeom prst="rect">
            <a:avLst/>
          </a:prstGeom>
          <a:noFill/>
        </p:spPr>
        <p:txBody>
          <a:bodyPr wrap="square" rtlCol="0">
            <a:spAutoFit/>
          </a:bodyPr>
          <a:lstStyle/>
          <a:p>
            <a:r>
              <a:rPr lang="en-US" sz="4000" b="1" dirty="0">
                <a:solidFill>
                  <a:schemeClr val="bg1"/>
                </a:solidFill>
              </a:rPr>
              <a:t>Today’s Presenters </a:t>
            </a:r>
          </a:p>
        </p:txBody>
      </p:sp>
      <p:pic>
        <p:nvPicPr>
          <p:cNvPr id="4" name="Picture 3">
            <a:extLst>
              <a:ext uri="{FF2B5EF4-FFF2-40B4-BE49-F238E27FC236}">
                <a16:creationId xmlns:a16="http://schemas.microsoft.com/office/drawing/2014/main" id="{9FBA2DAC-E4FC-744C-AE16-0EAE57752891}"/>
              </a:ext>
            </a:extLst>
          </p:cNvPr>
          <p:cNvPicPr>
            <a:picLocks noChangeAspect="1"/>
          </p:cNvPicPr>
          <p:nvPr/>
        </p:nvPicPr>
        <p:blipFill>
          <a:blip r:embed="rId3"/>
          <a:stretch>
            <a:fillRect/>
          </a:stretch>
        </p:blipFill>
        <p:spPr>
          <a:xfrm>
            <a:off x="135800" y="1856508"/>
            <a:ext cx="2185264" cy="2759273"/>
          </a:xfrm>
          <a:prstGeom prst="rect">
            <a:avLst/>
          </a:prstGeom>
        </p:spPr>
      </p:pic>
      <p:sp>
        <p:nvSpPr>
          <p:cNvPr id="19" name="Rectangle 18">
            <a:extLst>
              <a:ext uri="{FF2B5EF4-FFF2-40B4-BE49-F238E27FC236}">
                <a16:creationId xmlns:a16="http://schemas.microsoft.com/office/drawing/2014/main" id="{104169F8-204D-6840-BCC5-BBFB1CC6BDAD}"/>
              </a:ext>
            </a:extLst>
          </p:cNvPr>
          <p:cNvSpPr/>
          <p:nvPr/>
        </p:nvSpPr>
        <p:spPr>
          <a:xfrm>
            <a:off x="10274102" y="4582328"/>
            <a:ext cx="1765498" cy="1998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649C1DC-C3D7-D044-B7E8-028F44ECBE8D}"/>
              </a:ext>
            </a:extLst>
          </p:cNvPr>
          <p:cNvPicPr>
            <a:picLocks noChangeAspect="1"/>
          </p:cNvPicPr>
          <p:nvPr/>
        </p:nvPicPr>
        <p:blipFill>
          <a:blip r:embed="rId4"/>
          <a:stretch>
            <a:fillRect/>
          </a:stretch>
        </p:blipFill>
        <p:spPr>
          <a:xfrm>
            <a:off x="6826391" y="1870362"/>
            <a:ext cx="2285333" cy="3158837"/>
          </a:xfrm>
          <a:prstGeom prst="rect">
            <a:avLst/>
          </a:prstGeom>
        </p:spPr>
      </p:pic>
      <p:pic>
        <p:nvPicPr>
          <p:cNvPr id="18" name="Picture 17">
            <a:extLst>
              <a:ext uri="{FF2B5EF4-FFF2-40B4-BE49-F238E27FC236}">
                <a16:creationId xmlns:a16="http://schemas.microsoft.com/office/drawing/2014/main" id="{524AAC64-25A7-5140-9A1E-6F60E8D4A7FA}"/>
              </a:ext>
            </a:extLst>
          </p:cNvPr>
          <p:cNvPicPr>
            <a:picLocks noChangeAspect="1"/>
          </p:cNvPicPr>
          <p:nvPr/>
        </p:nvPicPr>
        <p:blipFill rotWithShape="1">
          <a:blip r:embed="rId5"/>
          <a:srcRect r="12916" b="3482"/>
          <a:stretch/>
        </p:blipFill>
        <p:spPr>
          <a:xfrm>
            <a:off x="2340566" y="1828799"/>
            <a:ext cx="2176016" cy="2966027"/>
          </a:xfrm>
          <a:prstGeom prst="rect">
            <a:avLst/>
          </a:prstGeom>
        </p:spPr>
      </p:pic>
      <p:pic>
        <p:nvPicPr>
          <p:cNvPr id="16" name="Picture 15">
            <a:extLst>
              <a:ext uri="{FF2B5EF4-FFF2-40B4-BE49-F238E27FC236}">
                <a16:creationId xmlns:a16="http://schemas.microsoft.com/office/drawing/2014/main" id="{B53C5C7F-EBF3-C44F-9E9E-594ABD7EE25F}"/>
              </a:ext>
            </a:extLst>
          </p:cNvPr>
          <p:cNvPicPr>
            <a:picLocks noChangeAspect="1"/>
          </p:cNvPicPr>
          <p:nvPr/>
        </p:nvPicPr>
        <p:blipFill rotWithShape="1">
          <a:blip r:embed="rId6"/>
          <a:srcRect b="8463"/>
          <a:stretch/>
        </p:blipFill>
        <p:spPr>
          <a:xfrm>
            <a:off x="4544018" y="1814945"/>
            <a:ext cx="2294827" cy="2925527"/>
          </a:xfrm>
          <a:prstGeom prst="rect">
            <a:avLst/>
          </a:prstGeom>
        </p:spPr>
      </p:pic>
      <p:pic>
        <p:nvPicPr>
          <p:cNvPr id="1026" name="Picture 2" descr="trusko.jpeg">
            <a:extLst>
              <a:ext uri="{FF2B5EF4-FFF2-40B4-BE49-F238E27FC236}">
                <a16:creationId xmlns:a16="http://schemas.microsoft.com/office/drawing/2014/main" id="{D6D69F5B-1E7A-B649-8E1F-821A2E6922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8212" y="1906154"/>
            <a:ext cx="1573645" cy="20578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58EF65-99C8-B14D-B218-B0D86740EC6E}"/>
              </a:ext>
            </a:extLst>
          </p:cNvPr>
          <p:cNvSpPr/>
          <p:nvPr/>
        </p:nvSpPr>
        <p:spPr>
          <a:xfrm>
            <a:off x="9047019" y="3985212"/>
            <a:ext cx="2341419" cy="2464777"/>
          </a:xfrm>
          <a:prstGeom prst="rect">
            <a:avLst/>
          </a:prstGeom>
        </p:spPr>
        <p:txBody>
          <a:bodyPr wrap="square">
            <a:spAutoFit/>
          </a:bodyPr>
          <a:lstStyle/>
          <a:p>
            <a:pPr indent="-223507"/>
            <a:r>
              <a:rPr lang="en-US" dirty="0">
                <a:solidFill>
                  <a:srgbClr val="7F7F7F"/>
                </a:solidFill>
                <a:latin typeface="Calibri" panose="020F0502020204030204" pitchFamily="34" charset="0"/>
              </a:rPr>
              <a:t>Dr. Brett </a:t>
            </a:r>
            <a:r>
              <a:rPr lang="en-US" dirty="0" err="1">
                <a:solidFill>
                  <a:srgbClr val="7F7F7F"/>
                </a:solidFill>
                <a:latin typeface="Calibri" panose="020F0502020204030204" pitchFamily="34" charset="0"/>
              </a:rPr>
              <a:t>Trusko</a:t>
            </a:r>
            <a:endParaRPr lang="en-US" dirty="0">
              <a:solidFill>
                <a:srgbClr val="7F7F7F"/>
              </a:solidFill>
            </a:endParaRPr>
          </a:p>
          <a:p>
            <a:pPr>
              <a:spcBef>
                <a:spcPts val="300"/>
              </a:spcBef>
              <a:spcAft>
                <a:spcPts val="200"/>
              </a:spcAft>
            </a:pPr>
            <a:r>
              <a:rPr lang="en-US" sz="1400" dirty="0">
                <a:solidFill>
                  <a:srgbClr val="7F7F7F"/>
                </a:solidFill>
                <a:latin typeface="Calibri" panose="020F0502020204030204" pitchFamily="34" charset="0"/>
              </a:rPr>
              <a:t>President, International Association of Innovation Professionals (IAOIP) </a:t>
            </a:r>
            <a:endParaRPr lang="en-US" sz="1400" dirty="0">
              <a:solidFill>
                <a:srgbClr val="7F7F7F"/>
              </a:solidFill>
            </a:endParaRPr>
          </a:p>
          <a:p>
            <a:pPr indent="-223507"/>
            <a:br>
              <a:rPr lang="en-US" dirty="0">
                <a:solidFill>
                  <a:srgbClr val="7F7F7F"/>
                </a:solidFill>
              </a:rPr>
            </a:br>
            <a:endParaRPr lang="en-US" dirty="0">
              <a:solidFill>
                <a:srgbClr val="7F7F7F"/>
              </a:solidFill>
            </a:endParaRPr>
          </a:p>
          <a:p>
            <a:br>
              <a:rPr lang="en-US" dirty="0">
                <a:solidFill>
                  <a:srgbClr val="7F7F7F"/>
                </a:solidFill>
              </a:rPr>
            </a:br>
            <a:br>
              <a:rPr lang="en-US" dirty="0"/>
            </a:br>
            <a:endParaRPr lang="en-US" dirty="0"/>
          </a:p>
        </p:txBody>
      </p:sp>
      <p:sp>
        <p:nvSpPr>
          <p:cNvPr id="10" name="Rectangle 9">
            <a:extLst>
              <a:ext uri="{FF2B5EF4-FFF2-40B4-BE49-F238E27FC236}">
                <a16:creationId xmlns:a16="http://schemas.microsoft.com/office/drawing/2014/main" id="{8699EC06-EA0D-6C43-BA3B-3EE0AB1A6EBE}"/>
              </a:ext>
            </a:extLst>
          </p:cNvPr>
          <p:cNvSpPr/>
          <p:nvPr/>
        </p:nvSpPr>
        <p:spPr>
          <a:xfrm>
            <a:off x="2329373" y="4077377"/>
            <a:ext cx="2182992" cy="1333698"/>
          </a:xfrm>
          <a:prstGeom prst="rect">
            <a:avLst/>
          </a:prstGeom>
          <a:solidFill>
            <a:schemeClr val="bg1"/>
          </a:solidFill>
        </p:spPr>
        <p:txBody>
          <a:bodyPr wrap="square">
            <a:spAutoFit/>
          </a:bodyPr>
          <a:lstStyle/>
          <a:p>
            <a:pPr indent="-223507"/>
            <a:r>
              <a:rPr lang="en-US" dirty="0">
                <a:solidFill>
                  <a:srgbClr val="7F7F7F"/>
                </a:solidFill>
                <a:latin typeface="Calibri" panose="020F0502020204030204" pitchFamily="34" charset="0"/>
              </a:rPr>
              <a:t>Ferris W. Taylor </a:t>
            </a:r>
            <a:endParaRPr lang="en-US" dirty="0">
              <a:solidFill>
                <a:srgbClr val="7F7F7F"/>
              </a:solidFill>
            </a:endParaRPr>
          </a:p>
          <a:p>
            <a:pPr>
              <a:spcBef>
                <a:spcPts val="300"/>
              </a:spcBef>
              <a:spcAft>
                <a:spcPts val="200"/>
              </a:spcAft>
            </a:pPr>
            <a:r>
              <a:rPr lang="en-US" sz="1400" dirty="0">
                <a:solidFill>
                  <a:srgbClr val="7F7F7F"/>
                </a:solidFill>
                <a:latin typeface="Calibri" panose="020F0502020204030204" pitchFamily="34" charset="0"/>
              </a:rPr>
              <a:t>Executive Director, HCEG  Former COO, Arches Health Plan </a:t>
            </a:r>
          </a:p>
          <a:p>
            <a:pPr>
              <a:spcBef>
                <a:spcPts val="300"/>
              </a:spcBef>
              <a:spcAft>
                <a:spcPts val="200"/>
              </a:spcAft>
            </a:pPr>
            <a:r>
              <a:rPr lang="en-US" sz="1400" dirty="0">
                <a:solidFill>
                  <a:srgbClr val="7F7F7F"/>
                </a:solidFill>
                <a:latin typeface="Calibri" panose="020F0502020204030204" pitchFamily="34" charset="0"/>
              </a:rPr>
              <a:t> </a:t>
            </a:r>
            <a:endParaRPr lang="en-US" sz="1400" dirty="0">
              <a:solidFill>
                <a:srgbClr val="7F7F7F"/>
              </a:solidFill>
            </a:endParaRPr>
          </a:p>
        </p:txBody>
      </p:sp>
      <p:sp>
        <p:nvSpPr>
          <p:cNvPr id="11" name="Rectangle 10">
            <a:extLst>
              <a:ext uri="{FF2B5EF4-FFF2-40B4-BE49-F238E27FC236}">
                <a16:creationId xmlns:a16="http://schemas.microsoft.com/office/drawing/2014/main" id="{74ABE7E3-22BA-524D-93BE-E2C12FB0A439}"/>
              </a:ext>
            </a:extLst>
          </p:cNvPr>
          <p:cNvSpPr/>
          <p:nvPr/>
        </p:nvSpPr>
        <p:spPr>
          <a:xfrm>
            <a:off x="4549112" y="4070751"/>
            <a:ext cx="2182992" cy="1182375"/>
          </a:xfrm>
          <a:prstGeom prst="rect">
            <a:avLst/>
          </a:prstGeom>
          <a:solidFill>
            <a:schemeClr val="bg1"/>
          </a:solidFill>
        </p:spPr>
        <p:txBody>
          <a:bodyPr wrap="square">
            <a:spAutoFit/>
          </a:bodyPr>
          <a:lstStyle/>
          <a:p>
            <a:pPr indent="-223507"/>
            <a:r>
              <a:rPr lang="en-US" dirty="0">
                <a:solidFill>
                  <a:srgbClr val="7F7F7F"/>
                </a:solidFill>
                <a:latin typeface="Calibri" panose="020F0502020204030204" pitchFamily="34" charset="0"/>
              </a:rPr>
              <a:t>Lynn </a:t>
            </a:r>
            <a:r>
              <a:rPr lang="en-US" dirty="0" err="1">
                <a:solidFill>
                  <a:srgbClr val="7F7F7F"/>
                </a:solidFill>
                <a:latin typeface="Calibri" panose="020F0502020204030204" pitchFamily="34" charset="0"/>
              </a:rPr>
              <a:t>Hanessian</a:t>
            </a:r>
            <a:endParaRPr lang="en-US" dirty="0">
              <a:solidFill>
                <a:srgbClr val="7F7F7F"/>
              </a:solidFill>
            </a:endParaRPr>
          </a:p>
          <a:p>
            <a:pPr>
              <a:spcBef>
                <a:spcPts val="300"/>
              </a:spcBef>
              <a:spcAft>
                <a:spcPts val="200"/>
              </a:spcAft>
            </a:pPr>
            <a:r>
              <a:rPr lang="en-US" sz="1400" dirty="0">
                <a:solidFill>
                  <a:srgbClr val="7F7F7F"/>
                </a:solidFill>
                <a:latin typeface="Calibri" panose="020F0502020204030204" pitchFamily="34" charset="0"/>
              </a:rPr>
              <a:t>Chief Strategist, </a:t>
            </a:r>
            <a:r>
              <a:rPr lang="en-US" sz="1400" dirty="0" err="1">
                <a:solidFill>
                  <a:srgbClr val="7F7F7F"/>
                </a:solidFill>
                <a:latin typeface="Calibri" panose="020F0502020204030204" pitchFamily="34" charset="0"/>
              </a:rPr>
              <a:t>Edelmen</a:t>
            </a:r>
            <a:endParaRPr lang="en-US" sz="1400" dirty="0">
              <a:solidFill>
                <a:srgbClr val="7F7F7F"/>
              </a:solidFill>
              <a:latin typeface="Calibri" panose="020F0502020204030204" pitchFamily="34" charset="0"/>
            </a:endParaRPr>
          </a:p>
          <a:p>
            <a:pPr>
              <a:spcBef>
                <a:spcPts val="300"/>
              </a:spcBef>
              <a:spcAft>
                <a:spcPts val="200"/>
              </a:spcAft>
            </a:pPr>
            <a:r>
              <a:rPr lang="en-US" sz="1400" dirty="0">
                <a:solidFill>
                  <a:srgbClr val="7F7F7F"/>
                </a:solidFill>
                <a:latin typeface="Calibri" panose="020F0502020204030204" pitchFamily="34" charset="0"/>
              </a:rPr>
              <a:t>Board Member, CHI </a:t>
            </a:r>
          </a:p>
          <a:p>
            <a:pPr>
              <a:spcBef>
                <a:spcPts val="300"/>
              </a:spcBef>
              <a:spcAft>
                <a:spcPts val="200"/>
              </a:spcAft>
            </a:pPr>
            <a:r>
              <a:rPr lang="en-US" sz="1400" dirty="0">
                <a:solidFill>
                  <a:srgbClr val="7F7F7F"/>
                </a:solidFill>
                <a:latin typeface="Calibri" panose="020F0502020204030204" pitchFamily="34" charset="0"/>
              </a:rPr>
              <a:t> </a:t>
            </a:r>
            <a:endParaRPr lang="en-US" sz="1400" dirty="0">
              <a:solidFill>
                <a:srgbClr val="7F7F7F"/>
              </a:solidFill>
            </a:endParaRPr>
          </a:p>
        </p:txBody>
      </p:sp>
      <p:sp>
        <p:nvSpPr>
          <p:cNvPr id="13" name="Rectangle 12">
            <a:extLst>
              <a:ext uri="{FF2B5EF4-FFF2-40B4-BE49-F238E27FC236}">
                <a16:creationId xmlns:a16="http://schemas.microsoft.com/office/drawing/2014/main" id="{33BC14C8-1AD6-2142-895B-F766D11CEED6}"/>
              </a:ext>
            </a:extLst>
          </p:cNvPr>
          <p:cNvSpPr/>
          <p:nvPr/>
        </p:nvSpPr>
        <p:spPr>
          <a:xfrm>
            <a:off x="195772" y="4070751"/>
            <a:ext cx="2182992" cy="1182375"/>
          </a:xfrm>
          <a:prstGeom prst="rect">
            <a:avLst/>
          </a:prstGeom>
          <a:solidFill>
            <a:schemeClr val="bg1"/>
          </a:solidFill>
        </p:spPr>
        <p:txBody>
          <a:bodyPr wrap="square">
            <a:spAutoFit/>
          </a:bodyPr>
          <a:lstStyle/>
          <a:p>
            <a:pPr indent="-223507"/>
            <a:r>
              <a:rPr lang="en-US" dirty="0">
                <a:solidFill>
                  <a:srgbClr val="7F7F7F"/>
                </a:solidFill>
                <a:latin typeface="Calibri" panose="020F0502020204030204" pitchFamily="34" charset="0"/>
              </a:rPr>
              <a:t>Charles W. Stellar </a:t>
            </a:r>
            <a:endParaRPr lang="en-US" dirty="0">
              <a:solidFill>
                <a:srgbClr val="7F7F7F"/>
              </a:solidFill>
            </a:endParaRPr>
          </a:p>
          <a:p>
            <a:pPr>
              <a:spcBef>
                <a:spcPts val="300"/>
              </a:spcBef>
              <a:spcAft>
                <a:spcPts val="200"/>
              </a:spcAft>
            </a:pPr>
            <a:r>
              <a:rPr lang="en-US" sz="1400" dirty="0">
                <a:solidFill>
                  <a:srgbClr val="7F7F7F"/>
                </a:solidFill>
                <a:latin typeface="Calibri" panose="020F0502020204030204" pitchFamily="34" charset="0"/>
              </a:rPr>
              <a:t>President and CEO, WEDI </a:t>
            </a:r>
          </a:p>
          <a:p>
            <a:pPr>
              <a:spcBef>
                <a:spcPts val="300"/>
              </a:spcBef>
              <a:spcAft>
                <a:spcPts val="200"/>
              </a:spcAft>
            </a:pPr>
            <a:r>
              <a:rPr lang="en-US" sz="1400" dirty="0">
                <a:solidFill>
                  <a:srgbClr val="7F7F7F"/>
                </a:solidFill>
                <a:latin typeface="Calibri" panose="020F0502020204030204" pitchFamily="34" charset="0"/>
              </a:rPr>
              <a:t>Former EVP, AHIP </a:t>
            </a:r>
          </a:p>
          <a:p>
            <a:pPr>
              <a:spcBef>
                <a:spcPts val="300"/>
              </a:spcBef>
              <a:spcAft>
                <a:spcPts val="200"/>
              </a:spcAft>
            </a:pPr>
            <a:r>
              <a:rPr lang="en-US" sz="1400" dirty="0">
                <a:solidFill>
                  <a:srgbClr val="7F7F7F"/>
                </a:solidFill>
                <a:latin typeface="Calibri" panose="020F0502020204030204" pitchFamily="34" charset="0"/>
              </a:rPr>
              <a:t> </a:t>
            </a:r>
            <a:endParaRPr lang="en-US" sz="1400" dirty="0">
              <a:solidFill>
                <a:srgbClr val="7F7F7F"/>
              </a:solidFill>
            </a:endParaRPr>
          </a:p>
        </p:txBody>
      </p:sp>
    </p:spTree>
    <p:extLst>
      <p:ext uri="{BB962C8B-B14F-4D97-AF65-F5344CB8AC3E}">
        <p14:creationId xmlns:p14="http://schemas.microsoft.com/office/powerpoint/2010/main" val="757705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b="1" dirty="0">
                <a:solidFill>
                  <a:schemeClr val="bg1"/>
                </a:solidFill>
                <a:latin typeface="+mj-lt"/>
              </a:rPr>
              <a:t>Why Fail Fast Works in Tech</a:t>
            </a:r>
          </a:p>
        </p:txBody>
      </p:sp>
      <p:sp>
        <p:nvSpPr>
          <p:cNvPr id="4" name="TextBox 3">
            <a:extLst>
              <a:ext uri="{FF2B5EF4-FFF2-40B4-BE49-F238E27FC236}">
                <a16:creationId xmlns:a16="http://schemas.microsoft.com/office/drawing/2014/main" id="{DDE77E1D-7F6F-8740-AA17-EE01D59D38C5}"/>
              </a:ext>
            </a:extLst>
          </p:cNvPr>
          <p:cNvSpPr txBox="1"/>
          <p:nvPr/>
        </p:nvSpPr>
        <p:spPr>
          <a:xfrm>
            <a:off x="2760785" y="5958777"/>
            <a:ext cx="3927229" cy="584775"/>
          </a:xfrm>
          <a:prstGeom prst="rect">
            <a:avLst/>
          </a:prstGeom>
          <a:noFill/>
        </p:spPr>
        <p:txBody>
          <a:bodyPr wrap="none" rtlCol="0">
            <a:spAutoFit/>
          </a:bodyPr>
          <a:lstStyle/>
          <a:p>
            <a:r>
              <a:rPr lang="en-US" sz="3200" dirty="0"/>
              <a:t>Innovation Continuum</a:t>
            </a:r>
          </a:p>
        </p:txBody>
      </p:sp>
      <p:sp>
        <p:nvSpPr>
          <p:cNvPr id="6" name="TextBox 5">
            <a:extLst>
              <a:ext uri="{FF2B5EF4-FFF2-40B4-BE49-F238E27FC236}">
                <a16:creationId xmlns:a16="http://schemas.microsoft.com/office/drawing/2014/main" id="{5EC49C0D-B7A4-1B4F-9955-E3689F1DF0ED}"/>
              </a:ext>
            </a:extLst>
          </p:cNvPr>
          <p:cNvSpPr txBox="1"/>
          <p:nvPr/>
        </p:nvSpPr>
        <p:spPr>
          <a:xfrm>
            <a:off x="1226821" y="1698971"/>
            <a:ext cx="2316480" cy="954107"/>
          </a:xfrm>
          <a:prstGeom prst="rect">
            <a:avLst/>
          </a:prstGeom>
          <a:noFill/>
        </p:spPr>
        <p:txBody>
          <a:bodyPr wrap="square" rtlCol="0">
            <a:spAutoFit/>
          </a:bodyPr>
          <a:lstStyle/>
          <a:p>
            <a:pPr algn="ctr"/>
            <a:r>
              <a:rPr lang="en-US" sz="2800" dirty="0"/>
              <a:t>Failure is cheap!</a:t>
            </a:r>
          </a:p>
        </p:txBody>
      </p:sp>
      <p:grpSp>
        <p:nvGrpSpPr>
          <p:cNvPr id="8" name="Group 7">
            <a:extLst>
              <a:ext uri="{FF2B5EF4-FFF2-40B4-BE49-F238E27FC236}">
                <a16:creationId xmlns:a16="http://schemas.microsoft.com/office/drawing/2014/main" id="{F6AC9976-9345-2548-A666-53E01524EE81}"/>
              </a:ext>
            </a:extLst>
          </p:cNvPr>
          <p:cNvGrpSpPr/>
          <p:nvPr/>
        </p:nvGrpSpPr>
        <p:grpSpPr>
          <a:xfrm>
            <a:off x="595733" y="2801664"/>
            <a:ext cx="8167267" cy="2913336"/>
            <a:chOff x="595733" y="2801664"/>
            <a:chExt cx="8167267" cy="2913336"/>
          </a:xfrm>
        </p:grpSpPr>
        <p:cxnSp>
          <p:nvCxnSpPr>
            <p:cNvPr id="9" name="Straight Arrow Connector 8">
              <a:extLst>
                <a:ext uri="{FF2B5EF4-FFF2-40B4-BE49-F238E27FC236}">
                  <a16:creationId xmlns:a16="http://schemas.microsoft.com/office/drawing/2014/main" id="{B63F151F-E830-BB4C-A1EB-60A1D399AB4B}"/>
                </a:ext>
              </a:extLst>
            </p:cNvPr>
            <p:cNvCxnSpPr/>
            <p:nvPr/>
          </p:nvCxnSpPr>
          <p:spPr>
            <a:xfrm>
              <a:off x="685800" y="5715000"/>
              <a:ext cx="7772400" cy="0"/>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6E0C2C-2A5A-5542-8B91-B68900FBAA59}"/>
                </a:ext>
              </a:extLst>
            </p:cNvPr>
            <p:cNvCxnSpPr/>
            <p:nvPr/>
          </p:nvCxnSpPr>
          <p:spPr>
            <a:xfrm>
              <a:off x="1036320" y="3505200"/>
              <a:ext cx="0" cy="205740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494D6B-768B-FE46-8B57-625D9F04BE01}"/>
                </a:ext>
              </a:extLst>
            </p:cNvPr>
            <p:cNvSpPr txBox="1"/>
            <p:nvPr/>
          </p:nvSpPr>
          <p:spPr>
            <a:xfrm>
              <a:off x="595733" y="3065502"/>
              <a:ext cx="928267" cy="369332"/>
            </a:xfrm>
            <a:prstGeom prst="rect">
              <a:avLst/>
            </a:prstGeom>
            <a:noFill/>
          </p:spPr>
          <p:txBody>
            <a:bodyPr wrap="none" rtlCol="0">
              <a:spAutoFit/>
            </a:bodyPr>
            <a:lstStyle/>
            <a:p>
              <a:r>
                <a:rPr lang="en-US"/>
                <a:t>Fail Fast</a:t>
              </a:r>
            </a:p>
          </p:txBody>
        </p:sp>
        <p:cxnSp>
          <p:nvCxnSpPr>
            <p:cNvPr id="12" name="Straight Arrow Connector 11">
              <a:extLst>
                <a:ext uri="{FF2B5EF4-FFF2-40B4-BE49-F238E27FC236}">
                  <a16:creationId xmlns:a16="http://schemas.microsoft.com/office/drawing/2014/main" id="{B9CA918C-2FA1-FD43-9736-28DB28DADF4A}"/>
                </a:ext>
              </a:extLst>
            </p:cNvPr>
            <p:cNvCxnSpPr/>
            <p:nvPr/>
          </p:nvCxnSpPr>
          <p:spPr>
            <a:xfrm>
              <a:off x="8077199" y="3509014"/>
              <a:ext cx="0" cy="205740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6E685A-3FD2-7B4A-A830-6E1B39DDD27C}"/>
                </a:ext>
              </a:extLst>
            </p:cNvPr>
            <p:cNvSpPr txBox="1"/>
            <p:nvPr/>
          </p:nvSpPr>
          <p:spPr>
            <a:xfrm>
              <a:off x="7475532" y="3069316"/>
              <a:ext cx="1287468" cy="369332"/>
            </a:xfrm>
            <a:prstGeom prst="rect">
              <a:avLst/>
            </a:prstGeom>
            <a:noFill/>
          </p:spPr>
          <p:txBody>
            <a:bodyPr wrap="none" rtlCol="0">
              <a:spAutoFit/>
            </a:bodyPr>
            <a:lstStyle/>
            <a:p>
              <a:r>
                <a:rPr lang="en-US"/>
                <a:t>Blockbuster</a:t>
              </a:r>
            </a:p>
          </p:txBody>
        </p:sp>
        <p:cxnSp>
          <p:nvCxnSpPr>
            <p:cNvPr id="14" name="Elbow Connector 13">
              <a:extLst>
                <a:ext uri="{FF2B5EF4-FFF2-40B4-BE49-F238E27FC236}">
                  <a16:creationId xmlns:a16="http://schemas.microsoft.com/office/drawing/2014/main" id="{0C7B9278-EF5E-5742-B228-84AD620C13F1}"/>
                </a:ext>
              </a:extLst>
            </p:cNvPr>
            <p:cNvCxnSpPr/>
            <p:nvPr/>
          </p:nvCxnSpPr>
          <p:spPr>
            <a:xfrm rot="5400000">
              <a:off x="1290498" y="3035166"/>
              <a:ext cx="2760936" cy="2293932"/>
            </a:xfrm>
            <a:prstGeom prst="bentConnector3">
              <a:avLst>
                <a:gd name="adj1" fmla="val 74839"/>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911E50F5-C990-9E43-B2F2-FD14F39B9070}"/>
                </a:ext>
              </a:extLst>
            </p:cNvPr>
            <p:cNvCxnSpPr/>
            <p:nvPr/>
          </p:nvCxnSpPr>
          <p:spPr>
            <a:xfrm rot="16200000" flipH="1">
              <a:off x="5240823" y="3183423"/>
              <a:ext cx="2700954" cy="2057397"/>
            </a:xfrm>
            <a:prstGeom prst="bentConnector3">
              <a:avLst>
                <a:gd name="adj1" fmla="val 7426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C85AE5-9256-134A-B8B1-ED02A145139F}"/>
                </a:ext>
              </a:extLst>
            </p:cNvPr>
            <p:cNvSpPr txBox="1"/>
            <p:nvPr/>
          </p:nvSpPr>
          <p:spPr>
            <a:xfrm>
              <a:off x="4131288" y="3596553"/>
              <a:ext cx="1242904" cy="923330"/>
            </a:xfrm>
            <a:prstGeom prst="rect">
              <a:avLst/>
            </a:prstGeom>
            <a:noFill/>
          </p:spPr>
          <p:txBody>
            <a:bodyPr wrap="none" rtlCol="0">
              <a:spAutoFit/>
            </a:bodyPr>
            <a:lstStyle/>
            <a:p>
              <a:pPr algn="ctr"/>
              <a:r>
                <a:rPr lang="en-US" dirty="0"/>
                <a:t>Innovation </a:t>
              </a:r>
            </a:p>
            <a:p>
              <a:pPr algn="ctr"/>
              <a:r>
                <a:rPr lang="en-US" dirty="0"/>
                <a:t>Sweet </a:t>
              </a:r>
            </a:p>
            <a:p>
              <a:pPr algn="ctr"/>
              <a:r>
                <a:rPr lang="en-US" dirty="0"/>
                <a:t>Spot</a:t>
              </a:r>
            </a:p>
          </p:txBody>
        </p:sp>
      </p:grpSp>
    </p:spTree>
    <p:extLst>
      <p:ext uri="{BB962C8B-B14F-4D97-AF65-F5344CB8AC3E}">
        <p14:creationId xmlns:p14="http://schemas.microsoft.com/office/powerpoint/2010/main" val="2045246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b="1" dirty="0">
                <a:solidFill>
                  <a:schemeClr val="bg1"/>
                </a:solidFill>
                <a:latin typeface="+mj-lt"/>
              </a:rPr>
              <a:t>Why We Started the Organization </a:t>
            </a:r>
          </a:p>
        </p:txBody>
      </p:sp>
      <p:sp>
        <p:nvSpPr>
          <p:cNvPr id="5" name="Rectangle 4">
            <a:extLst>
              <a:ext uri="{FF2B5EF4-FFF2-40B4-BE49-F238E27FC236}">
                <a16:creationId xmlns:a16="http://schemas.microsoft.com/office/drawing/2014/main" id="{B63D7B33-5FA7-1749-BB87-38EDBEDCB2FB}"/>
              </a:ext>
            </a:extLst>
          </p:cNvPr>
          <p:cNvSpPr/>
          <p:nvPr/>
        </p:nvSpPr>
        <p:spPr>
          <a:xfrm>
            <a:off x="1108710" y="1794510"/>
            <a:ext cx="11083290" cy="5063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1956A5"/>
                </a:solidFill>
              </a:rPr>
              <a:t>Fail Fast</a:t>
            </a:r>
          </a:p>
          <a:p>
            <a:endParaRPr lang="en-US" sz="4800" dirty="0">
              <a:solidFill>
                <a:srgbClr val="1956A5"/>
              </a:solidFill>
            </a:endParaRPr>
          </a:p>
          <a:p>
            <a:r>
              <a:rPr lang="en-US" sz="4800" dirty="0">
                <a:solidFill>
                  <a:srgbClr val="1956A5"/>
                </a:solidFill>
              </a:rPr>
              <a:t>Why fail at all?</a:t>
            </a:r>
          </a:p>
          <a:p>
            <a:endParaRPr lang="en-US" sz="4800" dirty="0">
              <a:solidFill>
                <a:srgbClr val="1956A5"/>
              </a:solidFill>
            </a:endParaRPr>
          </a:p>
          <a:p>
            <a:r>
              <a:rPr lang="en-US" sz="4800" dirty="0">
                <a:solidFill>
                  <a:srgbClr val="1956A5"/>
                </a:solidFill>
              </a:rPr>
              <a:t>Failure good?</a:t>
            </a:r>
          </a:p>
          <a:p>
            <a:endParaRPr lang="en-US" dirty="0">
              <a:solidFill>
                <a:srgbClr val="1956A5"/>
              </a:solidFill>
            </a:endParaRPr>
          </a:p>
          <a:p>
            <a:endParaRPr lang="en-US" dirty="0">
              <a:solidFill>
                <a:srgbClr val="1956A5"/>
              </a:solidFill>
            </a:endParaRPr>
          </a:p>
          <a:p>
            <a:endParaRPr lang="en-US" dirty="0">
              <a:solidFill>
                <a:srgbClr val="1956A5"/>
              </a:solidFill>
            </a:endParaRPr>
          </a:p>
          <a:p>
            <a:pPr algn="ctr"/>
            <a:endParaRPr lang="en-US" dirty="0"/>
          </a:p>
        </p:txBody>
      </p:sp>
      <p:grpSp>
        <p:nvGrpSpPr>
          <p:cNvPr id="4" name="Group 3">
            <a:extLst>
              <a:ext uri="{FF2B5EF4-FFF2-40B4-BE49-F238E27FC236}">
                <a16:creationId xmlns:a16="http://schemas.microsoft.com/office/drawing/2014/main" id="{7F5AFD39-3A0F-6842-B6DF-48E700307270}"/>
              </a:ext>
            </a:extLst>
          </p:cNvPr>
          <p:cNvGrpSpPr/>
          <p:nvPr/>
        </p:nvGrpSpPr>
        <p:grpSpPr>
          <a:xfrm>
            <a:off x="5924550" y="2388870"/>
            <a:ext cx="4693920" cy="3660489"/>
            <a:chOff x="6222791" y="2425844"/>
            <a:chExt cx="4693920" cy="3660489"/>
          </a:xfrm>
          <a:effectLst/>
        </p:grpSpPr>
        <p:sp>
          <p:nvSpPr>
            <p:cNvPr id="6" name="Rectangle 5">
              <a:extLst>
                <a:ext uri="{FF2B5EF4-FFF2-40B4-BE49-F238E27FC236}">
                  <a16:creationId xmlns:a16="http://schemas.microsoft.com/office/drawing/2014/main" id="{7EC85D2D-B02A-A949-A284-A74A55DA6202}"/>
                </a:ext>
              </a:extLst>
            </p:cNvPr>
            <p:cNvSpPr/>
            <p:nvPr/>
          </p:nvSpPr>
          <p:spPr>
            <a:xfrm>
              <a:off x="6222791" y="2425844"/>
              <a:ext cx="4693920" cy="366048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7093C155-B213-7E41-AD95-4F635D3DD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857" y="2590800"/>
              <a:ext cx="4581743" cy="3330575"/>
            </a:xfrm>
            <a:prstGeom prst="rect">
              <a:avLst/>
            </a:prstGeom>
          </p:spPr>
        </p:pic>
      </p:grpSp>
    </p:spTree>
    <p:extLst>
      <p:ext uri="{BB962C8B-B14F-4D97-AF65-F5344CB8AC3E}">
        <p14:creationId xmlns:p14="http://schemas.microsoft.com/office/powerpoint/2010/main" val="333260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D6BCCB-54EA-9141-8F67-AE08C83BF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 y="1963076"/>
            <a:ext cx="2211657" cy="1554137"/>
          </a:xfrm>
          <a:prstGeom prst="rect">
            <a:avLst/>
          </a:prstGeom>
        </p:spPr>
      </p:pic>
      <p:pic>
        <p:nvPicPr>
          <p:cNvPr id="6" name="Picture 5">
            <a:extLst>
              <a:ext uri="{FF2B5EF4-FFF2-40B4-BE49-F238E27FC236}">
                <a16:creationId xmlns:a16="http://schemas.microsoft.com/office/drawing/2014/main" id="{42C3AD29-29EF-A146-AAE1-C7E9B6C01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204" y="1963076"/>
            <a:ext cx="2449988" cy="1626870"/>
          </a:xfrm>
          <a:prstGeom prst="rect">
            <a:avLst/>
          </a:prstGeom>
        </p:spPr>
      </p:pic>
      <p:sp>
        <p:nvSpPr>
          <p:cNvPr id="2" name="Right Arrow 1">
            <a:extLst>
              <a:ext uri="{FF2B5EF4-FFF2-40B4-BE49-F238E27FC236}">
                <a16:creationId xmlns:a16="http://schemas.microsoft.com/office/drawing/2014/main" id="{5319285E-462D-774A-962E-7EA3640D2FA4}"/>
              </a:ext>
            </a:extLst>
          </p:cNvPr>
          <p:cNvSpPr/>
          <p:nvPr/>
        </p:nvSpPr>
        <p:spPr>
          <a:xfrm>
            <a:off x="2402356" y="26403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A712253-CCE1-C542-A368-D5771D43B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852" y="1831750"/>
            <a:ext cx="1313277" cy="1816787"/>
          </a:xfrm>
          <a:prstGeom prst="rect">
            <a:avLst/>
          </a:prstGeom>
        </p:spPr>
      </p:pic>
      <p:pic>
        <p:nvPicPr>
          <p:cNvPr id="9" name="Picture 8">
            <a:extLst>
              <a:ext uri="{FF2B5EF4-FFF2-40B4-BE49-F238E27FC236}">
                <a16:creationId xmlns:a16="http://schemas.microsoft.com/office/drawing/2014/main" id="{7D68739B-00F4-284B-978B-581028314E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0207" y="1997342"/>
            <a:ext cx="2938734" cy="1651195"/>
          </a:xfrm>
          <a:prstGeom prst="rect">
            <a:avLst/>
          </a:prstGeom>
        </p:spPr>
      </p:pic>
      <p:sp>
        <p:nvSpPr>
          <p:cNvPr id="10" name="Right Arrow 9">
            <a:extLst>
              <a:ext uri="{FF2B5EF4-FFF2-40B4-BE49-F238E27FC236}">
                <a16:creationId xmlns:a16="http://schemas.microsoft.com/office/drawing/2014/main" id="{7859C014-0869-9B45-9DCF-1024DF38B7A2}"/>
              </a:ext>
            </a:extLst>
          </p:cNvPr>
          <p:cNvSpPr/>
          <p:nvPr/>
        </p:nvSpPr>
        <p:spPr>
          <a:xfrm>
            <a:off x="7709686" y="26787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9D5BD5-2579-C747-938D-7CD1504818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645" y="4369594"/>
            <a:ext cx="2156392" cy="1368266"/>
          </a:xfrm>
          <a:prstGeom prst="rect">
            <a:avLst/>
          </a:prstGeom>
        </p:spPr>
      </p:pic>
      <p:pic>
        <p:nvPicPr>
          <p:cNvPr id="12" name="Picture 11">
            <a:extLst>
              <a:ext uri="{FF2B5EF4-FFF2-40B4-BE49-F238E27FC236}">
                <a16:creationId xmlns:a16="http://schemas.microsoft.com/office/drawing/2014/main" id="{B524059F-085A-8446-AF5C-38B7F4B647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7954" y="4369594"/>
            <a:ext cx="1989171" cy="1368266"/>
          </a:xfrm>
          <a:prstGeom prst="rect">
            <a:avLst/>
          </a:prstGeom>
        </p:spPr>
      </p:pic>
      <p:sp>
        <p:nvSpPr>
          <p:cNvPr id="13" name="Right Arrow 12">
            <a:extLst>
              <a:ext uri="{FF2B5EF4-FFF2-40B4-BE49-F238E27FC236}">
                <a16:creationId xmlns:a16="http://schemas.microsoft.com/office/drawing/2014/main" id="{84E91199-52A5-EA4D-BE81-D9DD190D66BB}"/>
              </a:ext>
            </a:extLst>
          </p:cNvPr>
          <p:cNvSpPr/>
          <p:nvPr/>
        </p:nvSpPr>
        <p:spPr>
          <a:xfrm>
            <a:off x="2555264" y="48114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FE01D29-DF5D-B446-A813-C5E951D3C40F}"/>
              </a:ext>
            </a:extLst>
          </p:cNvPr>
          <p:cNvSpPr txBox="1"/>
          <p:nvPr/>
        </p:nvSpPr>
        <p:spPr>
          <a:xfrm>
            <a:off x="425591" y="635293"/>
            <a:ext cx="10421703" cy="707886"/>
          </a:xfrm>
          <a:prstGeom prst="rect">
            <a:avLst/>
          </a:prstGeom>
          <a:noFill/>
        </p:spPr>
        <p:txBody>
          <a:bodyPr wrap="square" rtlCol="0">
            <a:spAutoFit/>
          </a:bodyPr>
          <a:lstStyle/>
          <a:p>
            <a:r>
              <a:rPr lang="en-US" sz="4000" b="1" dirty="0">
                <a:solidFill>
                  <a:schemeClr val="bg1"/>
                </a:solidFill>
              </a:rPr>
              <a:t>Why is Professionalization Important?</a:t>
            </a:r>
            <a:endParaRPr lang="en-US" sz="4000" b="1" i="1" dirty="0">
              <a:solidFill>
                <a:schemeClr val="bg1"/>
              </a:solidFill>
              <a:latin typeface="+mj-lt"/>
            </a:endParaRPr>
          </a:p>
        </p:txBody>
      </p:sp>
    </p:spTree>
    <p:extLst>
      <p:ext uri="{BB962C8B-B14F-4D97-AF65-F5344CB8AC3E}">
        <p14:creationId xmlns:p14="http://schemas.microsoft.com/office/powerpoint/2010/main" val="9100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690B3E-781C-5E46-8ECE-900E82F770E9}"/>
              </a:ext>
            </a:extLst>
          </p:cNvPr>
          <p:cNvSpPr txBox="1"/>
          <p:nvPr/>
        </p:nvSpPr>
        <p:spPr>
          <a:xfrm>
            <a:off x="425591" y="635293"/>
            <a:ext cx="10421703" cy="707886"/>
          </a:xfrm>
          <a:prstGeom prst="rect">
            <a:avLst/>
          </a:prstGeom>
          <a:noFill/>
        </p:spPr>
        <p:txBody>
          <a:bodyPr wrap="square" rtlCol="0">
            <a:spAutoFit/>
          </a:bodyPr>
          <a:lstStyle/>
          <a:p>
            <a:r>
              <a:rPr lang="en-US" sz="4000" b="1" dirty="0">
                <a:solidFill>
                  <a:schemeClr val="bg1"/>
                </a:solidFill>
                <a:latin typeface="+mj-lt"/>
              </a:rPr>
              <a:t>The Common Thread is Science</a:t>
            </a:r>
          </a:p>
        </p:txBody>
      </p:sp>
      <p:pic>
        <p:nvPicPr>
          <p:cNvPr id="5" name="Content Placeholder 3">
            <a:extLst>
              <a:ext uri="{FF2B5EF4-FFF2-40B4-BE49-F238E27FC236}">
                <a16:creationId xmlns:a16="http://schemas.microsoft.com/office/drawing/2014/main" id="{6E3E6068-B6F5-A846-9FFD-F83DA1B3E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 y="1704785"/>
            <a:ext cx="9966960" cy="5153215"/>
          </a:xfrm>
          <a:prstGeom prst="rect">
            <a:avLst/>
          </a:prstGeom>
        </p:spPr>
      </p:pic>
    </p:spTree>
    <p:extLst>
      <p:ext uri="{BB962C8B-B14F-4D97-AF65-F5344CB8AC3E}">
        <p14:creationId xmlns:p14="http://schemas.microsoft.com/office/powerpoint/2010/main" val="3238300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C7D22E-54C7-214D-AADF-DAB3DC55CC3F}"/>
              </a:ext>
            </a:extLst>
          </p:cNvPr>
          <p:cNvSpPr/>
          <p:nvPr/>
        </p:nvSpPr>
        <p:spPr>
          <a:xfrm>
            <a:off x="0" y="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
        <p:nvSpPr>
          <p:cNvPr id="4" name="TextBox 3">
            <a:extLst>
              <a:ext uri="{FF2B5EF4-FFF2-40B4-BE49-F238E27FC236}">
                <a16:creationId xmlns:a16="http://schemas.microsoft.com/office/drawing/2014/main" id="{47690B3E-781C-5E46-8ECE-900E82F770E9}"/>
              </a:ext>
            </a:extLst>
          </p:cNvPr>
          <p:cNvSpPr txBox="1"/>
          <p:nvPr/>
        </p:nvSpPr>
        <p:spPr>
          <a:xfrm>
            <a:off x="246687" y="237727"/>
            <a:ext cx="10421703" cy="707886"/>
          </a:xfrm>
          <a:prstGeom prst="rect">
            <a:avLst/>
          </a:prstGeom>
          <a:noFill/>
        </p:spPr>
        <p:txBody>
          <a:bodyPr wrap="square" rtlCol="0">
            <a:spAutoFit/>
          </a:bodyPr>
          <a:lstStyle/>
          <a:p>
            <a:r>
              <a:rPr lang="en-US" sz="4000" b="1" dirty="0">
                <a:solidFill>
                  <a:schemeClr val="tx1">
                    <a:lumMod val="50000"/>
                    <a:lumOff val="50000"/>
                  </a:schemeClr>
                </a:solidFill>
                <a:latin typeface="+mj-lt"/>
              </a:rPr>
              <a:t>Innovation Dissected</a:t>
            </a:r>
          </a:p>
        </p:txBody>
      </p:sp>
      <p:sp>
        <p:nvSpPr>
          <p:cNvPr id="6" name="Oval 5">
            <a:extLst>
              <a:ext uri="{FF2B5EF4-FFF2-40B4-BE49-F238E27FC236}">
                <a16:creationId xmlns:a16="http://schemas.microsoft.com/office/drawing/2014/main" id="{C08E37D5-AAF6-594A-8A65-2D762FD281E6}"/>
              </a:ext>
            </a:extLst>
          </p:cNvPr>
          <p:cNvSpPr/>
          <p:nvPr/>
        </p:nvSpPr>
        <p:spPr>
          <a:xfrm>
            <a:off x="2724297" y="974035"/>
            <a:ext cx="3493774" cy="3468226"/>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37B37D2-C519-7642-B08A-A868BCF8F843}"/>
              </a:ext>
            </a:extLst>
          </p:cNvPr>
          <p:cNvSpPr/>
          <p:nvPr/>
        </p:nvSpPr>
        <p:spPr>
          <a:xfrm>
            <a:off x="5614976" y="914400"/>
            <a:ext cx="3724464" cy="3618210"/>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C83F929-6D0F-7B4F-B259-D071D09E7A16}"/>
              </a:ext>
            </a:extLst>
          </p:cNvPr>
          <p:cNvSpPr/>
          <p:nvPr/>
        </p:nvSpPr>
        <p:spPr>
          <a:xfrm>
            <a:off x="4089097" y="3059164"/>
            <a:ext cx="3405008" cy="3487068"/>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82028BE-BA96-804F-B55F-95E4F3FEC15F}"/>
              </a:ext>
            </a:extLst>
          </p:cNvPr>
          <p:cNvSpPr txBox="1"/>
          <p:nvPr/>
        </p:nvSpPr>
        <p:spPr>
          <a:xfrm>
            <a:off x="3602706" y="1885731"/>
            <a:ext cx="2398419" cy="1754326"/>
          </a:xfrm>
          <a:prstGeom prst="rect">
            <a:avLst/>
          </a:prstGeom>
          <a:noFill/>
        </p:spPr>
        <p:txBody>
          <a:bodyPr wrap="square" rtlCol="0">
            <a:spAutoFit/>
          </a:bodyPr>
          <a:lstStyle/>
          <a:p>
            <a:r>
              <a:rPr lang="en-US" b="1" u="sng" dirty="0"/>
              <a:t>Business Science</a:t>
            </a:r>
            <a:r>
              <a:rPr lang="en-US" dirty="0"/>
              <a:t>:</a:t>
            </a:r>
          </a:p>
          <a:p>
            <a:r>
              <a:rPr lang="en-US" dirty="0"/>
              <a:t>Entrepreneurship, </a:t>
            </a:r>
          </a:p>
          <a:p>
            <a:r>
              <a:rPr lang="en-US" dirty="0"/>
              <a:t>Management, Operations, Project Management</a:t>
            </a:r>
          </a:p>
          <a:p>
            <a:endParaRPr lang="en-US" dirty="0"/>
          </a:p>
        </p:txBody>
      </p:sp>
      <p:sp>
        <p:nvSpPr>
          <p:cNvPr id="10" name="TextBox 9">
            <a:extLst>
              <a:ext uri="{FF2B5EF4-FFF2-40B4-BE49-F238E27FC236}">
                <a16:creationId xmlns:a16="http://schemas.microsoft.com/office/drawing/2014/main" id="{CF9F2DDE-6C66-7D49-A5EA-7D3FFA9F081A}"/>
              </a:ext>
            </a:extLst>
          </p:cNvPr>
          <p:cNvSpPr txBox="1"/>
          <p:nvPr/>
        </p:nvSpPr>
        <p:spPr>
          <a:xfrm>
            <a:off x="4505990" y="4540555"/>
            <a:ext cx="2763179" cy="923330"/>
          </a:xfrm>
          <a:prstGeom prst="rect">
            <a:avLst/>
          </a:prstGeom>
          <a:noFill/>
        </p:spPr>
        <p:txBody>
          <a:bodyPr wrap="square" rtlCol="0">
            <a:spAutoFit/>
          </a:bodyPr>
          <a:lstStyle/>
          <a:p>
            <a:r>
              <a:rPr lang="en-US" b="1" u="sng" dirty="0"/>
              <a:t>Problem Solving Sciences</a:t>
            </a:r>
            <a:r>
              <a:rPr lang="en-US" dirty="0"/>
              <a:t>:</a:t>
            </a:r>
          </a:p>
          <a:p>
            <a:r>
              <a:rPr lang="en-US" dirty="0"/>
              <a:t>Math, Engineering, Physics, Chemistry, Life Sciences</a:t>
            </a:r>
          </a:p>
        </p:txBody>
      </p:sp>
      <p:sp>
        <p:nvSpPr>
          <p:cNvPr id="11" name="TextBox 10">
            <a:extLst>
              <a:ext uri="{FF2B5EF4-FFF2-40B4-BE49-F238E27FC236}">
                <a16:creationId xmlns:a16="http://schemas.microsoft.com/office/drawing/2014/main" id="{AE3B30EC-CB43-B843-9E84-9F2C290A3CA3}"/>
              </a:ext>
            </a:extLst>
          </p:cNvPr>
          <p:cNvSpPr txBox="1"/>
          <p:nvPr/>
        </p:nvSpPr>
        <p:spPr>
          <a:xfrm>
            <a:off x="6619907" y="1769968"/>
            <a:ext cx="2449520" cy="1754326"/>
          </a:xfrm>
          <a:prstGeom prst="rect">
            <a:avLst/>
          </a:prstGeom>
          <a:noFill/>
        </p:spPr>
        <p:txBody>
          <a:bodyPr wrap="square" rtlCol="0">
            <a:spAutoFit/>
          </a:bodyPr>
          <a:lstStyle/>
          <a:p>
            <a:r>
              <a:rPr lang="en-US" b="1" u="sng" dirty="0"/>
              <a:t>Humanity/Social Sciences</a:t>
            </a:r>
            <a:r>
              <a:rPr lang="en-US" dirty="0"/>
              <a:t>:</a:t>
            </a:r>
          </a:p>
          <a:p>
            <a:r>
              <a:rPr lang="en-US" dirty="0"/>
              <a:t>Creativity, Ethnography, Human Focused Design, Leadership</a:t>
            </a:r>
          </a:p>
          <a:p>
            <a:endParaRPr lang="en-US" dirty="0"/>
          </a:p>
        </p:txBody>
      </p:sp>
    </p:spTree>
    <p:extLst>
      <p:ext uri="{BB962C8B-B14F-4D97-AF65-F5344CB8AC3E}">
        <p14:creationId xmlns:p14="http://schemas.microsoft.com/office/powerpoint/2010/main" val="8581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51D81A-1D49-0E47-A4E7-435305F435B1}"/>
              </a:ext>
            </a:extLst>
          </p:cNvPr>
          <p:cNvSpPr/>
          <p:nvPr/>
        </p:nvSpPr>
        <p:spPr>
          <a:xfrm>
            <a:off x="0" y="29023"/>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
        <p:nvSpPr>
          <p:cNvPr id="18" name="Oval 17">
            <a:extLst>
              <a:ext uri="{FF2B5EF4-FFF2-40B4-BE49-F238E27FC236}">
                <a16:creationId xmlns:a16="http://schemas.microsoft.com/office/drawing/2014/main" id="{393D8FFD-E3D4-8C4C-AB4E-3BD08B6FAEF1}"/>
              </a:ext>
            </a:extLst>
          </p:cNvPr>
          <p:cNvSpPr/>
          <p:nvPr/>
        </p:nvSpPr>
        <p:spPr>
          <a:xfrm>
            <a:off x="2736651" y="2946358"/>
            <a:ext cx="6109175" cy="5686186"/>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7690B3E-781C-5E46-8ECE-900E82F770E9}"/>
              </a:ext>
            </a:extLst>
          </p:cNvPr>
          <p:cNvSpPr txBox="1"/>
          <p:nvPr/>
        </p:nvSpPr>
        <p:spPr>
          <a:xfrm>
            <a:off x="3118325" y="736675"/>
            <a:ext cx="8103719" cy="707886"/>
          </a:xfrm>
          <a:prstGeom prst="rect">
            <a:avLst/>
          </a:prstGeom>
          <a:noFill/>
        </p:spPr>
        <p:txBody>
          <a:bodyPr wrap="square" rtlCol="0">
            <a:spAutoFit/>
          </a:bodyPr>
          <a:lstStyle/>
          <a:p>
            <a:r>
              <a:rPr lang="en-US" sz="4000" b="1" dirty="0">
                <a:solidFill>
                  <a:schemeClr val="bg1"/>
                </a:solidFill>
                <a:latin typeface="+mj-lt"/>
              </a:rPr>
              <a:t>Innovation Dissected</a:t>
            </a:r>
          </a:p>
        </p:txBody>
      </p:sp>
      <p:sp>
        <p:nvSpPr>
          <p:cNvPr id="16" name="Oval 15">
            <a:extLst>
              <a:ext uri="{FF2B5EF4-FFF2-40B4-BE49-F238E27FC236}">
                <a16:creationId xmlns:a16="http://schemas.microsoft.com/office/drawing/2014/main" id="{98B7B7C9-6D5D-2449-AB88-13212A21DAF7}"/>
              </a:ext>
            </a:extLst>
          </p:cNvPr>
          <p:cNvSpPr/>
          <p:nvPr/>
        </p:nvSpPr>
        <p:spPr>
          <a:xfrm>
            <a:off x="692033" y="139148"/>
            <a:ext cx="6150343" cy="5960736"/>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F1291F3-AC81-6D4E-9B63-72F0E809D9F3}"/>
              </a:ext>
            </a:extLst>
          </p:cNvPr>
          <p:cNvSpPr/>
          <p:nvPr/>
        </p:nvSpPr>
        <p:spPr>
          <a:xfrm>
            <a:off x="4658074" y="9802"/>
            <a:ext cx="5996674" cy="6016998"/>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7D69F15-FB71-B345-966D-52099774AEE0}"/>
              </a:ext>
            </a:extLst>
          </p:cNvPr>
          <p:cNvSpPr txBox="1"/>
          <p:nvPr/>
        </p:nvSpPr>
        <p:spPr>
          <a:xfrm>
            <a:off x="1477939" y="2455681"/>
            <a:ext cx="2103718" cy="677108"/>
          </a:xfrm>
          <a:prstGeom prst="rect">
            <a:avLst/>
          </a:prstGeom>
          <a:noFill/>
        </p:spPr>
        <p:txBody>
          <a:bodyPr wrap="square" rtlCol="0">
            <a:spAutoFit/>
          </a:bodyPr>
          <a:lstStyle/>
          <a:p>
            <a:r>
              <a:rPr lang="en-US" sz="2000" b="1" u="sng" dirty="0"/>
              <a:t>Business Science</a:t>
            </a:r>
            <a:r>
              <a:rPr lang="en-US" sz="2000" dirty="0"/>
              <a:t>:</a:t>
            </a:r>
          </a:p>
          <a:p>
            <a:endParaRPr lang="en-US" dirty="0"/>
          </a:p>
        </p:txBody>
      </p:sp>
      <p:sp>
        <p:nvSpPr>
          <p:cNvPr id="20" name="TextBox 19">
            <a:extLst>
              <a:ext uri="{FF2B5EF4-FFF2-40B4-BE49-F238E27FC236}">
                <a16:creationId xmlns:a16="http://schemas.microsoft.com/office/drawing/2014/main" id="{6E39E512-8C36-5047-8645-B4631E28197A}"/>
              </a:ext>
            </a:extLst>
          </p:cNvPr>
          <p:cNvSpPr txBox="1"/>
          <p:nvPr/>
        </p:nvSpPr>
        <p:spPr>
          <a:xfrm>
            <a:off x="4476563" y="6132250"/>
            <a:ext cx="3138875" cy="400110"/>
          </a:xfrm>
          <a:prstGeom prst="rect">
            <a:avLst/>
          </a:prstGeom>
          <a:noFill/>
        </p:spPr>
        <p:txBody>
          <a:bodyPr wrap="square" rtlCol="0">
            <a:spAutoFit/>
          </a:bodyPr>
          <a:lstStyle/>
          <a:p>
            <a:r>
              <a:rPr lang="en-US" sz="2000" b="1" u="sng" dirty="0"/>
              <a:t>Problem Solving Sciences</a:t>
            </a:r>
            <a:r>
              <a:rPr lang="en-US" sz="2000" dirty="0"/>
              <a:t>:</a:t>
            </a:r>
          </a:p>
        </p:txBody>
      </p:sp>
      <p:sp>
        <p:nvSpPr>
          <p:cNvPr id="21" name="TextBox 20">
            <a:extLst>
              <a:ext uri="{FF2B5EF4-FFF2-40B4-BE49-F238E27FC236}">
                <a16:creationId xmlns:a16="http://schemas.microsoft.com/office/drawing/2014/main" id="{B101B01C-7F4B-3B4D-AB6A-A31BF76E0DE1}"/>
              </a:ext>
            </a:extLst>
          </p:cNvPr>
          <p:cNvSpPr txBox="1"/>
          <p:nvPr/>
        </p:nvSpPr>
        <p:spPr>
          <a:xfrm>
            <a:off x="8228263" y="2408530"/>
            <a:ext cx="1973048" cy="984885"/>
          </a:xfrm>
          <a:prstGeom prst="rect">
            <a:avLst/>
          </a:prstGeom>
          <a:noFill/>
        </p:spPr>
        <p:txBody>
          <a:bodyPr wrap="square" rtlCol="0">
            <a:spAutoFit/>
          </a:bodyPr>
          <a:lstStyle/>
          <a:p>
            <a:r>
              <a:rPr lang="en-US" sz="2000" b="1" u="sng" dirty="0"/>
              <a:t>Humanity/Social Sciences</a:t>
            </a:r>
            <a:r>
              <a:rPr lang="en-US" sz="2000" dirty="0"/>
              <a:t>:</a:t>
            </a:r>
          </a:p>
          <a:p>
            <a:endParaRPr lang="en-US" dirty="0"/>
          </a:p>
        </p:txBody>
      </p:sp>
      <p:sp>
        <p:nvSpPr>
          <p:cNvPr id="22" name="TextBox 21">
            <a:extLst>
              <a:ext uri="{FF2B5EF4-FFF2-40B4-BE49-F238E27FC236}">
                <a16:creationId xmlns:a16="http://schemas.microsoft.com/office/drawing/2014/main" id="{017611BC-33D4-3540-ABB2-BE3D3DCA6D8F}"/>
              </a:ext>
            </a:extLst>
          </p:cNvPr>
          <p:cNvSpPr txBox="1"/>
          <p:nvPr/>
        </p:nvSpPr>
        <p:spPr>
          <a:xfrm rot="18997753">
            <a:off x="3145306" y="4085484"/>
            <a:ext cx="2096622" cy="1200329"/>
          </a:xfrm>
          <a:prstGeom prst="rect">
            <a:avLst/>
          </a:prstGeom>
          <a:noFill/>
        </p:spPr>
        <p:txBody>
          <a:bodyPr wrap="square" rtlCol="0">
            <a:spAutoFit/>
          </a:bodyPr>
          <a:lstStyle/>
          <a:p>
            <a:r>
              <a:rPr lang="en-US" dirty="0"/>
              <a:t>Improved </a:t>
            </a:r>
          </a:p>
          <a:p>
            <a:r>
              <a:rPr lang="en-US" dirty="0"/>
              <a:t>products/services,</a:t>
            </a:r>
          </a:p>
          <a:p>
            <a:r>
              <a:rPr lang="en-US" dirty="0"/>
              <a:t>fix problems, optimization</a:t>
            </a:r>
          </a:p>
        </p:txBody>
      </p:sp>
      <p:sp>
        <p:nvSpPr>
          <p:cNvPr id="23" name="TextBox 22">
            <a:extLst>
              <a:ext uri="{FF2B5EF4-FFF2-40B4-BE49-F238E27FC236}">
                <a16:creationId xmlns:a16="http://schemas.microsoft.com/office/drawing/2014/main" id="{4F2A377D-6F11-AC46-8F7A-B4F9B5256C9A}"/>
              </a:ext>
            </a:extLst>
          </p:cNvPr>
          <p:cNvSpPr txBox="1"/>
          <p:nvPr/>
        </p:nvSpPr>
        <p:spPr>
          <a:xfrm rot="2466384">
            <a:off x="6862050" y="4269085"/>
            <a:ext cx="2015083" cy="1477328"/>
          </a:xfrm>
          <a:prstGeom prst="rect">
            <a:avLst/>
          </a:prstGeom>
          <a:noFill/>
        </p:spPr>
        <p:txBody>
          <a:bodyPr wrap="square" rtlCol="0">
            <a:spAutoFit/>
          </a:bodyPr>
          <a:lstStyle/>
          <a:p>
            <a:r>
              <a:rPr lang="en-US" dirty="0"/>
              <a:t>Enhanced products/services,</a:t>
            </a:r>
          </a:p>
          <a:p>
            <a:r>
              <a:rPr lang="en-US" dirty="0"/>
              <a:t>Unexpected features, </a:t>
            </a:r>
          </a:p>
          <a:p>
            <a:r>
              <a:rPr lang="en-US" dirty="0"/>
              <a:t>pleasing products</a:t>
            </a:r>
          </a:p>
        </p:txBody>
      </p:sp>
      <p:sp>
        <p:nvSpPr>
          <p:cNvPr id="24" name="TextBox 23">
            <a:extLst>
              <a:ext uri="{FF2B5EF4-FFF2-40B4-BE49-F238E27FC236}">
                <a16:creationId xmlns:a16="http://schemas.microsoft.com/office/drawing/2014/main" id="{F766575D-3185-034A-AB17-03FA7B71B8B5}"/>
              </a:ext>
            </a:extLst>
          </p:cNvPr>
          <p:cNvSpPr txBox="1"/>
          <p:nvPr/>
        </p:nvSpPr>
        <p:spPr>
          <a:xfrm>
            <a:off x="4989634" y="1823085"/>
            <a:ext cx="2001404" cy="923330"/>
          </a:xfrm>
          <a:prstGeom prst="rect">
            <a:avLst/>
          </a:prstGeom>
          <a:noFill/>
        </p:spPr>
        <p:txBody>
          <a:bodyPr wrap="square" rtlCol="0">
            <a:spAutoFit/>
          </a:bodyPr>
          <a:lstStyle/>
          <a:p>
            <a:r>
              <a:rPr lang="en-US" dirty="0"/>
              <a:t>New business offerings, services, non-profit growth</a:t>
            </a:r>
          </a:p>
        </p:txBody>
      </p:sp>
      <p:sp>
        <p:nvSpPr>
          <p:cNvPr id="25" name="TextBox 24">
            <a:extLst>
              <a:ext uri="{FF2B5EF4-FFF2-40B4-BE49-F238E27FC236}">
                <a16:creationId xmlns:a16="http://schemas.microsoft.com/office/drawing/2014/main" id="{83A27877-5D71-8B40-9D97-558A51A95788}"/>
              </a:ext>
            </a:extLst>
          </p:cNvPr>
          <p:cNvSpPr txBox="1"/>
          <p:nvPr/>
        </p:nvSpPr>
        <p:spPr>
          <a:xfrm rot="10800000" flipV="1">
            <a:off x="5100966" y="3008377"/>
            <a:ext cx="1890072" cy="1477328"/>
          </a:xfrm>
          <a:prstGeom prst="rect">
            <a:avLst/>
          </a:prstGeom>
          <a:noFill/>
        </p:spPr>
        <p:txBody>
          <a:bodyPr wrap="square" rtlCol="0">
            <a:spAutoFit/>
          </a:bodyPr>
          <a:lstStyle/>
          <a:p>
            <a:r>
              <a:rPr lang="en-US" dirty="0"/>
              <a:t>New business models, unexpected delightful products/services</a:t>
            </a:r>
          </a:p>
        </p:txBody>
      </p:sp>
      <p:sp>
        <p:nvSpPr>
          <p:cNvPr id="14" name="TextBox 13">
            <a:extLst>
              <a:ext uri="{FF2B5EF4-FFF2-40B4-BE49-F238E27FC236}">
                <a16:creationId xmlns:a16="http://schemas.microsoft.com/office/drawing/2014/main" id="{E7DF91B2-511F-1D45-9F21-2C2CA3EAD4DB}"/>
              </a:ext>
            </a:extLst>
          </p:cNvPr>
          <p:cNvSpPr txBox="1"/>
          <p:nvPr/>
        </p:nvSpPr>
        <p:spPr>
          <a:xfrm>
            <a:off x="246687" y="237727"/>
            <a:ext cx="10421703" cy="707886"/>
          </a:xfrm>
          <a:prstGeom prst="rect">
            <a:avLst/>
          </a:prstGeom>
          <a:noFill/>
        </p:spPr>
        <p:txBody>
          <a:bodyPr wrap="square" rtlCol="0">
            <a:spAutoFit/>
          </a:bodyPr>
          <a:lstStyle/>
          <a:p>
            <a:r>
              <a:rPr lang="en-US" sz="4000" b="1" dirty="0">
                <a:solidFill>
                  <a:schemeClr val="tx1">
                    <a:lumMod val="50000"/>
                    <a:lumOff val="50000"/>
                  </a:schemeClr>
                </a:solidFill>
                <a:latin typeface="+mj-lt"/>
              </a:rPr>
              <a:t>Innovation Dissected</a:t>
            </a:r>
          </a:p>
        </p:txBody>
      </p:sp>
    </p:spTree>
    <p:extLst>
      <p:ext uri="{BB962C8B-B14F-4D97-AF65-F5344CB8AC3E}">
        <p14:creationId xmlns:p14="http://schemas.microsoft.com/office/powerpoint/2010/main" val="297560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anim calcmode="lin" valueType="num">
                                      <p:cBhvr>
                                        <p:cTn id="26" dur="2000" fill="hold"/>
                                        <p:tgtEl>
                                          <p:spTgt spid="25"/>
                                        </p:tgtEl>
                                        <p:attrNameLst>
                                          <p:attrName>ppt_w</p:attrName>
                                        </p:attrNameLst>
                                      </p:cBhvr>
                                      <p:tavLst>
                                        <p:tav tm="0" fmla="#ppt_w*sin(2.5*pi*$)">
                                          <p:val>
                                            <p:fltVal val="0"/>
                                          </p:val>
                                        </p:tav>
                                        <p:tav tm="100000">
                                          <p:val>
                                            <p:fltVal val="1"/>
                                          </p:val>
                                        </p:tav>
                                      </p:tavLst>
                                    </p:anim>
                                    <p:anim calcmode="lin" valueType="num">
                                      <p:cBhvr>
                                        <p:cTn id="27" dur="2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F45DB5D-454D-7B4F-96D7-8ECB20A1CA13}"/>
              </a:ext>
            </a:extLst>
          </p:cNvPr>
          <p:cNvSpPr/>
          <p:nvPr/>
        </p:nvSpPr>
        <p:spPr>
          <a:xfrm>
            <a:off x="9680713" y="4591878"/>
            <a:ext cx="2459694" cy="2237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
        <p:nvSpPr>
          <p:cNvPr id="4" name="TextBox 3">
            <a:extLst>
              <a:ext uri="{FF2B5EF4-FFF2-40B4-BE49-F238E27FC236}">
                <a16:creationId xmlns:a16="http://schemas.microsoft.com/office/drawing/2014/main" id="{47690B3E-781C-5E46-8ECE-900E82F770E9}"/>
              </a:ext>
            </a:extLst>
          </p:cNvPr>
          <p:cNvSpPr txBox="1"/>
          <p:nvPr/>
        </p:nvSpPr>
        <p:spPr>
          <a:xfrm>
            <a:off x="425591" y="635293"/>
            <a:ext cx="10421703" cy="646331"/>
          </a:xfrm>
          <a:prstGeom prst="rect">
            <a:avLst/>
          </a:prstGeom>
          <a:noFill/>
        </p:spPr>
        <p:txBody>
          <a:bodyPr wrap="square" rtlCol="0">
            <a:spAutoFit/>
          </a:bodyPr>
          <a:lstStyle/>
          <a:p>
            <a:r>
              <a:rPr lang="en-US" sz="3600" b="1" dirty="0">
                <a:solidFill>
                  <a:schemeClr val="bg1"/>
                </a:solidFill>
                <a:latin typeface="+mj-lt"/>
              </a:rPr>
              <a:t>What Most People Don’t Understand About Innovation</a:t>
            </a:r>
          </a:p>
        </p:txBody>
      </p:sp>
      <p:pic>
        <p:nvPicPr>
          <p:cNvPr id="3" name="Picture 2">
            <a:extLst>
              <a:ext uri="{FF2B5EF4-FFF2-40B4-BE49-F238E27FC236}">
                <a16:creationId xmlns:a16="http://schemas.microsoft.com/office/drawing/2014/main" id="{DE12681D-E463-8045-B870-C31C2509EA43}"/>
              </a:ext>
            </a:extLst>
          </p:cNvPr>
          <p:cNvPicPr>
            <a:picLocks noChangeAspect="1"/>
          </p:cNvPicPr>
          <p:nvPr/>
        </p:nvPicPr>
        <p:blipFill>
          <a:blip r:embed="rId3"/>
          <a:stretch>
            <a:fillRect/>
          </a:stretch>
        </p:blipFill>
        <p:spPr>
          <a:xfrm>
            <a:off x="514169" y="2484150"/>
            <a:ext cx="2755804" cy="1898443"/>
          </a:xfrm>
          <a:prstGeom prst="rect">
            <a:avLst/>
          </a:prstGeom>
        </p:spPr>
      </p:pic>
      <p:pic>
        <p:nvPicPr>
          <p:cNvPr id="9" name="Picture 8">
            <a:extLst>
              <a:ext uri="{FF2B5EF4-FFF2-40B4-BE49-F238E27FC236}">
                <a16:creationId xmlns:a16="http://schemas.microsoft.com/office/drawing/2014/main" id="{5F641651-470D-B147-B092-1E1899FB53F2}"/>
              </a:ext>
            </a:extLst>
          </p:cNvPr>
          <p:cNvPicPr>
            <a:picLocks noChangeAspect="1"/>
          </p:cNvPicPr>
          <p:nvPr/>
        </p:nvPicPr>
        <p:blipFill>
          <a:blip r:embed="rId4"/>
          <a:stretch>
            <a:fillRect/>
          </a:stretch>
        </p:blipFill>
        <p:spPr>
          <a:xfrm>
            <a:off x="10204070" y="1994940"/>
            <a:ext cx="958955" cy="2876864"/>
          </a:xfrm>
          <a:prstGeom prst="rect">
            <a:avLst/>
          </a:prstGeom>
        </p:spPr>
      </p:pic>
      <p:pic>
        <p:nvPicPr>
          <p:cNvPr id="11" name="Picture 10">
            <a:extLst>
              <a:ext uri="{FF2B5EF4-FFF2-40B4-BE49-F238E27FC236}">
                <a16:creationId xmlns:a16="http://schemas.microsoft.com/office/drawing/2014/main" id="{82321C2F-5679-0F41-9F08-8C83B803A977}"/>
              </a:ext>
            </a:extLst>
          </p:cNvPr>
          <p:cNvPicPr>
            <a:picLocks noChangeAspect="1"/>
          </p:cNvPicPr>
          <p:nvPr/>
        </p:nvPicPr>
        <p:blipFill>
          <a:blip r:embed="rId5"/>
          <a:stretch>
            <a:fillRect/>
          </a:stretch>
        </p:blipFill>
        <p:spPr>
          <a:xfrm>
            <a:off x="4272197" y="1956471"/>
            <a:ext cx="3927424" cy="2915332"/>
          </a:xfrm>
          <a:prstGeom prst="rect">
            <a:avLst/>
          </a:prstGeom>
        </p:spPr>
      </p:pic>
      <p:sp>
        <p:nvSpPr>
          <p:cNvPr id="12" name="TextBox 11">
            <a:extLst>
              <a:ext uri="{FF2B5EF4-FFF2-40B4-BE49-F238E27FC236}">
                <a16:creationId xmlns:a16="http://schemas.microsoft.com/office/drawing/2014/main" id="{255153D4-A9B7-F449-B1D4-A38EF155F75B}"/>
              </a:ext>
            </a:extLst>
          </p:cNvPr>
          <p:cNvSpPr txBox="1"/>
          <p:nvPr/>
        </p:nvSpPr>
        <p:spPr>
          <a:xfrm>
            <a:off x="1460702" y="5261550"/>
            <a:ext cx="862737" cy="461665"/>
          </a:xfrm>
          <a:prstGeom prst="rect">
            <a:avLst/>
          </a:prstGeom>
          <a:noFill/>
        </p:spPr>
        <p:txBody>
          <a:bodyPr wrap="none" rtlCol="0">
            <a:spAutoFit/>
          </a:bodyPr>
          <a:lstStyle/>
          <a:p>
            <a:r>
              <a:rPr lang="en-US" sz="2400" b="1" dirty="0"/>
              <a:t>Ideas</a:t>
            </a:r>
          </a:p>
        </p:txBody>
      </p:sp>
      <p:sp>
        <p:nvSpPr>
          <p:cNvPr id="13" name="TextBox 12">
            <a:extLst>
              <a:ext uri="{FF2B5EF4-FFF2-40B4-BE49-F238E27FC236}">
                <a16:creationId xmlns:a16="http://schemas.microsoft.com/office/drawing/2014/main" id="{2534A9C9-AB8A-3740-AB4E-4DB9D5688376}"/>
              </a:ext>
            </a:extLst>
          </p:cNvPr>
          <p:cNvSpPr txBox="1"/>
          <p:nvPr/>
        </p:nvSpPr>
        <p:spPr>
          <a:xfrm>
            <a:off x="9740115" y="5261550"/>
            <a:ext cx="1886863" cy="461665"/>
          </a:xfrm>
          <a:prstGeom prst="rect">
            <a:avLst/>
          </a:prstGeom>
          <a:noFill/>
        </p:spPr>
        <p:txBody>
          <a:bodyPr wrap="none" rtlCol="0">
            <a:spAutoFit/>
          </a:bodyPr>
          <a:lstStyle/>
          <a:p>
            <a:r>
              <a:rPr lang="en-US" sz="2400" b="1" dirty="0"/>
              <a:t>Entrepreneur</a:t>
            </a:r>
          </a:p>
        </p:txBody>
      </p:sp>
      <p:sp>
        <p:nvSpPr>
          <p:cNvPr id="14" name="TextBox 13">
            <a:extLst>
              <a:ext uri="{FF2B5EF4-FFF2-40B4-BE49-F238E27FC236}">
                <a16:creationId xmlns:a16="http://schemas.microsoft.com/office/drawing/2014/main" id="{7F428856-B116-1A4E-BBB9-7FDDAD1707EE}"/>
              </a:ext>
            </a:extLst>
          </p:cNvPr>
          <p:cNvSpPr txBox="1"/>
          <p:nvPr/>
        </p:nvSpPr>
        <p:spPr>
          <a:xfrm>
            <a:off x="5520841" y="5261550"/>
            <a:ext cx="1430135" cy="461665"/>
          </a:xfrm>
          <a:prstGeom prst="rect">
            <a:avLst/>
          </a:prstGeom>
          <a:noFill/>
        </p:spPr>
        <p:txBody>
          <a:bodyPr wrap="none" rtlCol="0">
            <a:spAutoFit/>
          </a:bodyPr>
          <a:lstStyle/>
          <a:p>
            <a:r>
              <a:rPr lang="en-US" sz="2400" b="1" dirty="0"/>
              <a:t>Innovator</a:t>
            </a:r>
          </a:p>
        </p:txBody>
      </p:sp>
      <p:sp>
        <p:nvSpPr>
          <p:cNvPr id="15" name="Left-Right Arrow 14">
            <a:extLst>
              <a:ext uri="{FF2B5EF4-FFF2-40B4-BE49-F238E27FC236}">
                <a16:creationId xmlns:a16="http://schemas.microsoft.com/office/drawing/2014/main" id="{785F0C10-8B86-314D-8D15-B6FE7BD6513B}"/>
              </a:ext>
            </a:extLst>
          </p:cNvPr>
          <p:cNvSpPr/>
          <p:nvPr/>
        </p:nvSpPr>
        <p:spPr>
          <a:xfrm>
            <a:off x="3150146" y="5307996"/>
            <a:ext cx="1723869" cy="36877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a:extLst>
              <a:ext uri="{FF2B5EF4-FFF2-40B4-BE49-F238E27FC236}">
                <a16:creationId xmlns:a16="http://schemas.microsoft.com/office/drawing/2014/main" id="{C9EA5E51-67C6-0E49-B14B-436333B70DDA}"/>
              </a:ext>
            </a:extLst>
          </p:cNvPr>
          <p:cNvSpPr/>
          <p:nvPr/>
        </p:nvSpPr>
        <p:spPr>
          <a:xfrm>
            <a:off x="7597802" y="5354443"/>
            <a:ext cx="1723869" cy="36877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391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b="1" dirty="0">
                <a:solidFill>
                  <a:schemeClr val="bg1"/>
                </a:solidFill>
                <a:latin typeface="+mj-lt"/>
              </a:rPr>
              <a:t>What You Can Do Now</a:t>
            </a:r>
          </a:p>
        </p:txBody>
      </p:sp>
      <p:sp>
        <p:nvSpPr>
          <p:cNvPr id="2" name="Rectangle 1">
            <a:extLst>
              <a:ext uri="{FF2B5EF4-FFF2-40B4-BE49-F238E27FC236}">
                <a16:creationId xmlns:a16="http://schemas.microsoft.com/office/drawing/2014/main" id="{D7F67B7A-C2D5-1C49-87FA-C2ACDAD3B416}"/>
              </a:ext>
            </a:extLst>
          </p:cNvPr>
          <p:cNvSpPr/>
          <p:nvPr/>
        </p:nvSpPr>
        <p:spPr>
          <a:xfrm>
            <a:off x="299860" y="1797457"/>
            <a:ext cx="9667100" cy="3539430"/>
          </a:xfrm>
          <a:prstGeom prst="rect">
            <a:avLst/>
          </a:prstGeom>
        </p:spPr>
        <p:txBody>
          <a:bodyPr wrap="square">
            <a:spAutoFit/>
          </a:bodyPr>
          <a:lstStyle/>
          <a:p>
            <a:pPr marL="457200" indent="-457200">
              <a:buFont typeface="Wingdings" pitchFamily="2" charset="2"/>
              <a:buChar char="§"/>
            </a:pPr>
            <a:r>
              <a:rPr lang="en-US" sz="2800" dirty="0"/>
              <a:t>The United States has very low participation in ISO – Please consider joining the delegation and representing your country.</a:t>
            </a:r>
          </a:p>
          <a:p>
            <a:pPr marL="457200" indent="-457200">
              <a:buFont typeface="Wingdings" pitchFamily="2" charset="2"/>
              <a:buChar char="§"/>
            </a:pPr>
            <a:r>
              <a:rPr lang="en-US" sz="2800" dirty="0"/>
              <a:t>The Innovation Body of Knowledge (IBOK) is still in development. Join to be a part of the discussion.</a:t>
            </a:r>
          </a:p>
          <a:p>
            <a:pPr marL="457200" indent="-457200">
              <a:buFont typeface="Wingdings" pitchFamily="2" charset="2"/>
              <a:buChar char="§"/>
            </a:pPr>
            <a:r>
              <a:rPr lang="en-US" sz="2800" dirty="0"/>
              <a:t>The Healthcare Special Interest Group needs leadership.</a:t>
            </a:r>
          </a:p>
          <a:p>
            <a:pPr marL="457200" indent="-457200">
              <a:buFont typeface="Wingdings" pitchFamily="2" charset="2"/>
              <a:buChar char="§"/>
            </a:pPr>
            <a:r>
              <a:rPr lang="en-US" sz="2800" dirty="0"/>
              <a:t>Request certification when hiring innovation professionals.</a:t>
            </a:r>
          </a:p>
          <a:p>
            <a:pPr marL="457200" indent="-457200">
              <a:buFont typeface="Wingdings" pitchFamily="2" charset="2"/>
              <a:buChar char="§"/>
            </a:pPr>
            <a:r>
              <a:rPr lang="en-US" sz="2800" dirty="0"/>
              <a:t>Support our efforts through individual or corporate membership.</a:t>
            </a:r>
          </a:p>
        </p:txBody>
      </p:sp>
    </p:spTree>
    <p:extLst>
      <p:ext uri="{BB962C8B-B14F-4D97-AF65-F5344CB8AC3E}">
        <p14:creationId xmlns:p14="http://schemas.microsoft.com/office/powerpoint/2010/main" val="167477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b="1" dirty="0">
                <a:solidFill>
                  <a:schemeClr val="bg1"/>
                </a:solidFill>
                <a:latin typeface="+mj-lt"/>
              </a:rPr>
              <a:t>Thank You</a:t>
            </a:r>
          </a:p>
        </p:txBody>
      </p:sp>
      <p:sp>
        <p:nvSpPr>
          <p:cNvPr id="2" name="Rectangle 1">
            <a:extLst>
              <a:ext uri="{FF2B5EF4-FFF2-40B4-BE49-F238E27FC236}">
                <a16:creationId xmlns:a16="http://schemas.microsoft.com/office/drawing/2014/main" id="{D7F67B7A-C2D5-1C49-87FA-C2ACDAD3B416}"/>
              </a:ext>
            </a:extLst>
          </p:cNvPr>
          <p:cNvSpPr/>
          <p:nvPr/>
        </p:nvSpPr>
        <p:spPr>
          <a:xfrm>
            <a:off x="299860" y="1797457"/>
            <a:ext cx="9667100" cy="3108543"/>
          </a:xfrm>
          <a:prstGeom prst="rect">
            <a:avLst/>
          </a:prstGeom>
        </p:spPr>
        <p:txBody>
          <a:bodyPr wrap="square">
            <a:spAutoFit/>
          </a:bodyPr>
          <a:lstStyle/>
          <a:p>
            <a:r>
              <a:rPr lang="en-US" sz="2800" dirty="0"/>
              <a:t>Contact:</a:t>
            </a:r>
          </a:p>
          <a:p>
            <a:r>
              <a:rPr lang="en-US" sz="2800" dirty="0"/>
              <a:t>Brett </a:t>
            </a:r>
            <a:r>
              <a:rPr lang="en-US" sz="2800" dirty="0" err="1"/>
              <a:t>Trusko</a:t>
            </a:r>
            <a:r>
              <a:rPr lang="en-US" sz="2800" dirty="0"/>
              <a:t>, PhD</a:t>
            </a:r>
          </a:p>
          <a:p>
            <a:r>
              <a:rPr lang="en-US" sz="2800" i="1" dirty="0"/>
              <a:t>President and CEO </a:t>
            </a:r>
          </a:p>
          <a:p>
            <a:r>
              <a:rPr lang="en-US" sz="2800" i="1" dirty="0"/>
              <a:t>Secretariat</a:t>
            </a:r>
            <a:r>
              <a:rPr lang="en-US" sz="2800" dirty="0"/>
              <a:t>, US Delegation, ISO 279 – Innovation Management</a:t>
            </a:r>
          </a:p>
          <a:p>
            <a:r>
              <a:rPr lang="en-US" sz="2800" dirty="0"/>
              <a:t>The International Association of Innovation Professionals</a:t>
            </a:r>
          </a:p>
          <a:p>
            <a:r>
              <a:rPr lang="en-US" sz="2800" dirty="0">
                <a:hlinkClick r:id="rId2"/>
              </a:rPr>
              <a:t>http://www.iaoip.org</a:t>
            </a:r>
            <a:endParaRPr lang="en-US" sz="2800" dirty="0"/>
          </a:p>
          <a:p>
            <a:r>
              <a:rPr lang="en-US" sz="2800" dirty="0" err="1"/>
              <a:t>brett@iaoip.org</a:t>
            </a:r>
            <a:endParaRPr lang="en-US" sz="2800" dirty="0"/>
          </a:p>
        </p:txBody>
      </p:sp>
    </p:spTree>
    <p:extLst>
      <p:ext uri="{BB962C8B-B14F-4D97-AF65-F5344CB8AC3E}">
        <p14:creationId xmlns:p14="http://schemas.microsoft.com/office/powerpoint/2010/main" val="274851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dirty="0">
                <a:solidFill>
                  <a:schemeClr val="bg1"/>
                </a:solidFill>
              </a:rPr>
              <a:t>The New Science of Radical innovation</a:t>
            </a:r>
            <a:endParaRPr lang="en-US" sz="4000" b="1" dirty="0">
              <a:solidFill>
                <a:schemeClr val="bg1"/>
              </a:solidFill>
              <a:latin typeface="+mj-lt"/>
            </a:endParaRPr>
          </a:p>
        </p:txBody>
      </p:sp>
    </p:spTree>
    <p:extLst>
      <p:ext uri="{BB962C8B-B14F-4D97-AF65-F5344CB8AC3E}">
        <p14:creationId xmlns:p14="http://schemas.microsoft.com/office/powerpoint/2010/main" val="413386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64B9399-87D2-3046-B64C-A420125C77F2}"/>
              </a:ext>
            </a:extLst>
          </p:cNvPr>
          <p:cNvSpPr txBox="1"/>
          <p:nvPr/>
        </p:nvSpPr>
        <p:spPr>
          <a:xfrm>
            <a:off x="412891" y="659724"/>
            <a:ext cx="9729730" cy="707886"/>
          </a:xfrm>
          <a:prstGeom prst="rect">
            <a:avLst/>
          </a:prstGeom>
          <a:noFill/>
        </p:spPr>
        <p:txBody>
          <a:bodyPr wrap="square" rtlCol="0">
            <a:spAutoFit/>
          </a:bodyPr>
          <a:lstStyle/>
          <a:p>
            <a:r>
              <a:rPr lang="en-US" sz="4000" b="1" dirty="0">
                <a:solidFill>
                  <a:schemeClr val="bg1"/>
                </a:solidFill>
              </a:rPr>
              <a:t>Today’s Discussion  </a:t>
            </a:r>
          </a:p>
        </p:txBody>
      </p:sp>
      <p:sp>
        <p:nvSpPr>
          <p:cNvPr id="8" name="Rectangle 7">
            <a:extLst>
              <a:ext uri="{FF2B5EF4-FFF2-40B4-BE49-F238E27FC236}">
                <a16:creationId xmlns:a16="http://schemas.microsoft.com/office/drawing/2014/main" id="{2A80346A-DB0F-8A42-83C3-AED3A9A412C7}"/>
              </a:ext>
            </a:extLst>
          </p:cNvPr>
          <p:cNvSpPr/>
          <p:nvPr/>
        </p:nvSpPr>
        <p:spPr>
          <a:xfrm>
            <a:off x="637082" y="2156062"/>
            <a:ext cx="9829478" cy="2569934"/>
          </a:xfrm>
          <a:prstGeom prst="rect">
            <a:avLst/>
          </a:prstGeom>
        </p:spPr>
        <p:txBody>
          <a:bodyPr wrap="square">
            <a:spAutoFit/>
          </a:bodyPr>
          <a:lstStyle/>
          <a:p>
            <a:pPr fontAlgn="base">
              <a:spcBef>
                <a:spcPts val="600"/>
              </a:spcBef>
            </a:pPr>
            <a:endParaRPr lang="en-US" sz="2400" dirty="0"/>
          </a:p>
          <a:p>
            <a:pPr marL="285750" indent="-285750" fontAlgn="base">
              <a:spcBef>
                <a:spcPts val="600"/>
              </a:spcBef>
              <a:buFont typeface="Arial" panose="020B0604020202020204" pitchFamily="34" charset="0"/>
              <a:buChar char="•"/>
            </a:pPr>
            <a:r>
              <a:rPr lang="en-US" sz="2400" dirty="0"/>
              <a:t>Insights from Industry Pulse Research, Ferris Taylor </a:t>
            </a:r>
          </a:p>
          <a:p>
            <a:pPr marL="285750" indent="-285750" fontAlgn="base">
              <a:spcBef>
                <a:spcPts val="600"/>
              </a:spcBef>
              <a:buFont typeface="Arial" panose="020B0604020202020204" pitchFamily="34" charset="0"/>
              <a:buChar char="•"/>
            </a:pPr>
            <a:r>
              <a:rPr lang="en-US" sz="2400" dirty="0">
                <a:solidFill>
                  <a:srgbClr val="404040"/>
                </a:solidFill>
              </a:rPr>
              <a:t>Implications of the </a:t>
            </a:r>
            <a:r>
              <a:rPr lang="en-US" sz="2400" dirty="0" err="1">
                <a:solidFill>
                  <a:srgbClr val="404040"/>
                </a:solidFill>
              </a:rPr>
              <a:t>Edelmen</a:t>
            </a:r>
            <a:r>
              <a:rPr lang="en-US" sz="2400" dirty="0">
                <a:solidFill>
                  <a:srgbClr val="404040"/>
                </a:solidFill>
              </a:rPr>
              <a:t> Trust Barometer, Lynn </a:t>
            </a:r>
            <a:r>
              <a:rPr lang="en-US" sz="2400" dirty="0" err="1">
                <a:solidFill>
                  <a:srgbClr val="404040"/>
                </a:solidFill>
                <a:latin typeface="Calibri" panose="020F0502020204030204" pitchFamily="34" charset="0"/>
              </a:rPr>
              <a:t>Hanessian</a:t>
            </a:r>
            <a:endParaRPr lang="en-US" sz="2400" dirty="0">
              <a:solidFill>
                <a:srgbClr val="404040"/>
              </a:solidFill>
            </a:endParaRPr>
          </a:p>
          <a:p>
            <a:pPr marL="285750" indent="-285750" fontAlgn="base">
              <a:spcBef>
                <a:spcPts val="600"/>
              </a:spcBef>
              <a:buFont typeface="Arial" panose="020B0604020202020204" pitchFamily="34" charset="0"/>
              <a:buChar char="•"/>
            </a:pPr>
            <a:r>
              <a:rPr lang="en-US" sz="2400" dirty="0"/>
              <a:t>International Innovation Certification programs, Dr. Brett </a:t>
            </a:r>
            <a:r>
              <a:rPr lang="en-US" sz="2400" dirty="0" err="1"/>
              <a:t>Trusko</a:t>
            </a:r>
            <a:endParaRPr lang="en-US" sz="2400" dirty="0"/>
          </a:p>
          <a:p>
            <a:pPr marL="285750" indent="-285750" fontAlgn="base">
              <a:spcBef>
                <a:spcPts val="600"/>
              </a:spcBef>
              <a:buFont typeface="Arial" panose="020B0604020202020204" pitchFamily="34" charset="0"/>
              <a:buChar char="•"/>
            </a:pPr>
            <a:r>
              <a:rPr lang="en-US" sz="2400" dirty="0"/>
              <a:t>The New Science of Radical innovation, Dr. </a:t>
            </a:r>
            <a:r>
              <a:rPr lang="en-US" sz="2400" dirty="0" err="1"/>
              <a:t>Sunnie</a:t>
            </a:r>
            <a:r>
              <a:rPr lang="en-US" sz="2400" dirty="0"/>
              <a:t> Giles </a:t>
            </a:r>
          </a:p>
          <a:p>
            <a:pPr fontAlgn="base">
              <a:spcBef>
                <a:spcPts val="600"/>
              </a:spcBef>
            </a:pPr>
            <a:endParaRPr lang="en-US" sz="1600" dirty="0">
              <a:latin typeface="+mj-lt"/>
            </a:endParaRPr>
          </a:p>
        </p:txBody>
      </p:sp>
    </p:spTree>
    <p:extLst>
      <p:ext uri="{BB962C8B-B14F-4D97-AF65-F5344CB8AC3E}">
        <p14:creationId xmlns:p14="http://schemas.microsoft.com/office/powerpoint/2010/main" val="4215157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40" name="Rectangle 39">
            <a:extLst>
              <a:ext uri="{FF2B5EF4-FFF2-40B4-BE49-F238E27FC236}">
                <a16:creationId xmlns:a16="http://schemas.microsoft.com/office/drawing/2014/main" id="{E90DC538-8668-3048-8BD6-D41AE6B0378C}"/>
              </a:ext>
            </a:extLst>
          </p:cNvPr>
          <p:cNvSpPr/>
          <p:nvPr/>
        </p:nvSpPr>
        <p:spPr>
          <a:xfrm>
            <a:off x="0" y="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pic>
        <p:nvPicPr>
          <p:cNvPr id="16" name="Picture 15"/>
          <p:cNvPicPr>
            <a:picLocks noChangeAspect="1"/>
          </p:cNvPicPr>
          <p:nvPr/>
        </p:nvPicPr>
        <p:blipFill>
          <a:blip r:embed="rId3"/>
          <a:stretch>
            <a:fillRect/>
          </a:stretch>
        </p:blipFill>
        <p:spPr>
          <a:xfrm>
            <a:off x="2273300" y="1591732"/>
            <a:ext cx="1698203" cy="4420417"/>
          </a:xfrm>
          <a:prstGeom prst="rect">
            <a:avLst/>
          </a:prstGeom>
        </p:spPr>
      </p:pic>
      <p:pic>
        <p:nvPicPr>
          <p:cNvPr id="17" name="Picture 16"/>
          <p:cNvPicPr>
            <a:picLocks noChangeAspect="1"/>
          </p:cNvPicPr>
          <p:nvPr/>
        </p:nvPicPr>
        <p:blipFill>
          <a:blip r:embed="rId4"/>
          <a:stretch>
            <a:fillRect/>
          </a:stretch>
        </p:blipFill>
        <p:spPr>
          <a:xfrm>
            <a:off x="3968281" y="1591732"/>
            <a:ext cx="2175227" cy="4420417"/>
          </a:xfrm>
          <a:prstGeom prst="rect">
            <a:avLst/>
          </a:prstGeom>
        </p:spPr>
      </p:pic>
      <p:pic>
        <p:nvPicPr>
          <p:cNvPr id="41" name="Picture 40"/>
          <p:cNvPicPr>
            <a:picLocks noChangeAspect="1"/>
          </p:cNvPicPr>
          <p:nvPr/>
        </p:nvPicPr>
        <p:blipFill>
          <a:blip r:embed="rId5"/>
          <a:stretch>
            <a:fillRect/>
          </a:stretch>
        </p:blipFill>
        <p:spPr>
          <a:xfrm>
            <a:off x="6123722" y="1591732"/>
            <a:ext cx="3790746" cy="4420417"/>
          </a:xfrm>
          <a:prstGeom prst="rect">
            <a:avLst/>
          </a:prstGeom>
        </p:spPr>
      </p:pic>
      <p:sp>
        <p:nvSpPr>
          <p:cNvPr id="342" name="Shape 342"/>
          <p:cNvSpPr txBox="1">
            <a:spLocks noGrp="1"/>
          </p:cNvSpPr>
          <p:nvPr>
            <p:ph type="title"/>
          </p:nvPr>
        </p:nvSpPr>
        <p:spPr>
          <a:xfrm>
            <a:off x="607376" y="396474"/>
            <a:ext cx="11029616" cy="6830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2800"/>
              <a:buFont typeface="Avenir"/>
              <a:buNone/>
            </a:pPr>
            <a:r>
              <a:rPr lang="en-US" sz="2800" i="0" u="none" strike="noStrike" cap="none" dirty="0">
                <a:solidFill>
                  <a:srgbClr val="1A56A6"/>
                </a:solidFill>
                <a:effectLst>
                  <a:outerShdw blurRad="50800" dist="38100" dir="2700000" algn="tl" rotWithShape="0">
                    <a:srgbClr val="000000">
                      <a:alpha val="43000"/>
                    </a:srgbClr>
                  </a:outerShdw>
                </a:effectLst>
                <a:latin typeface="Avenir Medium"/>
                <a:cs typeface="Avenir Medium"/>
                <a:sym typeface="Avenir"/>
              </a:rPr>
              <a:t>Three Major Revolutions</a:t>
            </a:r>
            <a:endParaRPr dirty="0">
              <a:solidFill>
                <a:srgbClr val="1A56A6"/>
              </a:solidFill>
              <a:effectLst>
                <a:outerShdw blurRad="50800" dist="38100" dir="2700000" algn="tl" rotWithShape="0">
                  <a:srgbClr val="000000">
                    <a:alpha val="43000"/>
                  </a:srgbClr>
                </a:outerShdw>
              </a:effectLst>
              <a:latin typeface="Avenir Medium"/>
              <a:cs typeface="Avenir Medium"/>
            </a:endParaRPr>
          </a:p>
        </p:txBody>
      </p:sp>
      <p:sp>
        <p:nvSpPr>
          <p:cNvPr id="344" name="Shape 344"/>
          <p:cNvSpPr txBox="1">
            <a:spLocks noGrp="1"/>
          </p:cNvSpPr>
          <p:nvPr>
            <p:ph type="ftr" idx="10"/>
          </p:nvPr>
        </p:nvSpPr>
        <p:spPr>
          <a:xfrm>
            <a:off x="4038600" y="6356350"/>
            <a:ext cx="55753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cap="none" dirty="0">
                <a:solidFill>
                  <a:schemeClr val="accent1"/>
                </a:solidFill>
                <a:latin typeface="Cabin"/>
                <a:ea typeface="Cabin"/>
                <a:cs typeface="Cabin"/>
                <a:sym typeface="Cabin"/>
              </a:rPr>
              <a:t>COPYRIGHT QUANTUM LEADERSHIP GROUP, 2017: </a:t>
            </a:r>
            <a:r>
              <a:rPr lang="en-US" sz="1400" cap="none" dirty="0" err="1">
                <a:solidFill>
                  <a:schemeClr val="accent1"/>
                </a:solidFill>
                <a:latin typeface="Cabin"/>
                <a:ea typeface="Cabin"/>
                <a:cs typeface="Cabin"/>
                <a:sym typeface="Cabin"/>
              </a:rPr>
              <a:t>www.sunniegiles.com</a:t>
            </a:r>
            <a:endParaRPr sz="1400" cap="none" dirty="0">
              <a:solidFill>
                <a:schemeClr val="accent1"/>
              </a:solidFill>
              <a:latin typeface="Cabin"/>
              <a:ea typeface="Cabin"/>
              <a:cs typeface="Cabin"/>
              <a:sym typeface="Cabin"/>
            </a:endParaRPr>
          </a:p>
        </p:txBody>
      </p:sp>
      <p:sp>
        <p:nvSpPr>
          <p:cNvPr id="345" name="Shape 34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1">
                <a:solidFill>
                  <a:schemeClr val="accent1"/>
                </a:solidFill>
                <a:latin typeface="Cabin"/>
                <a:ea typeface="Cabin"/>
                <a:cs typeface="Cabin"/>
                <a:sym typeface="Cabin"/>
              </a:rPr>
              <a:t>40</a:t>
            </a:fld>
            <a:endParaRPr sz="1400" b="1">
              <a:solidFill>
                <a:schemeClr val="accent1"/>
              </a:solidFill>
              <a:latin typeface="Cabin"/>
              <a:ea typeface="Cabin"/>
              <a:cs typeface="Cabin"/>
              <a:sym typeface="Cabin"/>
            </a:endParaRPr>
          </a:p>
        </p:txBody>
      </p:sp>
      <p:pic>
        <p:nvPicPr>
          <p:cNvPr id="22" name="Picture 21"/>
          <p:cNvPicPr>
            <a:picLocks noChangeAspect="1"/>
          </p:cNvPicPr>
          <p:nvPr/>
        </p:nvPicPr>
        <p:blipFill>
          <a:blip r:embed="rId6"/>
          <a:stretch>
            <a:fillRect/>
          </a:stretch>
        </p:blipFill>
        <p:spPr>
          <a:xfrm>
            <a:off x="8420098" y="2552697"/>
            <a:ext cx="897521" cy="410631"/>
          </a:xfrm>
          <a:prstGeom prst="rect">
            <a:avLst/>
          </a:prstGeom>
        </p:spPr>
      </p:pic>
      <p:pic>
        <p:nvPicPr>
          <p:cNvPr id="23" name="Picture 22"/>
          <p:cNvPicPr>
            <a:picLocks noChangeAspect="1"/>
          </p:cNvPicPr>
          <p:nvPr/>
        </p:nvPicPr>
        <p:blipFill>
          <a:blip r:embed="rId7"/>
          <a:stretch>
            <a:fillRect/>
          </a:stretch>
        </p:blipFill>
        <p:spPr>
          <a:xfrm>
            <a:off x="8195732" y="2209795"/>
            <a:ext cx="48768" cy="451104"/>
          </a:xfrm>
          <a:prstGeom prst="rect">
            <a:avLst/>
          </a:prstGeom>
        </p:spPr>
      </p:pic>
      <p:sp>
        <p:nvSpPr>
          <p:cNvPr id="2" name="TextBox 1"/>
          <p:cNvSpPr txBox="1"/>
          <p:nvPr/>
        </p:nvSpPr>
        <p:spPr>
          <a:xfrm>
            <a:off x="778926" y="3522116"/>
            <a:ext cx="1397001" cy="584776"/>
          </a:xfrm>
          <a:prstGeom prst="rect">
            <a:avLst/>
          </a:prstGeom>
          <a:noFill/>
        </p:spPr>
        <p:txBody>
          <a:bodyPr wrap="square" rtlCol="0">
            <a:spAutoFit/>
          </a:bodyPr>
          <a:lstStyle/>
          <a:p>
            <a:r>
              <a:rPr lang="en-US" sz="1600" b="1" dirty="0">
                <a:latin typeface="Avenir Medium"/>
                <a:cs typeface="Avenir Medium"/>
              </a:rPr>
              <a:t>Type of</a:t>
            </a:r>
          </a:p>
          <a:p>
            <a:r>
              <a:rPr lang="en-US" sz="1600" b="1" dirty="0">
                <a:latin typeface="Avenir Medium"/>
                <a:cs typeface="Avenir Medium"/>
              </a:rPr>
              <a:t>Leadership</a:t>
            </a:r>
          </a:p>
        </p:txBody>
      </p:sp>
      <p:sp>
        <p:nvSpPr>
          <p:cNvPr id="19" name="TextBox 18"/>
          <p:cNvSpPr txBox="1"/>
          <p:nvPr/>
        </p:nvSpPr>
        <p:spPr>
          <a:xfrm>
            <a:off x="2438394" y="3547516"/>
            <a:ext cx="1397001" cy="461665"/>
          </a:xfrm>
          <a:prstGeom prst="rect">
            <a:avLst/>
          </a:prstGeom>
          <a:noFill/>
        </p:spPr>
        <p:txBody>
          <a:bodyPr wrap="square" rtlCol="0">
            <a:spAutoFit/>
          </a:bodyPr>
          <a:lstStyle/>
          <a:p>
            <a:r>
              <a:rPr lang="en-US" sz="1200" b="1" dirty="0">
                <a:latin typeface="Avenir Book"/>
                <a:cs typeface="Avenir Book"/>
              </a:rPr>
              <a:t>Paternalistic </a:t>
            </a:r>
            <a:r>
              <a:rPr lang="en-US" sz="1200" b="1" dirty="0" err="1">
                <a:latin typeface="Avenir Book"/>
                <a:cs typeface="Avenir Book"/>
              </a:rPr>
              <a:t>Autocractic</a:t>
            </a:r>
            <a:endParaRPr lang="en-US" sz="1200" b="1" dirty="0">
              <a:latin typeface="Avenir Book"/>
              <a:cs typeface="Avenir Book"/>
            </a:endParaRPr>
          </a:p>
        </p:txBody>
      </p:sp>
      <p:sp>
        <p:nvSpPr>
          <p:cNvPr id="24" name="TextBox 23"/>
          <p:cNvSpPr txBox="1"/>
          <p:nvPr/>
        </p:nvSpPr>
        <p:spPr>
          <a:xfrm>
            <a:off x="4284127" y="3530577"/>
            <a:ext cx="1397001" cy="461665"/>
          </a:xfrm>
          <a:prstGeom prst="rect">
            <a:avLst/>
          </a:prstGeom>
          <a:noFill/>
        </p:spPr>
        <p:txBody>
          <a:bodyPr wrap="square" rtlCol="0">
            <a:spAutoFit/>
          </a:bodyPr>
          <a:lstStyle/>
          <a:p>
            <a:r>
              <a:rPr lang="en-US" sz="1200" b="1" dirty="0">
                <a:latin typeface="Avenir Book"/>
                <a:cs typeface="Avenir Book"/>
              </a:rPr>
              <a:t>Command and control</a:t>
            </a:r>
          </a:p>
        </p:txBody>
      </p:sp>
      <p:sp>
        <p:nvSpPr>
          <p:cNvPr id="26" name="TextBox 25"/>
          <p:cNvSpPr txBox="1"/>
          <p:nvPr/>
        </p:nvSpPr>
        <p:spPr>
          <a:xfrm>
            <a:off x="778931" y="4489450"/>
            <a:ext cx="1397001" cy="553998"/>
          </a:xfrm>
          <a:prstGeom prst="rect">
            <a:avLst/>
          </a:prstGeom>
          <a:noFill/>
        </p:spPr>
        <p:txBody>
          <a:bodyPr wrap="square" rtlCol="0">
            <a:spAutoFit/>
          </a:bodyPr>
          <a:lstStyle/>
          <a:p>
            <a:r>
              <a:rPr lang="en-US" sz="1500" b="1" dirty="0">
                <a:latin typeface="Avenir Medium"/>
                <a:cs typeface="Avenir Medium"/>
              </a:rPr>
              <a:t>Basis of Competition</a:t>
            </a:r>
          </a:p>
        </p:txBody>
      </p:sp>
      <p:sp>
        <p:nvSpPr>
          <p:cNvPr id="27" name="TextBox 26"/>
          <p:cNvSpPr txBox="1"/>
          <p:nvPr/>
        </p:nvSpPr>
        <p:spPr>
          <a:xfrm>
            <a:off x="6375393" y="3496710"/>
            <a:ext cx="1790707" cy="646331"/>
          </a:xfrm>
          <a:prstGeom prst="rect">
            <a:avLst/>
          </a:prstGeom>
          <a:noFill/>
        </p:spPr>
        <p:txBody>
          <a:bodyPr wrap="square" rtlCol="0">
            <a:spAutoFit/>
          </a:bodyPr>
          <a:lstStyle/>
          <a:p>
            <a:r>
              <a:rPr lang="en-US" sz="1200" b="1" dirty="0">
                <a:latin typeface="Avenir Book"/>
                <a:cs typeface="Avenir Book"/>
              </a:rPr>
              <a:t>Quantum Leadership: flexibility, openness, speed</a:t>
            </a:r>
          </a:p>
        </p:txBody>
      </p:sp>
      <p:sp>
        <p:nvSpPr>
          <p:cNvPr id="28" name="TextBox 27"/>
          <p:cNvSpPr txBox="1"/>
          <p:nvPr/>
        </p:nvSpPr>
        <p:spPr>
          <a:xfrm>
            <a:off x="2463798" y="4310578"/>
            <a:ext cx="1397001" cy="646331"/>
          </a:xfrm>
          <a:prstGeom prst="rect">
            <a:avLst/>
          </a:prstGeom>
          <a:noFill/>
        </p:spPr>
        <p:txBody>
          <a:bodyPr wrap="square" rtlCol="0">
            <a:spAutoFit/>
          </a:bodyPr>
          <a:lstStyle/>
          <a:p>
            <a:r>
              <a:rPr lang="en-US" sz="1200" b="1" dirty="0">
                <a:latin typeface="Avenir Book"/>
                <a:cs typeface="Avenir Book"/>
              </a:rPr>
              <a:t>Capital Preservation and Expansion</a:t>
            </a:r>
          </a:p>
        </p:txBody>
      </p:sp>
      <p:sp>
        <p:nvSpPr>
          <p:cNvPr id="29" name="TextBox 28"/>
          <p:cNvSpPr txBox="1"/>
          <p:nvPr/>
        </p:nvSpPr>
        <p:spPr>
          <a:xfrm>
            <a:off x="4309531" y="4327507"/>
            <a:ext cx="1397001" cy="461665"/>
          </a:xfrm>
          <a:prstGeom prst="rect">
            <a:avLst/>
          </a:prstGeom>
          <a:noFill/>
        </p:spPr>
        <p:txBody>
          <a:bodyPr wrap="square" rtlCol="0">
            <a:spAutoFit/>
          </a:bodyPr>
          <a:lstStyle/>
          <a:p>
            <a:r>
              <a:rPr lang="en-US" sz="1200" b="1" dirty="0">
                <a:latin typeface="Avenir Book"/>
                <a:cs typeface="Avenir Book"/>
              </a:rPr>
              <a:t>Efficiency and Standardization</a:t>
            </a:r>
          </a:p>
        </p:txBody>
      </p:sp>
      <p:sp>
        <p:nvSpPr>
          <p:cNvPr id="30" name="TextBox 29"/>
          <p:cNvSpPr txBox="1"/>
          <p:nvPr/>
        </p:nvSpPr>
        <p:spPr>
          <a:xfrm>
            <a:off x="6400797" y="4310574"/>
            <a:ext cx="1397001" cy="461665"/>
          </a:xfrm>
          <a:prstGeom prst="rect">
            <a:avLst/>
          </a:prstGeom>
          <a:noFill/>
        </p:spPr>
        <p:txBody>
          <a:bodyPr wrap="square" rtlCol="0">
            <a:spAutoFit/>
          </a:bodyPr>
          <a:lstStyle/>
          <a:p>
            <a:r>
              <a:rPr lang="en-US" sz="1200" b="1" dirty="0">
                <a:latin typeface="Avenir Book"/>
                <a:cs typeface="Avenir Book"/>
              </a:rPr>
              <a:t>Learning and Innovation</a:t>
            </a:r>
          </a:p>
        </p:txBody>
      </p:sp>
      <p:sp>
        <p:nvSpPr>
          <p:cNvPr id="31" name="TextBox 30"/>
          <p:cNvSpPr txBox="1"/>
          <p:nvPr/>
        </p:nvSpPr>
        <p:spPr>
          <a:xfrm>
            <a:off x="778932" y="2743185"/>
            <a:ext cx="1397001" cy="553998"/>
          </a:xfrm>
          <a:prstGeom prst="rect">
            <a:avLst/>
          </a:prstGeom>
          <a:noFill/>
        </p:spPr>
        <p:txBody>
          <a:bodyPr wrap="square" rtlCol="0">
            <a:spAutoFit/>
          </a:bodyPr>
          <a:lstStyle/>
          <a:p>
            <a:r>
              <a:rPr lang="en-US" sz="1500" b="1" dirty="0">
                <a:latin typeface="Avenir Medium"/>
                <a:cs typeface="Avenir Medium"/>
              </a:rPr>
              <a:t>Type of System</a:t>
            </a:r>
          </a:p>
        </p:txBody>
      </p:sp>
      <p:sp>
        <p:nvSpPr>
          <p:cNvPr id="32" name="TextBox 31"/>
          <p:cNvSpPr txBox="1"/>
          <p:nvPr/>
        </p:nvSpPr>
        <p:spPr>
          <a:xfrm>
            <a:off x="2446864" y="2844782"/>
            <a:ext cx="1397001" cy="276999"/>
          </a:xfrm>
          <a:prstGeom prst="rect">
            <a:avLst/>
          </a:prstGeom>
          <a:noFill/>
        </p:spPr>
        <p:txBody>
          <a:bodyPr wrap="square" rtlCol="0">
            <a:spAutoFit/>
          </a:bodyPr>
          <a:lstStyle/>
          <a:p>
            <a:r>
              <a:rPr lang="en-US" sz="1200" b="1" dirty="0">
                <a:latin typeface="Avenir Book"/>
                <a:cs typeface="Avenir Book"/>
              </a:rPr>
              <a:t>Simple</a:t>
            </a:r>
          </a:p>
        </p:txBody>
      </p:sp>
      <p:sp>
        <p:nvSpPr>
          <p:cNvPr id="33" name="TextBox 32"/>
          <p:cNvSpPr txBox="1"/>
          <p:nvPr/>
        </p:nvSpPr>
        <p:spPr>
          <a:xfrm>
            <a:off x="4292597" y="2878645"/>
            <a:ext cx="1397001" cy="276999"/>
          </a:xfrm>
          <a:prstGeom prst="rect">
            <a:avLst/>
          </a:prstGeom>
          <a:noFill/>
        </p:spPr>
        <p:txBody>
          <a:bodyPr wrap="square" rtlCol="0">
            <a:spAutoFit/>
          </a:bodyPr>
          <a:lstStyle/>
          <a:p>
            <a:r>
              <a:rPr lang="en-US" sz="1200" b="1" dirty="0">
                <a:latin typeface="Avenir Book"/>
                <a:cs typeface="Avenir Book"/>
              </a:rPr>
              <a:t>Complicated</a:t>
            </a:r>
          </a:p>
        </p:txBody>
      </p:sp>
      <p:sp>
        <p:nvSpPr>
          <p:cNvPr id="34" name="TextBox 33"/>
          <p:cNvSpPr txBox="1"/>
          <p:nvPr/>
        </p:nvSpPr>
        <p:spPr>
          <a:xfrm>
            <a:off x="6383863" y="2870179"/>
            <a:ext cx="1397001" cy="276999"/>
          </a:xfrm>
          <a:prstGeom prst="rect">
            <a:avLst/>
          </a:prstGeom>
          <a:noFill/>
        </p:spPr>
        <p:txBody>
          <a:bodyPr wrap="square" rtlCol="0">
            <a:spAutoFit/>
          </a:bodyPr>
          <a:lstStyle/>
          <a:p>
            <a:r>
              <a:rPr lang="en-US" sz="1200" b="1" dirty="0">
                <a:latin typeface="Avenir Book"/>
                <a:cs typeface="Avenir Book"/>
              </a:rPr>
              <a:t>Complex</a:t>
            </a:r>
          </a:p>
        </p:txBody>
      </p:sp>
      <p:sp>
        <p:nvSpPr>
          <p:cNvPr id="35" name="TextBox 34"/>
          <p:cNvSpPr txBox="1"/>
          <p:nvPr/>
        </p:nvSpPr>
        <p:spPr>
          <a:xfrm>
            <a:off x="787392" y="5317049"/>
            <a:ext cx="1523999" cy="553998"/>
          </a:xfrm>
          <a:prstGeom prst="rect">
            <a:avLst/>
          </a:prstGeom>
          <a:noFill/>
        </p:spPr>
        <p:txBody>
          <a:bodyPr wrap="square" rtlCol="0">
            <a:spAutoFit/>
          </a:bodyPr>
          <a:lstStyle/>
          <a:p>
            <a:r>
              <a:rPr lang="en-US" sz="1500" b="1" dirty="0">
                <a:latin typeface="Avenir Medium"/>
                <a:cs typeface="Avenir Medium"/>
              </a:rPr>
              <a:t>Organizational Structure</a:t>
            </a:r>
          </a:p>
        </p:txBody>
      </p:sp>
      <p:sp>
        <p:nvSpPr>
          <p:cNvPr id="36" name="TextBox 35"/>
          <p:cNvSpPr txBox="1"/>
          <p:nvPr/>
        </p:nvSpPr>
        <p:spPr>
          <a:xfrm>
            <a:off x="2506116" y="5333986"/>
            <a:ext cx="1397001" cy="276999"/>
          </a:xfrm>
          <a:prstGeom prst="rect">
            <a:avLst/>
          </a:prstGeom>
          <a:noFill/>
        </p:spPr>
        <p:txBody>
          <a:bodyPr wrap="square" rtlCol="0">
            <a:spAutoFit/>
          </a:bodyPr>
          <a:lstStyle/>
          <a:p>
            <a:r>
              <a:rPr lang="en-US" sz="1200" b="1" dirty="0">
                <a:latin typeface="Avenir Book"/>
                <a:cs typeface="Avenir Book"/>
              </a:rPr>
              <a:t>One-to-One</a:t>
            </a:r>
          </a:p>
        </p:txBody>
      </p:sp>
      <p:sp>
        <p:nvSpPr>
          <p:cNvPr id="37" name="TextBox 36"/>
          <p:cNvSpPr txBox="1"/>
          <p:nvPr/>
        </p:nvSpPr>
        <p:spPr>
          <a:xfrm>
            <a:off x="4284123" y="5274717"/>
            <a:ext cx="1397001" cy="276999"/>
          </a:xfrm>
          <a:prstGeom prst="rect">
            <a:avLst/>
          </a:prstGeom>
          <a:noFill/>
        </p:spPr>
        <p:txBody>
          <a:bodyPr wrap="square" rtlCol="0">
            <a:spAutoFit/>
          </a:bodyPr>
          <a:lstStyle/>
          <a:p>
            <a:r>
              <a:rPr lang="en-US" sz="1200" b="1" dirty="0">
                <a:latin typeface="Avenir Book"/>
                <a:cs typeface="Avenir Book"/>
              </a:rPr>
              <a:t>One to many</a:t>
            </a:r>
          </a:p>
        </p:txBody>
      </p:sp>
      <p:sp>
        <p:nvSpPr>
          <p:cNvPr id="38" name="TextBox 37"/>
          <p:cNvSpPr txBox="1"/>
          <p:nvPr/>
        </p:nvSpPr>
        <p:spPr>
          <a:xfrm>
            <a:off x="6434654" y="5249318"/>
            <a:ext cx="1397001" cy="276999"/>
          </a:xfrm>
          <a:prstGeom prst="rect">
            <a:avLst/>
          </a:prstGeom>
          <a:noFill/>
        </p:spPr>
        <p:txBody>
          <a:bodyPr wrap="square" rtlCol="0">
            <a:spAutoFit/>
          </a:bodyPr>
          <a:lstStyle/>
          <a:p>
            <a:r>
              <a:rPr lang="en-US" sz="1200" b="1" dirty="0">
                <a:latin typeface="Avenir Book"/>
                <a:cs typeface="Avenir Book"/>
              </a:rPr>
              <a:t>Many-to-many</a:t>
            </a:r>
          </a:p>
        </p:txBody>
      </p:sp>
      <p:pic>
        <p:nvPicPr>
          <p:cNvPr id="39" name="Picture 38"/>
          <p:cNvPicPr>
            <a:picLocks noChangeAspect="1"/>
          </p:cNvPicPr>
          <p:nvPr/>
        </p:nvPicPr>
        <p:blipFill>
          <a:blip r:embed="rId8"/>
          <a:stretch>
            <a:fillRect/>
          </a:stretch>
        </p:blipFill>
        <p:spPr>
          <a:xfrm>
            <a:off x="5245569" y="5092791"/>
            <a:ext cx="808093" cy="613742"/>
          </a:xfrm>
          <a:prstGeom prst="rect">
            <a:avLst/>
          </a:prstGeom>
        </p:spPr>
      </p:pic>
      <p:pic>
        <p:nvPicPr>
          <p:cNvPr id="4" name="Picture 3"/>
          <p:cNvPicPr>
            <a:picLocks noChangeAspect="1"/>
          </p:cNvPicPr>
          <p:nvPr/>
        </p:nvPicPr>
        <p:blipFill>
          <a:blip r:embed="rId9"/>
          <a:stretch>
            <a:fillRect/>
          </a:stretch>
        </p:blipFill>
        <p:spPr>
          <a:xfrm>
            <a:off x="3539068" y="5198529"/>
            <a:ext cx="270930" cy="546614"/>
          </a:xfrm>
          <a:prstGeom prst="rect">
            <a:avLst/>
          </a:prstGeom>
        </p:spPr>
      </p:pic>
      <p:grpSp>
        <p:nvGrpSpPr>
          <p:cNvPr id="47" name="Group 46"/>
          <p:cNvGrpSpPr/>
          <p:nvPr/>
        </p:nvGrpSpPr>
        <p:grpSpPr>
          <a:xfrm>
            <a:off x="7620698" y="5029200"/>
            <a:ext cx="1034799" cy="778933"/>
            <a:chOff x="5046133" y="1640418"/>
            <a:chExt cx="6233499" cy="4692190"/>
          </a:xfrm>
        </p:grpSpPr>
        <p:pic>
          <p:nvPicPr>
            <p:cNvPr id="48" name="Picture 47"/>
            <p:cNvPicPr>
              <a:picLocks noChangeAspect="1"/>
            </p:cNvPicPr>
            <p:nvPr/>
          </p:nvPicPr>
          <p:blipFill>
            <a:blip r:embed="rId10"/>
            <a:stretch>
              <a:fillRect/>
            </a:stretch>
          </p:blipFill>
          <p:spPr>
            <a:xfrm>
              <a:off x="7113322" y="1640418"/>
              <a:ext cx="3570253" cy="2794737"/>
            </a:xfrm>
            <a:prstGeom prst="rect">
              <a:avLst/>
            </a:prstGeom>
          </p:spPr>
        </p:pic>
        <p:pic>
          <p:nvPicPr>
            <p:cNvPr id="49" name="Picture 48"/>
            <p:cNvPicPr>
              <a:picLocks noChangeAspect="1"/>
            </p:cNvPicPr>
            <p:nvPr/>
          </p:nvPicPr>
          <p:blipFill>
            <a:blip r:embed="rId11"/>
            <a:stretch>
              <a:fillRect/>
            </a:stretch>
          </p:blipFill>
          <p:spPr>
            <a:xfrm>
              <a:off x="7116338" y="3045670"/>
              <a:ext cx="4163294" cy="3286938"/>
            </a:xfrm>
            <a:prstGeom prst="rect">
              <a:avLst/>
            </a:prstGeom>
          </p:spPr>
        </p:pic>
        <p:pic>
          <p:nvPicPr>
            <p:cNvPr id="50" name="Picture 49"/>
            <p:cNvPicPr>
              <a:picLocks noChangeAspect="1"/>
            </p:cNvPicPr>
            <p:nvPr/>
          </p:nvPicPr>
          <p:blipFill>
            <a:blip r:embed="rId12"/>
            <a:stretch>
              <a:fillRect/>
            </a:stretch>
          </p:blipFill>
          <p:spPr>
            <a:xfrm>
              <a:off x="5046133" y="2261270"/>
              <a:ext cx="2074444" cy="3555847"/>
            </a:xfrm>
            <a:prstGeom prst="rect">
              <a:avLst/>
            </a:prstGeom>
          </p:spPr>
        </p:pic>
      </p:grpSp>
    </p:spTree>
    <p:extLst>
      <p:ext uri="{BB962C8B-B14F-4D97-AF65-F5344CB8AC3E}">
        <p14:creationId xmlns:p14="http://schemas.microsoft.com/office/powerpoint/2010/main" val="22924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500"/>
                                        <p:tgtEl>
                                          <p:spTgt spid="36"/>
                                        </p:tgtEl>
                                      </p:cBhvr>
                                    </p:animEffect>
                                  </p:childTnLst>
                                </p:cTn>
                              </p:par>
                              <p:par>
                                <p:cTn id="96" presetID="10" presetClass="entr" presetSubtype="0" fill="hold" nodeType="with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500"/>
                                        <p:tgtEl>
                                          <p:spTgt spid="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par>
                                <p:cTn id="104" presetID="10" presetClass="entr" presetSubtype="0" fill="hold"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4"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2CC0F2F-2324-694C-8D4C-C2D96D734F33}"/>
              </a:ext>
            </a:extLst>
          </p:cNvPr>
          <p:cNvSpPr/>
          <p:nvPr/>
        </p:nvSpPr>
        <p:spPr>
          <a:xfrm>
            <a:off x="0" y="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pic>
        <p:nvPicPr>
          <p:cNvPr id="6" name="Picture 5"/>
          <p:cNvPicPr>
            <a:picLocks noChangeAspect="1"/>
          </p:cNvPicPr>
          <p:nvPr/>
        </p:nvPicPr>
        <p:blipFill>
          <a:blip r:embed="rId3"/>
          <a:stretch>
            <a:fillRect/>
          </a:stretch>
        </p:blipFill>
        <p:spPr>
          <a:xfrm>
            <a:off x="245533" y="1341966"/>
            <a:ext cx="11661648" cy="4986528"/>
          </a:xfrm>
          <a:prstGeom prst="rect">
            <a:avLst/>
          </a:prstGeom>
        </p:spPr>
      </p:pic>
      <p:sp>
        <p:nvSpPr>
          <p:cNvPr id="2" name="Title 1"/>
          <p:cNvSpPr>
            <a:spLocks noGrp="1"/>
          </p:cNvSpPr>
          <p:nvPr>
            <p:ph type="title"/>
          </p:nvPr>
        </p:nvSpPr>
        <p:spPr>
          <a:xfrm>
            <a:off x="228600" y="400984"/>
            <a:ext cx="10515600" cy="1325563"/>
          </a:xfrm>
        </p:spPr>
        <p:txBody>
          <a:bodyPr/>
          <a:lstStyle/>
          <a:p>
            <a:r>
              <a:rPr lang="en-US" dirty="0">
                <a:solidFill>
                  <a:srgbClr val="1A56A6"/>
                </a:solidFill>
                <a:effectLst>
                  <a:outerShdw blurRad="50800" dist="38100" dir="2700000" algn="tl" rotWithShape="0">
                    <a:srgbClr val="000000">
                      <a:alpha val="43000"/>
                    </a:srgbClr>
                  </a:outerShdw>
                </a:effectLst>
              </a:rPr>
              <a:t>4 Factors That Make It Challenging for Leaders</a:t>
            </a:r>
          </a:p>
        </p:txBody>
      </p:sp>
      <p:sp>
        <p:nvSpPr>
          <p:cNvPr id="4" name="Footer Placeholder 3"/>
          <p:cNvSpPr>
            <a:spLocks noGrp="1"/>
          </p:cNvSpPr>
          <p:nvPr>
            <p:ph type="ftr" idx="10"/>
          </p:nvPr>
        </p:nvSpPr>
        <p:spPr>
          <a:xfrm>
            <a:off x="4051300" y="6356350"/>
            <a:ext cx="5092700" cy="365125"/>
          </a:xfrm>
          <a:prstGeom prst="rect">
            <a:avLst/>
          </a:prstGeom>
        </p:spPr>
        <p:txBody>
          <a:bodyPr/>
          <a:lstStyle/>
          <a:p>
            <a:r>
              <a:rPr lang="en-US" sz="1400" dirty="0"/>
              <a:t>Copyright Quantum Leadership Group, 2017: </a:t>
            </a:r>
            <a:r>
              <a:rPr lang="en-US" sz="1400" dirty="0" err="1"/>
              <a:t>www.sunniegiles.com</a:t>
            </a:r>
            <a:endParaRPr lang="en-US" sz="1400" dirty="0"/>
          </a:p>
        </p:txBody>
      </p:sp>
      <p:sp>
        <p:nvSpPr>
          <p:cNvPr id="5" name="Slide Number Placeholder 4"/>
          <p:cNvSpPr>
            <a:spLocks noGrp="1"/>
          </p:cNvSpPr>
          <p:nvPr>
            <p:ph type="sldNum" idx="12"/>
          </p:nvPr>
        </p:nvSpPr>
        <p:spPr>
          <a:prstGeom prst="rect">
            <a:avLst/>
          </a:prstGeom>
        </p:spPr>
        <p:txBody>
          <a:bodyPr/>
          <a:lstStyle/>
          <a:p>
            <a:fld id="{D57F1E4F-1CFF-5643-939E-217C01CDF565}" type="slidenum">
              <a:rPr lang="en-US" smtClean="0"/>
              <a:pPr/>
              <a:t>41</a:t>
            </a:fld>
            <a:endParaRPr lang="en-US" dirty="0"/>
          </a:p>
        </p:txBody>
      </p:sp>
      <p:sp>
        <p:nvSpPr>
          <p:cNvPr id="3" name="Content Placeholder 2"/>
          <p:cNvSpPr>
            <a:spLocks noGrp="1"/>
          </p:cNvSpPr>
          <p:nvPr>
            <p:ph idx="4294967295"/>
          </p:nvPr>
        </p:nvSpPr>
        <p:spPr>
          <a:xfrm>
            <a:off x="651933" y="1846263"/>
            <a:ext cx="3572934" cy="3678237"/>
          </a:xfrm>
        </p:spPr>
        <p:txBody>
          <a:bodyPr>
            <a:normAutofit lnSpcReduction="10000"/>
          </a:bodyPr>
          <a:lstStyle/>
          <a:p>
            <a:endParaRPr lang="en-US" sz="2200" dirty="0"/>
          </a:p>
          <a:p>
            <a:pPr marL="76708" indent="0">
              <a:buNone/>
            </a:pPr>
            <a:r>
              <a:rPr lang="en-US" sz="2200" dirty="0"/>
              <a:t>Volatility, Uncertainty, Complexity &amp; Ambiguity (VUCA) </a:t>
            </a:r>
          </a:p>
          <a:p>
            <a:pPr marL="76708" indent="0">
              <a:buNone/>
            </a:pPr>
            <a:endParaRPr lang="en-US" sz="2200" dirty="0"/>
          </a:p>
          <a:p>
            <a:pPr>
              <a:buFont typeface="Wingdings" charset="2"/>
              <a:buChar char="§"/>
            </a:pPr>
            <a:r>
              <a:rPr lang="en-US" sz="2200" dirty="0"/>
              <a:t>Increased </a:t>
            </a:r>
            <a:r>
              <a:rPr lang="en-US" sz="2200" dirty="0">
                <a:solidFill>
                  <a:srgbClr val="3F84AD"/>
                </a:solidFill>
                <a:latin typeface="Avenir Heavy Oblique"/>
                <a:cs typeface="Avenir Heavy Oblique"/>
              </a:rPr>
              <a:t>speed</a:t>
            </a:r>
            <a:endParaRPr lang="en-US" sz="2200" dirty="0">
              <a:solidFill>
                <a:schemeClr val="accent1"/>
              </a:solidFill>
              <a:latin typeface="Avenir Heavy Oblique"/>
              <a:cs typeface="Avenir Heavy Oblique"/>
            </a:endParaRPr>
          </a:p>
          <a:p>
            <a:pPr>
              <a:buFont typeface="Wingdings" charset="2"/>
              <a:buChar char="§"/>
            </a:pPr>
            <a:r>
              <a:rPr lang="en-US" sz="2200" dirty="0"/>
              <a:t>Increased </a:t>
            </a:r>
            <a:r>
              <a:rPr lang="en-US" sz="2200" dirty="0">
                <a:solidFill>
                  <a:srgbClr val="3F84AD"/>
                </a:solidFill>
                <a:latin typeface="Avenir Heavy Oblique"/>
                <a:cs typeface="Avenir Heavy Oblique"/>
              </a:rPr>
              <a:t>interdependence</a:t>
            </a:r>
          </a:p>
          <a:p>
            <a:pPr>
              <a:buFont typeface="Wingdings" charset="2"/>
              <a:buChar char="§"/>
            </a:pPr>
            <a:r>
              <a:rPr lang="en-US" sz="2200" dirty="0"/>
              <a:t>Increased </a:t>
            </a:r>
            <a:r>
              <a:rPr lang="en-US" sz="2200" dirty="0">
                <a:solidFill>
                  <a:srgbClr val="3F84AD"/>
                </a:solidFill>
                <a:latin typeface="Avenir Heavy Oblique"/>
                <a:cs typeface="Avenir Heavy Oblique"/>
              </a:rPr>
              <a:t>density of interactions</a:t>
            </a:r>
          </a:p>
          <a:p>
            <a:pPr>
              <a:buFont typeface="Wingdings" charset="2"/>
              <a:buChar char="§"/>
            </a:pPr>
            <a:r>
              <a:rPr lang="en-US" sz="2200" dirty="0"/>
              <a:t>Increased </a:t>
            </a:r>
            <a:r>
              <a:rPr lang="en-US" sz="2200" dirty="0">
                <a:solidFill>
                  <a:srgbClr val="3F84AD"/>
                </a:solidFill>
                <a:latin typeface="Avenir Heavy Oblique"/>
                <a:cs typeface="Avenir Heavy Oblique"/>
              </a:rPr>
              <a:t>variety of input</a:t>
            </a:r>
          </a:p>
          <a:p>
            <a:pPr marL="18289" indent="0">
              <a:buNone/>
            </a:pPr>
            <a:endParaRPr lang="en-US" sz="2200" dirty="0"/>
          </a:p>
        </p:txBody>
      </p:sp>
      <p:pic>
        <p:nvPicPr>
          <p:cNvPr id="10" name="Picture 9"/>
          <p:cNvPicPr>
            <a:picLocks noChangeAspect="1"/>
          </p:cNvPicPr>
          <p:nvPr/>
        </p:nvPicPr>
        <p:blipFill>
          <a:blip r:embed="rId4"/>
          <a:stretch>
            <a:fillRect/>
          </a:stretch>
        </p:blipFill>
        <p:spPr>
          <a:xfrm rot="16200000">
            <a:off x="7091146" y="2273006"/>
            <a:ext cx="337490" cy="6325187"/>
          </a:xfrm>
          <a:prstGeom prst="rect">
            <a:avLst/>
          </a:prstGeom>
        </p:spPr>
      </p:pic>
      <p:grpSp>
        <p:nvGrpSpPr>
          <p:cNvPr id="8" name="Group 7">
            <a:extLst>
              <a:ext uri="{FF2B5EF4-FFF2-40B4-BE49-F238E27FC236}">
                <a16:creationId xmlns:a16="http://schemas.microsoft.com/office/drawing/2014/main" id="{59DE6E7D-4C10-422C-B4A5-FDCCD2711ED5}"/>
              </a:ext>
            </a:extLst>
          </p:cNvPr>
          <p:cNvGrpSpPr/>
          <p:nvPr/>
        </p:nvGrpSpPr>
        <p:grpSpPr>
          <a:xfrm>
            <a:off x="4656686" y="1824879"/>
            <a:ext cx="5308602" cy="3848133"/>
            <a:chOff x="4656686" y="1824879"/>
            <a:chExt cx="5308602" cy="3848133"/>
          </a:xfrm>
        </p:grpSpPr>
        <p:pic>
          <p:nvPicPr>
            <p:cNvPr id="11" name="Picture 10"/>
            <p:cNvPicPr>
              <a:picLocks noChangeAspect="1"/>
            </p:cNvPicPr>
            <p:nvPr/>
          </p:nvPicPr>
          <p:blipFill>
            <a:blip r:embed="rId5"/>
            <a:stretch>
              <a:fillRect/>
            </a:stretch>
          </p:blipFill>
          <p:spPr>
            <a:xfrm rot="16200000">
              <a:off x="3441619" y="3039946"/>
              <a:ext cx="3839664" cy="1409530"/>
            </a:xfrm>
            <a:prstGeom prst="rect">
              <a:avLst/>
            </a:prstGeom>
          </p:spPr>
        </p:pic>
        <p:pic>
          <p:nvPicPr>
            <p:cNvPr id="12" name="Picture 11"/>
            <p:cNvPicPr>
              <a:picLocks noChangeAspect="1"/>
            </p:cNvPicPr>
            <p:nvPr/>
          </p:nvPicPr>
          <p:blipFill>
            <a:blip r:embed="rId6"/>
            <a:stretch>
              <a:fillRect/>
            </a:stretch>
          </p:blipFill>
          <p:spPr>
            <a:xfrm rot="16200000">
              <a:off x="4763106" y="3061947"/>
              <a:ext cx="3801534" cy="1395532"/>
            </a:xfrm>
            <a:prstGeom prst="rect">
              <a:avLst/>
            </a:prstGeom>
          </p:spPr>
        </p:pic>
        <p:pic>
          <p:nvPicPr>
            <p:cNvPr id="13" name="Picture 12"/>
            <p:cNvPicPr>
              <a:picLocks noChangeAspect="1"/>
            </p:cNvPicPr>
            <p:nvPr/>
          </p:nvPicPr>
          <p:blipFill>
            <a:blip r:embed="rId7"/>
            <a:stretch>
              <a:fillRect/>
            </a:stretch>
          </p:blipFill>
          <p:spPr>
            <a:xfrm rot="16200000">
              <a:off x="6060134" y="3063230"/>
              <a:ext cx="3805594" cy="1397023"/>
            </a:xfrm>
            <a:prstGeom prst="rect">
              <a:avLst/>
            </a:prstGeom>
          </p:spPr>
        </p:pic>
        <p:pic>
          <p:nvPicPr>
            <p:cNvPr id="15" name="Picture 14"/>
            <p:cNvPicPr>
              <a:picLocks noChangeAspect="1"/>
            </p:cNvPicPr>
            <p:nvPr/>
          </p:nvPicPr>
          <p:blipFill>
            <a:blip r:embed="rId8"/>
            <a:stretch>
              <a:fillRect/>
            </a:stretch>
          </p:blipFill>
          <p:spPr>
            <a:xfrm rot="16200000">
              <a:off x="7349520" y="3057243"/>
              <a:ext cx="3826748" cy="1404789"/>
            </a:xfrm>
            <a:prstGeom prst="rect">
              <a:avLst/>
            </a:prstGeom>
          </p:spPr>
        </p:pic>
      </p:grpSp>
      <p:sp>
        <p:nvSpPr>
          <p:cNvPr id="16" name="TextBox 15"/>
          <p:cNvSpPr txBox="1"/>
          <p:nvPr/>
        </p:nvSpPr>
        <p:spPr>
          <a:xfrm>
            <a:off x="618064" y="5714999"/>
            <a:ext cx="5173133" cy="400110"/>
          </a:xfrm>
          <a:prstGeom prst="rect">
            <a:avLst/>
          </a:prstGeom>
          <a:noFill/>
        </p:spPr>
        <p:txBody>
          <a:bodyPr wrap="square" rtlCol="0">
            <a:spAutoFit/>
          </a:bodyPr>
          <a:lstStyle/>
          <a:p>
            <a:r>
              <a:rPr lang="en-US" sz="2000" dirty="0">
                <a:solidFill>
                  <a:schemeClr val="bg1">
                    <a:lumMod val="65000"/>
                  </a:schemeClr>
                </a:solidFill>
                <a:latin typeface="Avenir Book"/>
                <a:cs typeface="Avenir Book"/>
              </a:rPr>
              <a:t>VUCA can be your problem or your solution</a:t>
            </a:r>
          </a:p>
        </p:txBody>
      </p:sp>
      <p:sp>
        <p:nvSpPr>
          <p:cNvPr id="17" name="TextBox 16"/>
          <p:cNvSpPr txBox="1"/>
          <p:nvPr/>
        </p:nvSpPr>
        <p:spPr>
          <a:xfrm>
            <a:off x="5101210" y="5215463"/>
            <a:ext cx="414867" cy="400110"/>
          </a:xfrm>
          <a:prstGeom prst="rect">
            <a:avLst/>
          </a:prstGeom>
          <a:noFill/>
        </p:spPr>
        <p:txBody>
          <a:bodyPr wrap="square" rtlCol="0">
            <a:spAutoFit/>
          </a:bodyPr>
          <a:lstStyle/>
          <a:p>
            <a:r>
              <a:rPr lang="en-US" sz="2000" dirty="0">
                <a:solidFill>
                  <a:schemeClr val="accent2">
                    <a:lumMod val="75000"/>
                  </a:schemeClr>
                </a:solidFill>
                <a:latin typeface="Avenir Heavy"/>
                <a:cs typeface="Avenir Heavy"/>
              </a:rPr>
              <a:t>V</a:t>
            </a:r>
          </a:p>
        </p:txBody>
      </p:sp>
      <p:sp>
        <p:nvSpPr>
          <p:cNvPr id="18" name="TextBox 17"/>
          <p:cNvSpPr txBox="1"/>
          <p:nvPr/>
        </p:nvSpPr>
        <p:spPr>
          <a:xfrm>
            <a:off x="6396611" y="5198530"/>
            <a:ext cx="414867" cy="400110"/>
          </a:xfrm>
          <a:prstGeom prst="rect">
            <a:avLst/>
          </a:prstGeom>
          <a:noFill/>
        </p:spPr>
        <p:txBody>
          <a:bodyPr wrap="square" rtlCol="0">
            <a:spAutoFit/>
          </a:bodyPr>
          <a:lstStyle/>
          <a:p>
            <a:r>
              <a:rPr lang="en-US" sz="2000" dirty="0">
                <a:solidFill>
                  <a:schemeClr val="tx2">
                    <a:lumMod val="75000"/>
                  </a:schemeClr>
                </a:solidFill>
                <a:latin typeface="Avenir Heavy"/>
                <a:cs typeface="Avenir Heavy"/>
              </a:rPr>
              <a:t>U</a:t>
            </a:r>
          </a:p>
        </p:txBody>
      </p:sp>
      <p:sp>
        <p:nvSpPr>
          <p:cNvPr id="19" name="TextBox 18"/>
          <p:cNvSpPr txBox="1"/>
          <p:nvPr/>
        </p:nvSpPr>
        <p:spPr>
          <a:xfrm>
            <a:off x="7662377" y="5211228"/>
            <a:ext cx="414867" cy="400110"/>
          </a:xfrm>
          <a:prstGeom prst="rect">
            <a:avLst/>
          </a:prstGeom>
          <a:noFill/>
        </p:spPr>
        <p:txBody>
          <a:bodyPr wrap="square" rtlCol="0">
            <a:spAutoFit/>
          </a:bodyPr>
          <a:lstStyle/>
          <a:p>
            <a:r>
              <a:rPr lang="en-US" sz="2000" dirty="0">
                <a:solidFill>
                  <a:schemeClr val="accent5">
                    <a:lumMod val="60000"/>
                    <a:lumOff val="40000"/>
                  </a:schemeClr>
                </a:solidFill>
                <a:latin typeface="Avenir Heavy"/>
                <a:cs typeface="Avenir Heavy"/>
              </a:rPr>
              <a:t>C</a:t>
            </a:r>
          </a:p>
        </p:txBody>
      </p:sp>
      <p:sp>
        <p:nvSpPr>
          <p:cNvPr id="20" name="TextBox 19"/>
          <p:cNvSpPr txBox="1"/>
          <p:nvPr/>
        </p:nvSpPr>
        <p:spPr>
          <a:xfrm>
            <a:off x="8983178" y="5219695"/>
            <a:ext cx="414867" cy="400110"/>
          </a:xfrm>
          <a:prstGeom prst="rect">
            <a:avLst/>
          </a:prstGeom>
          <a:noFill/>
        </p:spPr>
        <p:txBody>
          <a:bodyPr wrap="square" rtlCol="0">
            <a:spAutoFit/>
          </a:bodyPr>
          <a:lstStyle/>
          <a:p>
            <a:r>
              <a:rPr lang="en-US" sz="2000" dirty="0">
                <a:solidFill>
                  <a:schemeClr val="accent5"/>
                </a:solidFill>
                <a:latin typeface="Avenir Heavy"/>
                <a:cs typeface="Avenir Heavy"/>
              </a:rPr>
              <a:t>A</a:t>
            </a:r>
          </a:p>
        </p:txBody>
      </p:sp>
    </p:spTree>
    <p:extLst>
      <p:ext uri="{BB962C8B-B14F-4D97-AF65-F5344CB8AC3E}">
        <p14:creationId xmlns:p14="http://schemas.microsoft.com/office/powerpoint/2010/main" val="8122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8E843EB-C523-8647-8488-2A912D8ECDF7}"/>
              </a:ext>
            </a:extLst>
          </p:cNvPr>
          <p:cNvSpPr/>
          <p:nvPr/>
        </p:nvSpPr>
        <p:spPr>
          <a:xfrm>
            <a:off x="0" y="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pic>
        <p:nvPicPr>
          <p:cNvPr id="62" name="Picture 61"/>
          <p:cNvPicPr>
            <a:picLocks noChangeAspect="1"/>
          </p:cNvPicPr>
          <p:nvPr/>
        </p:nvPicPr>
        <p:blipFill>
          <a:blip r:embed="rId3"/>
          <a:stretch>
            <a:fillRect/>
          </a:stretch>
        </p:blipFill>
        <p:spPr>
          <a:xfrm>
            <a:off x="5901796" y="1613148"/>
            <a:ext cx="4156604" cy="4065662"/>
          </a:xfrm>
          <a:prstGeom prst="rect">
            <a:avLst/>
          </a:prstGeom>
        </p:spPr>
      </p:pic>
      <p:sp>
        <p:nvSpPr>
          <p:cNvPr id="61" name="Shape 528"/>
          <p:cNvSpPr txBox="1">
            <a:spLocks/>
          </p:cNvSpPr>
          <p:nvPr/>
        </p:nvSpPr>
        <p:spPr>
          <a:xfrm>
            <a:off x="1074742" y="2002367"/>
            <a:ext cx="4079867" cy="36782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0492" algn="l" rtl="0">
              <a:lnSpc>
                <a:spcPct val="100000"/>
              </a:lnSpc>
              <a:spcBef>
                <a:spcPts val="520"/>
              </a:spcBef>
              <a:spcAft>
                <a:spcPts val="0"/>
              </a:spcAft>
              <a:buClr>
                <a:schemeClr val="accent2"/>
              </a:buClr>
              <a:buSzPts val="2392"/>
              <a:buFont typeface="Noto Sans Symbols"/>
              <a:buChar char="◼"/>
              <a:defRPr sz="2600" b="0" i="0" u="none" strike="noStrike" cap="none">
                <a:solidFill>
                  <a:schemeClr val="dk2"/>
                </a:solidFill>
                <a:latin typeface="Avenir"/>
                <a:ea typeface="Avenir"/>
                <a:cs typeface="Avenir"/>
                <a:sym typeface="Avenir"/>
              </a:defRPr>
            </a:lvl1pPr>
            <a:lvl2pPr marL="914400" marR="0" lvl="1" indent="-357124" algn="l" rtl="0">
              <a:lnSpc>
                <a:spcPct val="100000"/>
              </a:lnSpc>
              <a:spcBef>
                <a:spcPts val="600"/>
              </a:spcBef>
              <a:spcAft>
                <a:spcPts val="0"/>
              </a:spcAft>
              <a:buClr>
                <a:schemeClr val="accent2"/>
              </a:buClr>
              <a:buSzPts val="2024"/>
              <a:buFont typeface="Noto Sans Symbols"/>
              <a:buChar char="◼"/>
              <a:defRPr sz="2200" b="0" i="0" u="none" strike="noStrike" cap="none">
                <a:solidFill>
                  <a:schemeClr val="dk2"/>
                </a:solidFill>
                <a:latin typeface="Avenir"/>
                <a:ea typeface="Avenir"/>
                <a:cs typeface="Avenir"/>
                <a:sym typeface="Avenir"/>
              </a:defRPr>
            </a:lvl2pPr>
            <a:lvl3pPr marL="1371600" marR="0" lvl="2" indent="-357124" algn="l" rtl="0">
              <a:lnSpc>
                <a:spcPct val="100000"/>
              </a:lnSpc>
              <a:spcBef>
                <a:spcPts val="600"/>
              </a:spcBef>
              <a:spcAft>
                <a:spcPts val="0"/>
              </a:spcAft>
              <a:buClr>
                <a:schemeClr val="accent2"/>
              </a:buClr>
              <a:buSzPts val="2024"/>
              <a:buFont typeface="Noto Sans Symbols"/>
              <a:buChar char="◼"/>
              <a:defRPr sz="2200" b="0" i="0" u="none" strike="noStrike" cap="none">
                <a:solidFill>
                  <a:schemeClr val="dk2"/>
                </a:solidFill>
                <a:latin typeface="Avenir"/>
                <a:ea typeface="Avenir"/>
                <a:cs typeface="Avenir"/>
                <a:sym typeface="Avenir"/>
              </a:defRPr>
            </a:lvl3pPr>
            <a:lvl4pPr marL="1828800" marR="0" lvl="3" indent="-357124" algn="l" rtl="0">
              <a:lnSpc>
                <a:spcPct val="100000"/>
              </a:lnSpc>
              <a:spcBef>
                <a:spcPts val="600"/>
              </a:spcBef>
              <a:spcAft>
                <a:spcPts val="0"/>
              </a:spcAft>
              <a:buClr>
                <a:schemeClr val="accent2"/>
              </a:buClr>
              <a:buSzPts val="2024"/>
              <a:buFont typeface="Noto Sans Symbols"/>
              <a:buChar char="◼"/>
              <a:defRPr sz="2200" b="0" i="0" u="none" strike="noStrike" cap="none">
                <a:solidFill>
                  <a:schemeClr val="dk2"/>
                </a:solidFill>
                <a:latin typeface="Avenir"/>
                <a:ea typeface="Avenir"/>
                <a:cs typeface="Avenir"/>
                <a:sym typeface="Avenir"/>
              </a:defRPr>
            </a:lvl4pPr>
            <a:lvl5pPr marL="2286000" marR="0" lvl="4" indent="-357123" algn="l" rtl="0">
              <a:lnSpc>
                <a:spcPct val="100000"/>
              </a:lnSpc>
              <a:spcBef>
                <a:spcPts val="600"/>
              </a:spcBef>
              <a:spcAft>
                <a:spcPts val="0"/>
              </a:spcAft>
              <a:buClr>
                <a:schemeClr val="accent2"/>
              </a:buClr>
              <a:buSzPts val="2024"/>
              <a:buFont typeface="Noto Sans Symbols"/>
              <a:buChar char="◼"/>
              <a:defRPr sz="2200" b="0" i="0" u="none" strike="noStrike" cap="none">
                <a:solidFill>
                  <a:schemeClr val="dk2"/>
                </a:solidFill>
                <a:latin typeface="Avenir"/>
                <a:ea typeface="Avenir"/>
                <a:cs typeface="Avenir"/>
                <a:sym typeface="Avenir"/>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pPr marL="76708" indent="0">
              <a:lnSpc>
                <a:spcPct val="90000"/>
              </a:lnSpc>
              <a:buFont typeface="Noto Sans Symbols"/>
              <a:buNone/>
            </a:pPr>
            <a:r>
              <a:rPr lang="en-US" sz="2800" dirty="0">
                <a:latin typeface="Avenir Book"/>
                <a:cs typeface="Avenir Book"/>
              </a:rPr>
              <a:t>Radical innovation is a serendipitous result of many self-organizing, interdependent employees, who learn from profuse experiments and use simple rules. </a:t>
            </a:r>
          </a:p>
        </p:txBody>
      </p:sp>
      <p:sp>
        <p:nvSpPr>
          <p:cNvPr id="63" name="Shape 527"/>
          <p:cNvSpPr txBox="1">
            <a:spLocks noGrp="1"/>
          </p:cNvSpPr>
          <p:nvPr>
            <p:ph type="title"/>
          </p:nvPr>
        </p:nvSpPr>
        <p:spPr>
          <a:xfrm>
            <a:off x="581976" y="383774"/>
            <a:ext cx="11029616" cy="1189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2800"/>
              <a:buFont typeface="Avenir"/>
              <a:buNone/>
            </a:pPr>
            <a:r>
              <a:rPr lang="en-US" sz="2800" b="1" i="0" u="none" strike="noStrike" cap="none" dirty="0">
                <a:solidFill>
                  <a:srgbClr val="1A56A6"/>
                </a:solidFill>
                <a:effectLst>
                  <a:outerShdw blurRad="50800" dist="38100" dir="2700000" algn="tl" rotWithShape="0">
                    <a:srgbClr val="000000">
                      <a:alpha val="43000"/>
                    </a:srgbClr>
                  </a:outerShdw>
                </a:effectLst>
                <a:latin typeface="Avenir Medium"/>
                <a:cs typeface="Avenir Medium"/>
                <a:sym typeface="Avenir"/>
              </a:rPr>
              <a:t>How Does Radical Innovation Come About?</a:t>
            </a:r>
            <a:endParaRPr dirty="0">
              <a:solidFill>
                <a:srgbClr val="1A56A6"/>
              </a:solidFill>
              <a:effectLst>
                <a:outerShdw blurRad="50800" dist="38100" dir="2700000" algn="tl" rotWithShape="0">
                  <a:srgbClr val="000000">
                    <a:alpha val="43000"/>
                  </a:srgbClr>
                </a:outerShdw>
              </a:effectLst>
              <a:latin typeface="Avenir Medium"/>
              <a:cs typeface="Avenir Medium"/>
            </a:endParaRPr>
          </a:p>
        </p:txBody>
      </p:sp>
      <p:pic>
        <p:nvPicPr>
          <p:cNvPr id="5" name="Picture 4"/>
          <p:cNvPicPr>
            <a:picLocks noChangeAspect="1"/>
          </p:cNvPicPr>
          <p:nvPr/>
        </p:nvPicPr>
        <p:blipFill>
          <a:blip r:embed="rId4"/>
          <a:stretch>
            <a:fillRect/>
          </a:stretch>
        </p:blipFill>
        <p:spPr>
          <a:xfrm>
            <a:off x="6053671" y="1807218"/>
            <a:ext cx="3795440" cy="3711931"/>
          </a:xfrm>
          <a:prstGeom prst="rect">
            <a:avLst/>
          </a:prstGeom>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6369985" y="2115831"/>
            <a:ext cx="3150083" cy="3080889"/>
          </a:xfrm>
          <a:prstGeom prst="rect">
            <a:avLst/>
          </a:prstGeom>
        </p:spPr>
      </p:pic>
      <p:pic>
        <p:nvPicPr>
          <p:cNvPr id="8" name="Picture 7"/>
          <p:cNvPicPr>
            <a:picLocks noChangeAspect="1"/>
          </p:cNvPicPr>
          <p:nvPr/>
        </p:nvPicPr>
        <p:blipFill>
          <a:blip r:embed="rId3"/>
          <a:stretch>
            <a:fillRect/>
          </a:stretch>
        </p:blipFill>
        <p:spPr>
          <a:xfrm>
            <a:off x="6625673" y="2365789"/>
            <a:ext cx="2643089" cy="2585261"/>
          </a:xfrm>
          <a:prstGeom prst="rect">
            <a:avLst/>
          </a:prstGeom>
        </p:spPr>
      </p:pic>
      <p:pic>
        <p:nvPicPr>
          <p:cNvPr id="15" name="Picture 14"/>
          <p:cNvPicPr>
            <a:picLocks noChangeAspect="1"/>
          </p:cNvPicPr>
          <p:nvPr/>
        </p:nvPicPr>
        <p:blipFill>
          <a:blip r:embed="rId6"/>
          <a:stretch>
            <a:fillRect/>
          </a:stretch>
        </p:blipFill>
        <p:spPr>
          <a:xfrm>
            <a:off x="6929971" y="2556935"/>
            <a:ext cx="2010832" cy="668866"/>
          </a:xfrm>
          <a:prstGeom prst="rect">
            <a:avLst/>
          </a:prstGeom>
        </p:spPr>
      </p:pic>
      <p:pic>
        <p:nvPicPr>
          <p:cNvPr id="19" name="Picture 18"/>
          <p:cNvPicPr>
            <a:picLocks noChangeAspect="1"/>
          </p:cNvPicPr>
          <p:nvPr/>
        </p:nvPicPr>
        <p:blipFill>
          <a:blip r:embed="rId7"/>
          <a:stretch>
            <a:fillRect/>
          </a:stretch>
        </p:blipFill>
        <p:spPr>
          <a:xfrm>
            <a:off x="7107770" y="2002367"/>
            <a:ext cx="1722966" cy="313286"/>
          </a:xfrm>
          <a:prstGeom prst="rect">
            <a:avLst/>
          </a:prstGeom>
        </p:spPr>
      </p:pic>
      <p:pic>
        <p:nvPicPr>
          <p:cNvPr id="44" name="Picture 43"/>
          <p:cNvPicPr>
            <a:picLocks noChangeAspect="1"/>
          </p:cNvPicPr>
          <p:nvPr/>
        </p:nvPicPr>
        <p:blipFill>
          <a:blip r:embed="rId8"/>
          <a:stretch>
            <a:fillRect/>
          </a:stretch>
        </p:blipFill>
        <p:spPr>
          <a:xfrm>
            <a:off x="7137403" y="2252133"/>
            <a:ext cx="1658112" cy="329184"/>
          </a:xfrm>
          <a:prstGeom prst="rect">
            <a:avLst/>
          </a:prstGeom>
        </p:spPr>
      </p:pic>
      <p:pic>
        <p:nvPicPr>
          <p:cNvPr id="45" name="Picture 44"/>
          <p:cNvPicPr>
            <a:picLocks noChangeAspect="1"/>
          </p:cNvPicPr>
          <p:nvPr/>
        </p:nvPicPr>
        <p:blipFill>
          <a:blip r:embed="rId9"/>
          <a:stretch>
            <a:fillRect/>
          </a:stretch>
        </p:blipFill>
        <p:spPr>
          <a:xfrm>
            <a:off x="6736852" y="2904067"/>
            <a:ext cx="2424086" cy="1811866"/>
          </a:xfrm>
          <a:prstGeom prst="rect">
            <a:avLst/>
          </a:prstGeom>
        </p:spPr>
      </p:pic>
      <p:pic>
        <p:nvPicPr>
          <p:cNvPr id="48" name="Picture 47"/>
          <p:cNvPicPr>
            <a:picLocks noChangeAspect="1"/>
          </p:cNvPicPr>
          <p:nvPr/>
        </p:nvPicPr>
        <p:blipFill>
          <a:blip r:embed="rId10"/>
          <a:stretch>
            <a:fillRect/>
          </a:stretch>
        </p:blipFill>
        <p:spPr>
          <a:xfrm rot="21398297">
            <a:off x="7607304" y="4910667"/>
            <a:ext cx="726948" cy="147828"/>
          </a:xfrm>
          <a:prstGeom prst="rect">
            <a:avLst/>
          </a:prstGeom>
        </p:spPr>
      </p:pic>
      <p:pic>
        <p:nvPicPr>
          <p:cNvPr id="52" name="Picture 51"/>
          <p:cNvPicPr>
            <a:picLocks noChangeAspect="1"/>
          </p:cNvPicPr>
          <p:nvPr/>
        </p:nvPicPr>
        <p:blipFill>
          <a:blip r:embed="rId11"/>
          <a:stretch>
            <a:fillRect/>
          </a:stretch>
        </p:blipFill>
        <p:spPr>
          <a:xfrm>
            <a:off x="7239004" y="5075768"/>
            <a:ext cx="1463039" cy="257556"/>
          </a:xfrm>
          <a:prstGeom prst="rect">
            <a:avLst/>
          </a:prstGeom>
        </p:spPr>
      </p:pic>
      <p:pic>
        <p:nvPicPr>
          <p:cNvPr id="55" name="Picture 54"/>
          <p:cNvPicPr>
            <a:picLocks noChangeAspect="1"/>
          </p:cNvPicPr>
          <p:nvPr/>
        </p:nvPicPr>
        <p:blipFill>
          <a:blip r:embed="rId12"/>
          <a:stretch>
            <a:fillRect/>
          </a:stretch>
        </p:blipFill>
        <p:spPr>
          <a:xfrm rot="189423">
            <a:off x="7446438" y="5342467"/>
            <a:ext cx="928116" cy="152400"/>
          </a:xfrm>
          <a:prstGeom prst="rect">
            <a:avLst/>
          </a:prstGeom>
        </p:spPr>
      </p:pic>
      <p:sp>
        <p:nvSpPr>
          <p:cNvPr id="17" name="Footer Placeholder 3">
            <a:extLst>
              <a:ext uri="{FF2B5EF4-FFF2-40B4-BE49-F238E27FC236}">
                <a16:creationId xmlns:a16="http://schemas.microsoft.com/office/drawing/2014/main" id="{FA63AAD1-70CA-5547-A8A5-F610E04B531A}"/>
              </a:ext>
            </a:extLst>
          </p:cNvPr>
          <p:cNvSpPr>
            <a:spLocks noGrp="1"/>
          </p:cNvSpPr>
          <p:nvPr>
            <p:ph type="ftr" idx="10"/>
          </p:nvPr>
        </p:nvSpPr>
        <p:spPr>
          <a:xfrm>
            <a:off x="3251200" y="6356350"/>
            <a:ext cx="5156200" cy="365125"/>
          </a:xfrm>
          <a:prstGeom prst="rect">
            <a:avLst/>
          </a:prstGeom>
        </p:spPr>
        <p:txBody>
          <a:bodyPr/>
          <a:lstStyle/>
          <a:p>
            <a:r>
              <a:rPr lang="en-US" sz="1400" dirty="0"/>
              <a:t>Copyright Quantum Leadership Group, 2017: </a:t>
            </a:r>
            <a:r>
              <a:rPr lang="en-US" sz="1400" dirty="0" err="1"/>
              <a:t>www.sunniegiles.com</a:t>
            </a:r>
            <a:endParaRPr lang="en-US" sz="1400" dirty="0"/>
          </a:p>
        </p:txBody>
      </p:sp>
    </p:spTree>
    <p:extLst>
      <p:ext uri="{BB962C8B-B14F-4D97-AF65-F5344CB8AC3E}">
        <p14:creationId xmlns:p14="http://schemas.microsoft.com/office/powerpoint/2010/main" val="64411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50" fill="hold">
                                          <p:stCondLst>
                                            <p:cond delay="0"/>
                                          </p:stCondLst>
                                        </p:cTn>
                                        <p:tgtEl>
                                          <p:spTgt spid="45"/>
                                        </p:tgtEl>
                                        <p:attrNameLst>
                                          <p:attrName>r</p:attrName>
                                        </p:attrNameLst>
                                      </p:cBhvr>
                                    </p:animRot>
                                    <p:animRot by="-240000">
                                      <p:cBhvr>
                                        <p:cTn id="39" dur="100" fill="hold">
                                          <p:stCondLst>
                                            <p:cond delay="100"/>
                                          </p:stCondLst>
                                        </p:cTn>
                                        <p:tgtEl>
                                          <p:spTgt spid="45"/>
                                        </p:tgtEl>
                                        <p:attrNameLst>
                                          <p:attrName>r</p:attrName>
                                        </p:attrNameLst>
                                      </p:cBhvr>
                                    </p:animRot>
                                    <p:animRot by="240000">
                                      <p:cBhvr>
                                        <p:cTn id="40" dur="100" fill="hold">
                                          <p:stCondLst>
                                            <p:cond delay="200"/>
                                          </p:stCondLst>
                                        </p:cTn>
                                        <p:tgtEl>
                                          <p:spTgt spid="45"/>
                                        </p:tgtEl>
                                        <p:attrNameLst>
                                          <p:attrName>r</p:attrName>
                                        </p:attrNameLst>
                                      </p:cBhvr>
                                    </p:animRot>
                                    <p:animRot by="-240000">
                                      <p:cBhvr>
                                        <p:cTn id="41" dur="100" fill="hold">
                                          <p:stCondLst>
                                            <p:cond delay="300"/>
                                          </p:stCondLst>
                                        </p:cTn>
                                        <p:tgtEl>
                                          <p:spTgt spid="45"/>
                                        </p:tgtEl>
                                        <p:attrNameLst>
                                          <p:attrName>r</p:attrName>
                                        </p:attrNameLst>
                                      </p:cBhvr>
                                    </p:animRot>
                                    <p:animRot by="120000">
                                      <p:cBhvr>
                                        <p:cTn id="42" dur="100" fill="hold">
                                          <p:stCondLst>
                                            <p:cond delay="400"/>
                                          </p:stCondLst>
                                        </p:cTn>
                                        <p:tgtEl>
                                          <p:spTgt spid="4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8" name="Rectangle 7">
            <a:extLst>
              <a:ext uri="{FF2B5EF4-FFF2-40B4-BE49-F238E27FC236}">
                <a16:creationId xmlns:a16="http://schemas.microsoft.com/office/drawing/2014/main" id="{89488399-A8A8-5F42-8968-1AE27759F3D3}"/>
              </a:ext>
            </a:extLst>
          </p:cNvPr>
          <p:cNvSpPr/>
          <p:nvPr/>
        </p:nvSpPr>
        <p:spPr>
          <a:xfrm>
            <a:off x="0" y="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
        <p:nvSpPr>
          <p:cNvPr id="545" name="Shape 545"/>
          <p:cNvSpPr txBox="1">
            <a:spLocks noGrp="1"/>
          </p:cNvSpPr>
          <p:nvPr>
            <p:ph type="title"/>
          </p:nvPr>
        </p:nvSpPr>
        <p:spPr>
          <a:xfrm>
            <a:off x="843860" y="533400"/>
            <a:ext cx="11029616" cy="7846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2800"/>
              <a:buFont typeface="Avenir"/>
              <a:buNone/>
            </a:pPr>
            <a:r>
              <a:rPr lang="en-US" sz="2800" b="1" i="0" u="none" strike="noStrike" cap="none" dirty="0">
                <a:solidFill>
                  <a:srgbClr val="1A56A6"/>
                </a:solidFill>
                <a:effectLst>
                  <a:outerShdw blurRad="50800" dist="38100" dir="2700000" algn="tl" rotWithShape="0">
                    <a:srgbClr val="000000">
                      <a:alpha val="43000"/>
                    </a:srgbClr>
                  </a:outerShdw>
                </a:effectLst>
                <a:latin typeface="Avenir Medium"/>
                <a:cs typeface="Avenir Medium"/>
                <a:sym typeface="Avenir"/>
              </a:rPr>
              <a:t>Radical Innovation</a:t>
            </a:r>
            <a:endParaRPr dirty="0">
              <a:solidFill>
                <a:srgbClr val="1A56A6"/>
              </a:solidFill>
              <a:effectLst>
                <a:outerShdw blurRad="50800" dist="38100" dir="2700000" algn="tl" rotWithShape="0">
                  <a:srgbClr val="000000">
                    <a:alpha val="43000"/>
                  </a:srgbClr>
                </a:outerShdw>
              </a:effectLst>
              <a:latin typeface="Avenir Medium"/>
              <a:cs typeface="Avenir Medium"/>
            </a:endParaRPr>
          </a:p>
        </p:txBody>
      </p:sp>
      <p:sp>
        <p:nvSpPr>
          <p:cNvPr id="548" name="Shape 54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1">
                <a:solidFill>
                  <a:schemeClr val="accent1"/>
                </a:solidFill>
                <a:latin typeface="Cabin"/>
                <a:ea typeface="Cabin"/>
                <a:cs typeface="Cabin"/>
                <a:sym typeface="Cabin"/>
              </a:rPr>
              <a:t>43</a:t>
            </a:fld>
            <a:endParaRPr sz="1400" b="1">
              <a:solidFill>
                <a:schemeClr val="accent1"/>
              </a:solidFill>
              <a:latin typeface="Cabin"/>
              <a:ea typeface="Cabin"/>
              <a:cs typeface="Cabin"/>
              <a:sym typeface="Cabin"/>
            </a:endParaRPr>
          </a:p>
        </p:txBody>
      </p:sp>
      <p:sp>
        <p:nvSpPr>
          <p:cNvPr id="546" name="Shape 546"/>
          <p:cNvSpPr txBox="1">
            <a:spLocks noGrp="1"/>
          </p:cNvSpPr>
          <p:nvPr>
            <p:ph type="body" idx="4294967295"/>
          </p:nvPr>
        </p:nvSpPr>
        <p:spPr>
          <a:xfrm>
            <a:off x="914400" y="1676400"/>
            <a:ext cx="5480578" cy="41497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2"/>
              </a:buClr>
              <a:buSzPts val="2567"/>
              <a:buFont typeface="Wingdings" charset="2"/>
              <a:buChar char="§"/>
            </a:pPr>
            <a:r>
              <a:rPr lang="en-US" sz="2400" dirty="0">
                <a:solidFill>
                  <a:schemeClr val="dk2"/>
                </a:solidFill>
                <a:latin typeface="Avenir Book"/>
                <a:cs typeface="Avenir Book"/>
                <a:sym typeface="Avenir"/>
              </a:rPr>
              <a:t>F</a:t>
            </a:r>
            <a:r>
              <a:rPr lang="en-US" sz="2400" u="none" strike="noStrike" cap="none" dirty="0">
                <a:solidFill>
                  <a:schemeClr val="dk2"/>
                </a:solidFill>
                <a:latin typeface="Avenir Book"/>
                <a:cs typeface="Avenir Book"/>
                <a:sym typeface="Avenir"/>
              </a:rPr>
              <a:t>lows out of a serendipitous divergent </a:t>
            </a:r>
            <a:r>
              <a:rPr lang="en-US" sz="2400" b="1" u="none" strike="noStrike" cap="none" dirty="0">
                <a:solidFill>
                  <a:schemeClr val="dk2"/>
                </a:solidFill>
                <a:latin typeface="Avenir Book"/>
                <a:cs typeface="Avenir Book"/>
                <a:sym typeface="Avenir"/>
              </a:rPr>
              <a:t>reconstitution</a:t>
            </a:r>
            <a:r>
              <a:rPr lang="en-US" sz="2400" u="none" strike="noStrike" cap="none" dirty="0">
                <a:solidFill>
                  <a:schemeClr val="dk2"/>
                </a:solidFill>
                <a:latin typeface="Avenir Book"/>
                <a:cs typeface="Avenir Book"/>
                <a:sym typeface="Avenir"/>
              </a:rPr>
              <a:t> of existing models, processes, and products</a:t>
            </a:r>
            <a:endParaRPr sz="2400" dirty="0">
              <a:latin typeface="Avenir Book"/>
              <a:cs typeface="Avenir Book"/>
            </a:endParaRPr>
          </a:p>
          <a:p>
            <a:pPr marL="342900" marR="0" lvl="0" indent="-342900" algn="l" rtl="0">
              <a:lnSpc>
                <a:spcPct val="90000"/>
              </a:lnSpc>
              <a:spcBef>
                <a:spcPts val="1158"/>
              </a:spcBef>
              <a:spcAft>
                <a:spcPts val="0"/>
              </a:spcAft>
              <a:buClr>
                <a:schemeClr val="accent2"/>
              </a:buClr>
              <a:buSzPts val="2567"/>
              <a:buFont typeface="Wingdings" charset="2"/>
              <a:buChar char="§"/>
            </a:pPr>
            <a:r>
              <a:rPr lang="en-US" sz="2400" dirty="0">
                <a:solidFill>
                  <a:schemeClr val="dk2"/>
                </a:solidFill>
                <a:latin typeface="Avenir Book"/>
                <a:cs typeface="Avenir Book"/>
                <a:sym typeface="Avenir"/>
              </a:rPr>
              <a:t>N</a:t>
            </a:r>
            <a:r>
              <a:rPr lang="en-US" sz="2400" u="none" strike="noStrike" cap="none" dirty="0">
                <a:solidFill>
                  <a:schemeClr val="dk2"/>
                </a:solidFill>
                <a:latin typeface="Avenir Book"/>
                <a:cs typeface="Avenir Book"/>
                <a:sym typeface="Avenir"/>
              </a:rPr>
              <a:t>ot created from scratch</a:t>
            </a:r>
          </a:p>
          <a:p>
            <a:pPr marL="342900" marR="0" lvl="0" indent="-342900" algn="l" rtl="0">
              <a:lnSpc>
                <a:spcPct val="90000"/>
              </a:lnSpc>
              <a:spcBef>
                <a:spcPts val="1158"/>
              </a:spcBef>
              <a:spcAft>
                <a:spcPts val="0"/>
              </a:spcAft>
              <a:buClr>
                <a:schemeClr val="accent2"/>
              </a:buClr>
              <a:buSzPts val="2567"/>
              <a:buFont typeface="Wingdings" charset="2"/>
              <a:buChar char="§"/>
            </a:pPr>
            <a:r>
              <a:rPr lang="en-US" sz="2400" dirty="0">
                <a:solidFill>
                  <a:schemeClr val="dk2"/>
                </a:solidFill>
                <a:latin typeface="Avenir Book"/>
                <a:cs typeface="Avenir Book"/>
                <a:sym typeface="Avenir"/>
              </a:rPr>
              <a:t>Not planned or choreographed</a:t>
            </a:r>
          </a:p>
          <a:p>
            <a:pPr marL="342900" marR="0" lvl="0" indent="-342900" algn="l" rtl="0">
              <a:lnSpc>
                <a:spcPct val="90000"/>
              </a:lnSpc>
              <a:spcBef>
                <a:spcPts val="1158"/>
              </a:spcBef>
              <a:spcAft>
                <a:spcPts val="0"/>
              </a:spcAft>
              <a:buClr>
                <a:schemeClr val="accent2"/>
              </a:buClr>
              <a:buSzPts val="2567"/>
              <a:buFont typeface="Wingdings" charset="2"/>
              <a:buChar char="§"/>
            </a:pPr>
            <a:r>
              <a:rPr lang="en-US" sz="2400" dirty="0">
                <a:solidFill>
                  <a:schemeClr val="dk2"/>
                </a:solidFill>
                <a:latin typeface="Avenir Book"/>
                <a:cs typeface="Avenir Book"/>
                <a:sym typeface="Avenir"/>
              </a:rPr>
              <a:t>A result of accumulated errors crossing the inflection point: mutation’s role in earth’s history</a:t>
            </a:r>
          </a:p>
          <a:p>
            <a:pPr marL="342900" marR="0" lvl="0" indent="-342900" algn="l" rtl="0">
              <a:lnSpc>
                <a:spcPct val="90000"/>
              </a:lnSpc>
              <a:spcBef>
                <a:spcPts val="1158"/>
              </a:spcBef>
              <a:spcAft>
                <a:spcPts val="0"/>
              </a:spcAft>
              <a:buClr>
                <a:schemeClr val="accent2"/>
              </a:buClr>
              <a:buSzPts val="2567"/>
              <a:buFont typeface="Wingdings" charset="2"/>
              <a:buChar char="§"/>
            </a:pPr>
            <a:r>
              <a:rPr lang="en-US" sz="2400" dirty="0">
                <a:solidFill>
                  <a:schemeClr val="dk2"/>
                </a:solidFill>
                <a:latin typeface="Avenir Book"/>
                <a:cs typeface="Avenir Book"/>
                <a:sym typeface="Avenir"/>
              </a:rPr>
              <a:t>Requires speed, connection, diverse input and dense networks</a:t>
            </a:r>
          </a:p>
        </p:txBody>
      </p:sp>
      <p:pic>
        <p:nvPicPr>
          <p:cNvPr id="7" name="Picture 6"/>
          <p:cNvPicPr>
            <a:picLocks noChangeAspect="1"/>
          </p:cNvPicPr>
          <p:nvPr/>
        </p:nvPicPr>
        <p:blipFill>
          <a:blip r:embed="rId3"/>
          <a:stretch>
            <a:fillRect/>
          </a:stretch>
        </p:blipFill>
        <p:spPr>
          <a:xfrm>
            <a:off x="5825067" y="1153195"/>
            <a:ext cx="6067003" cy="5219548"/>
          </a:xfrm>
          <a:prstGeom prst="rect">
            <a:avLst/>
          </a:prstGeom>
        </p:spPr>
      </p:pic>
      <p:sp>
        <p:nvSpPr>
          <p:cNvPr id="9" name="Footer Placeholder 3">
            <a:extLst>
              <a:ext uri="{FF2B5EF4-FFF2-40B4-BE49-F238E27FC236}">
                <a16:creationId xmlns:a16="http://schemas.microsoft.com/office/drawing/2014/main" id="{EF885796-B20C-EB4B-9554-3C3661FC2BA0}"/>
              </a:ext>
            </a:extLst>
          </p:cNvPr>
          <p:cNvSpPr>
            <a:spLocks noGrp="1"/>
          </p:cNvSpPr>
          <p:nvPr>
            <p:ph type="ftr" idx="10"/>
          </p:nvPr>
        </p:nvSpPr>
        <p:spPr>
          <a:xfrm>
            <a:off x="3200400" y="6356350"/>
            <a:ext cx="5207000" cy="365125"/>
          </a:xfrm>
          <a:prstGeom prst="rect">
            <a:avLst/>
          </a:prstGeom>
        </p:spPr>
        <p:txBody>
          <a:bodyPr/>
          <a:lstStyle/>
          <a:p>
            <a:r>
              <a:rPr lang="en-US" sz="1400" dirty="0"/>
              <a:t>Copyright Quantum Leadership Group, 2017: </a:t>
            </a:r>
            <a:r>
              <a:rPr lang="en-US" sz="1400" dirty="0" err="1"/>
              <a:t>www.sunniegiles.com</a:t>
            </a:r>
            <a:endParaRPr lang="en-US" sz="1400" dirty="0"/>
          </a:p>
        </p:txBody>
      </p:sp>
    </p:spTree>
    <p:extLst>
      <p:ext uri="{BB962C8B-B14F-4D97-AF65-F5344CB8AC3E}">
        <p14:creationId xmlns:p14="http://schemas.microsoft.com/office/powerpoint/2010/main" val="700058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xEl>
                                              <p:pRg st="0" end="0"/>
                                            </p:txEl>
                                          </p:spTgt>
                                        </p:tgtEl>
                                        <p:attrNameLst>
                                          <p:attrName>style.visibility</p:attrName>
                                        </p:attrNameLst>
                                      </p:cBhvr>
                                      <p:to>
                                        <p:strVal val="visible"/>
                                      </p:to>
                                    </p:set>
                                    <p:animEffect transition="in" filter="fade">
                                      <p:cBhvr>
                                        <p:cTn id="7" dur="500"/>
                                        <p:tgtEl>
                                          <p:spTgt spid="5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6">
                                            <p:txEl>
                                              <p:pRg st="1" end="1"/>
                                            </p:txEl>
                                          </p:spTgt>
                                        </p:tgtEl>
                                        <p:attrNameLst>
                                          <p:attrName>style.visibility</p:attrName>
                                        </p:attrNameLst>
                                      </p:cBhvr>
                                      <p:to>
                                        <p:strVal val="visible"/>
                                      </p:to>
                                    </p:set>
                                    <p:animEffect transition="in" filter="fade">
                                      <p:cBhvr>
                                        <p:cTn id="12" dur="500"/>
                                        <p:tgtEl>
                                          <p:spTgt spid="5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6">
                                            <p:txEl>
                                              <p:pRg st="2" end="2"/>
                                            </p:txEl>
                                          </p:spTgt>
                                        </p:tgtEl>
                                        <p:attrNameLst>
                                          <p:attrName>style.visibility</p:attrName>
                                        </p:attrNameLst>
                                      </p:cBhvr>
                                      <p:to>
                                        <p:strVal val="visible"/>
                                      </p:to>
                                    </p:set>
                                    <p:animEffect transition="in" filter="fade">
                                      <p:cBhvr>
                                        <p:cTn id="17" dur="500"/>
                                        <p:tgtEl>
                                          <p:spTgt spid="5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6">
                                            <p:txEl>
                                              <p:pRg st="3" end="3"/>
                                            </p:txEl>
                                          </p:spTgt>
                                        </p:tgtEl>
                                        <p:attrNameLst>
                                          <p:attrName>style.visibility</p:attrName>
                                        </p:attrNameLst>
                                      </p:cBhvr>
                                      <p:to>
                                        <p:strVal val="visible"/>
                                      </p:to>
                                    </p:set>
                                    <p:animEffect transition="in" filter="fade">
                                      <p:cBhvr>
                                        <p:cTn id="22" dur="500"/>
                                        <p:tgtEl>
                                          <p:spTgt spid="5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6">
                                            <p:txEl>
                                              <p:pRg st="4" end="4"/>
                                            </p:txEl>
                                          </p:spTgt>
                                        </p:tgtEl>
                                        <p:attrNameLst>
                                          <p:attrName>style.visibility</p:attrName>
                                        </p:attrNameLst>
                                      </p:cBhvr>
                                      <p:to>
                                        <p:strVal val="visible"/>
                                      </p:to>
                                    </p:set>
                                    <p:animEffect transition="in" filter="fade">
                                      <p:cBhvr>
                                        <p:cTn id="27" dur="500"/>
                                        <p:tgtEl>
                                          <p:spTgt spid="5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11" name="Rectangle 10">
            <a:extLst>
              <a:ext uri="{FF2B5EF4-FFF2-40B4-BE49-F238E27FC236}">
                <a16:creationId xmlns:a16="http://schemas.microsoft.com/office/drawing/2014/main" id="{A095413B-40AA-F24D-A309-12F585FAAA29}"/>
              </a:ext>
            </a:extLst>
          </p:cNvPr>
          <p:cNvSpPr/>
          <p:nvPr/>
        </p:nvSpPr>
        <p:spPr>
          <a:xfrm>
            <a:off x="0" y="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
        <p:nvSpPr>
          <p:cNvPr id="280" name="Shape 280"/>
          <p:cNvSpPr txBox="1">
            <a:spLocks noGrp="1"/>
          </p:cNvSpPr>
          <p:nvPr>
            <p:ph type="title"/>
          </p:nvPr>
        </p:nvSpPr>
        <p:spPr>
          <a:xfrm>
            <a:off x="607376" y="371074"/>
            <a:ext cx="11029616" cy="1189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800"/>
              <a:buFont typeface="Arial"/>
              <a:buNone/>
            </a:pPr>
            <a:r>
              <a:rPr lang="en-US" sz="2800" i="0" u="none" strike="noStrike" cap="none" dirty="0">
                <a:solidFill>
                  <a:srgbClr val="1A56A6"/>
                </a:solidFill>
                <a:effectLst>
                  <a:outerShdw blurRad="50800" dist="38100" dir="2700000" algn="tl" rotWithShape="0">
                    <a:srgbClr val="000000">
                      <a:alpha val="43000"/>
                    </a:srgbClr>
                  </a:outerShdw>
                </a:effectLst>
                <a:latin typeface="Avenir Medium"/>
                <a:ea typeface="Arial"/>
                <a:cs typeface="Avenir Medium"/>
                <a:sym typeface="Arial"/>
              </a:rPr>
              <a:t>Negative and Positive Complexity (VUCA)</a:t>
            </a:r>
            <a:endParaRPr dirty="0">
              <a:solidFill>
                <a:srgbClr val="1A56A6"/>
              </a:solidFill>
              <a:effectLst>
                <a:outerShdw blurRad="50800" dist="38100" dir="2700000" algn="tl" rotWithShape="0">
                  <a:srgbClr val="000000">
                    <a:alpha val="43000"/>
                  </a:srgbClr>
                </a:outerShdw>
              </a:effectLst>
              <a:latin typeface="Avenir Medium"/>
              <a:cs typeface="Avenir Medium"/>
            </a:endParaRPr>
          </a:p>
        </p:txBody>
      </p:sp>
      <p:sp>
        <p:nvSpPr>
          <p:cNvPr id="283" name="Shape 28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1">
                <a:solidFill>
                  <a:schemeClr val="accent1"/>
                </a:solidFill>
                <a:latin typeface="Cabin"/>
                <a:ea typeface="Cabin"/>
                <a:cs typeface="Cabin"/>
                <a:sym typeface="Cabin"/>
              </a:rPr>
              <a:t>44</a:t>
            </a:fld>
            <a:endParaRPr sz="1400" b="1">
              <a:solidFill>
                <a:schemeClr val="accent1"/>
              </a:solidFill>
              <a:latin typeface="Cabin"/>
              <a:ea typeface="Cabin"/>
              <a:cs typeface="Cabin"/>
              <a:sym typeface="Cabin"/>
            </a:endParaRPr>
          </a:p>
        </p:txBody>
      </p:sp>
      <p:sp>
        <p:nvSpPr>
          <p:cNvPr id="281" name="Shape 281"/>
          <p:cNvSpPr txBox="1">
            <a:spLocks noGrp="1"/>
          </p:cNvSpPr>
          <p:nvPr>
            <p:ph type="body" idx="4294967295"/>
          </p:nvPr>
        </p:nvSpPr>
        <p:spPr>
          <a:xfrm>
            <a:off x="698500" y="1593850"/>
            <a:ext cx="6172200" cy="414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2"/>
              </a:buClr>
              <a:buSzPts val="2024"/>
              <a:buNone/>
            </a:pPr>
            <a:endParaRPr lang="en-US" sz="2200" u="none" strike="noStrike" cap="none" dirty="0">
              <a:solidFill>
                <a:schemeClr val="dk2"/>
              </a:solidFill>
              <a:latin typeface="Avenir Book"/>
              <a:ea typeface="Arial"/>
              <a:cs typeface="Avenir Book"/>
              <a:sym typeface="Arial"/>
            </a:endParaRPr>
          </a:p>
          <a:p>
            <a:pPr marL="305435" marR="0" lvl="0" indent="-305435" algn="l" rtl="0">
              <a:spcBef>
                <a:spcPts val="0"/>
              </a:spcBef>
              <a:spcAft>
                <a:spcPts val="0"/>
              </a:spcAft>
              <a:buClr>
                <a:schemeClr val="accent2"/>
              </a:buClr>
              <a:buSzPts val="2024"/>
              <a:buFont typeface="Noto Sans Symbols"/>
              <a:buChar char="◼"/>
            </a:pPr>
            <a:r>
              <a:rPr lang="en-US" sz="2200" u="none" strike="noStrike" cap="none" dirty="0">
                <a:solidFill>
                  <a:schemeClr val="dk2"/>
                </a:solidFill>
                <a:latin typeface="Avenir Book"/>
                <a:ea typeface="Arial"/>
                <a:cs typeface="Avenir Book"/>
                <a:sym typeface="Arial"/>
              </a:rPr>
              <a:t>What makes complexity?: increases speed, interdependence, variety of variables, and density of interactions</a:t>
            </a:r>
          </a:p>
          <a:p>
            <a:pPr marL="305435" marR="0" lvl="0" indent="-305435" algn="l" rtl="0">
              <a:spcBef>
                <a:spcPts val="0"/>
              </a:spcBef>
              <a:spcAft>
                <a:spcPts val="0"/>
              </a:spcAft>
              <a:buClr>
                <a:schemeClr val="accent2"/>
              </a:buClr>
              <a:buSzPts val="2024"/>
              <a:buFont typeface="Noto Sans Symbols"/>
              <a:buChar char="◼"/>
            </a:pPr>
            <a:endParaRPr lang="en-US" sz="2200" u="none" strike="noStrike" cap="none" dirty="0">
              <a:solidFill>
                <a:schemeClr val="dk2"/>
              </a:solidFill>
              <a:latin typeface="Avenir Book"/>
              <a:ea typeface="Arial"/>
              <a:cs typeface="Avenir Book"/>
              <a:sym typeface="Arial"/>
            </a:endParaRPr>
          </a:p>
          <a:p>
            <a:pPr marL="305435" marR="0" lvl="0" indent="-305435" algn="l" rtl="0">
              <a:spcBef>
                <a:spcPts val="0"/>
              </a:spcBef>
              <a:spcAft>
                <a:spcPts val="0"/>
              </a:spcAft>
              <a:buClr>
                <a:schemeClr val="accent2"/>
              </a:buClr>
              <a:buSzPts val="2024"/>
              <a:buFont typeface="Noto Sans Symbols"/>
              <a:buChar char="◼"/>
            </a:pPr>
            <a:r>
              <a:rPr lang="en-US" sz="2200" u="none" strike="noStrike" cap="none" dirty="0">
                <a:solidFill>
                  <a:schemeClr val="dk2"/>
                </a:solidFill>
                <a:latin typeface="Avenir Book"/>
                <a:ea typeface="Arial"/>
                <a:cs typeface="Avenir Book"/>
                <a:sym typeface="Arial"/>
              </a:rPr>
              <a:t>Negative complexity: challenging for leaders</a:t>
            </a:r>
            <a:endParaRPr dirty="0">
              <a:latin typeface="Avenir Book"/>
              <a:cs typeface="Avenir Book"/>
            </a:endParaRPr>
          </a:p>
          <a:p>
            <a:pPr marL="305435" marR="0" lvl="0" indent="-305435" algn="l" rtl="0">
              <a:spcBef>
                <a:spcPts val="1040"/>
              </a:spcBef>
              <a:spcAft>
                <a:spcPts val="0"/>
              </a:spcAft>
              <a:buClr>
                <a:schemeClr val="accent2"/>
              </a:buClr>
              <a:buSzPts val="2024"/>
              <a:buFont typeface="Noto Sans Symbols"/>
              <a:buChar char="◼"/>
            </a:pPr>
            <a:r>
              <a:rPr lang="en-US" sz="2200" u="none" strike="noStrike" cap="none" dirty="0">
                <a:solidFill>
                  <a:schemeClr val="dk2"/>
                </a:solidFill>
                <a:latin typeface="Avenir Book"/>
                <a:ea typeface="Arial"/>
                <a:cs typeface="Avenir Book"/>
                <a:sym typeface="Arial"/>
              </a:rPr>
              <a:t>Positive complexity: necessary for radical innovation</a:t>
            </a:r>
          </a:p>
          <a:p>
            <a:pPr marL="305435" marR="0" lvl="0" indent="-305435" algn="l" rtl="0">
              <a:spcBef>
                <a:spcPts val="1040"/>
              </a:spcBef>
              <a:spcAft>
                <a:spcPts val="0"/>
              </a:spcAft>
              <a:buClr>
                <a:schemeClr val="accent2"/>
              </a:buClr>
              <a:buSzPts val="2024"/>
              <a:buFont typeface="Noto Sans Symbols"/>
              <a:buChar char="◼"/>
            </a:pPr>
            <a:endParaRPr dirty="0">
              <a:latin typeface="Avenir Book"/>
              <a:cs typeface="Avenir Book"/>
            </a:endParaRPr>
          </a:p>
          <a:p>
            <a:pPr marL="305435" marR="0" lvl="0" indent="-305435" algn="l" rtl="0">
              <a:spcBef>
                <a:spcPts val="1040"/>
              </a:spcBef>
              <a:spcAft>
                <a:spcPts val="0"/>
              </a:spcAft>
              <a:buClr>
                <a:schemeClr val="accent2"/>
              </a:buClr>
              <a:buSzPts val="2024"/>
              <a:buFont typeface="Noto Sans Symbols"/>
              <a:buChar char="◼"/>
            </a:pPr>
            <a:r>
              <a:rPr lang="en-US" sz="2200" u="none" strike="noStrike" cap="none" dirty="0">
                <a:solidFill>
                  <a:schemeClr val="dk2"/>
                </a:solidFill>
                <a:latin typeface="Avenir Book"/>
                <a:ea typeface="Arial"/>
                <a:cs typeface="Avenir Book"/>
                <a:sym typeface="Arial"/>
              </a:rPr>
              <a:t>The underlying dynamics are the same</a:t>
            </a:r>
            <a:r>
              <a:rPr lang="en-US" sz="2200" dirty="0">
                <a:latin typeface="Avenir Book"/>
                <a:ea typeface="Arial"/>
                <a:cs typeface="Avenir Book"/>
                <a:sym typeface="Arial"/>
              </a:rPr>
              <a:t>! Don’t fear</a:t>
            </a:r>
            <a:r>
              <a:rPr lang="en-US" sz="2200" u="none" strike="noStrike" cap="none" dirty="0">
                <a:solidFill>
                  <a:schemeClr val="dk2"/>
                </a:solidFill>
                <a:latin typeface="Avenir Book"/>
                <a:ea typeface="Arial"/>
                <a:cs typeface="Avenir Book"/>
                <a:sym typeface="Arial"/>
              </a:rPr>
              <a:t> complexity</a:t>
            </a:r>
            <a:r>
              <a:rPr lang="en-US" sz="2200" dirty="0">
                <a:latin typeface="Avenir Book"/>
                <a:ea typeface="Arial"/>
                <a:cs typeface="Avenir Book"/>
                <a:sym typeface="Arial"/>
              </a:rPr>
              <a:t>; </a:t>
            </a:r>
            <a:r>
              <a:rPr lang="en-US" sz="2200" u="none" strike="noStrike" cap="none" dirty="0">
                <a:solidFill>
                  <a:schemeClr val="dk2"/>
                </a:solidFill>
                <a:latin typeface="Avenir Book"/>
                <a:ea typeface="Arial"/>
                <a:cs typeface="Avenir Book"/>
                <a:sym typeface="Arial"/>
              </a:rPr>
              <a:t>harness it.</a:t>
            </a:r>
          </a:p>
        </p:txBody>
      </p:sp>
      <p:pic>
        <p:nvPicPr>
          <p:cNvPr id="2" name="Picture 1"/>
          <p:cNvPicPr>
            <a:picLocks noChangeAspect="1"/>
          </p:cNvPicPr>
          <p:nvPr/>
        </p:nvPicPr>
        <p:blipFill>
          <a:blip r:embed="rId3"/>
          <a:stretch>
            <a:fillRect/>
          </a:stretch>
        </p:blipFill>
        <p:spPr>
          <a:xfrm>
            <a:off x="7213600" y="1769500"/>
            <a:ext cx="3673941" cy="3678800"/>
          </a:xfrm>
          <a:prstGeom prst="rect">
            <a:avLst/>
          </a:prstGeom>
        </p:spPr>
      </p:pic>
      <p:sp>
        <p:nvSpPr>
          <p:cNvPr id="3" name="TextBox 2"/>
          <p:cNvSpPr txBox="1"/>
          <p:nvPr/>
        </p:nvSpPr>
        <p:spPr>
          <a:xfrm>
            <a:off x="8788400" y="2082800"/>
            <a:ext cx="484227" cy="707886"/>
          </a:xfrm>
          <a:prstGeom prst="rect">
            <a:avLst/>
          </a:prstGeom>
          <a:noFill/>
        </p:spPr>
        <p:txBody>
          <a:bodyPr wrap="none" rtlCol="0">
            <a:spAutoFit/>
          </a:bodyPr>
          <a:lstStyle/>
          <a:p>
            <a:r>
              <a:rPr lang="en-US" sz="4000" dirty="0">
                <a:solidFill>
                  <a:schemeClr val="bg1"/>
                </a:solidFill>
              </a:rPr>
              <a:t>+</a:t>
            </a:r>
          </a:p>
        </p:txBody>
      </p:sp>
      <p:sp>
        <p:nvSpPr>
          <p:cNvPr id="9" name="TextBox 8"/>
          <p:cNvSpPr txBox="1"/>
          <p:nvPr/>
        </p:nvSpPr>
        <p:spPr>
          <a:xfrm>
            <a:off x="8826500" y="4203700"/>
            <a:ext cx="440896" cy="1015663"/>
          </a:xfrm>
          <a:prstGeom prst="rect">
            <a:avLst/>
          </a:prstGeom>
          <a:noFill/>
        </p:spPr>
        <p:txBody>
          <a:bodyPr wrap="none" rtlCol="0">
            <a:spAutoFit/>
          </a:bodyPr>
          <a:lstStyle/>
          <a:p>
            <a:r>
              <a:rPr lang="en-US" sz="6000" dirty="0">
                <a:solidFill>
                  <a:schemeClr val="bg1"/>
                </a:solidFill>
              </a:rPr>
              <a:t>-</a:t>
            </a:r>
          </a:p>
        </p:txBody>
      </p:sp>
      <p:pic>
        <p:nvPicPr>
          <p:cNvPr id="10" name="Picture 9"/>
          <p:cNvPicPr>
            <a:picLocks noChangeAspect="1"/>
          </p:cNvPicPr>
          <p:nvPr/>
        </p:nvPicPr>
        <p:blipFill>
          <a:blip r:embed="rId4"/>
          <a:stretch>
            <a:fillRect/>
          </a:stretch>
        </p:blipFill>
        <p:spPr>
          <a:xfrm>
            <a:off x="9664395" y="199958"/>
            <a:ext cx="2822448" cy="2328672"/>
          </a:xfrm>
          <a:prstGeom prst="rect">
            <a:avLst/>
          </a:prstGeom>
        </p:spPr>
      </p:pic>
      <p:sp>
        <p:nvSpPr>
          <p:cNvPr id="12" name="Footer Placeholder 3">
            <a:extLst>
              <a:ext uri="{FF2B5EF4-FFF2-40B4-BE49-F238E27FC236}">
                <a16:creationId xmlns:a16="http://schemas.microsoft.com/office/drawing/2014/main" id="{9AEA6FD5-8E57-1C44-81A3-D9E9CF460E0A}"/>
              </a:ext>
            </a:extLst>
          </p:cNvPr>
          <p:cNvSpPr>
            <a:spLocks noGrp="1"/>
          </p:cNvSpPr>
          <p:nvPr>
            <p:ph type="ftr" idx="10"/>
          </p:nvPr>
        </p:nvSpPr>
        <p:spPr>
          <a:xfrm>
            <a:off x="3403600" y="6356350"/>
            <a:ext cx="5003800" cy="365125"/>
          </a:xfrm>
          <a:prstGeom prst="rect">
            <a:avLst/>
          </a:prstGeom>
        </p:spPr>
        <p:txBody>
          <a:bodyPr/>
          <a:lstStyle/>
          <a:p>
            <a:r>
              <a:rPr lang="en-US" sz="1400" dirty="0"/>
              <a:t>Copyright Quantum Leadership Group, 2017: </a:t>
            </a:r>
            <a:r>
              <a:rPr lang="en-US" sz="1400" dirty="0" err="1"/>
              <a:t>www.sunniegiles.com</a:t>
            </a:r>
            <a:endParaRPr lang="en-US" sz="1400" dirty="0"/>
          </a:p>
        </p:txBody>
      </p:sp>
    </p:spTree>
    <p:extLst>
      <p:ext uri="{BB962C8B-B14F-4D97-AF65-F5344CB8AC3E}">
        <p14:creationId xmlns:p14="http://schemas.microsoft.com/office/powerpoint/2010/main" val="1376026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xEl>
                                              <p:pRg st="1" end="1"/>
                                            </p:txEl>
                                          </p:spTgt>
                                        </p:tgtEl>
                                        <p:attrNameLst>
                                          <p:attrName>style.visibility</p:attrName>
                                        </p:attrNameLst>
                                      </p:cBhvr>
                                      <p:to>
                                        <p:strVal val="visible"/>
                                      </p:to>
                                    </p:set>
                                    <p:animEffect transition="in" filter="fade">
                                      <p:cBhvr>
                                        <p:cTn id="7" dur="500"/>
                                        <p:tgtEl>
                                          <p:spTgt spid="2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xEl>
                                              <p:pRg st="3" end="3"/>
                                            </p:txEl>
                                          </p:spTgt>
                                        </p:tgtEl>
                                        <p:attrNameLst>
                                          <p:attrName>style.visibility</p:attrName>
                                        </p:attrNameLst>
                                      </p:cBhvr>
                                      <p:to>
                                        <p:strVal val="visible"/>
                                      </p:to>
                                    </p:set>
                                    <p:animEffect transition="in" filter="fade">
                                      <p:cBhvr>
                                        <p:cTn id="12" dur="500"/>
                                        <p:tgtEl>
                                          <p:spTgt spid="28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xEl>
                                              <p:pRg st="4" end="4"/>
                                            </p:txEl>
                                          </p:spTgt>
                                        </p:tgtEl>
                                        <p:attrNameLst>
                                          <p:attrName>style.visibility</p:attrName>
                                        </p:attrNameLst>
                                      </p:cBhvr>
                                      <p:to>
                                        <p:strVal val="visible"/>
                                      </p:to>
                                    </p:set>
                                    <p:animEffect transition="in" filter="fade">
                                      <p:cBhvr>
                                        <p:cTn id="22" dur="500"/>
                                        <p:tgtEl>
                                          <p:spTgt spid="28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1">
                                            <p:txEl>
                                              <p:pRg st="6" end="6"/>
                                            </p:txEl>
                                          </p:spTgt>
                                        </p:tgtEl>
                                        <p:attrNameLst>
                                          <p:attrName>style.visibility</p:attrName>
                                        </p:attrNameLst>
                                      </p:cBhvr>
                                      <p:to>
                                        <p:strVal val="visible"/>
                                      </p:to>
                                    </p:set>
                                    <p:animEffect transition="in" filter="fade">
                                      <p:cBhvr>
                                        <p:cTn id="32" dur="500"/>
                                        <p:tgtEl>
                                          <p:spTgt spid="2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F15847-945F-7D42-A9B7-595C18741B03}"/>
              </a:ext>
            </a:extLst>
          </p:cNvPr>
          <p:cNvSpPr/>
          <p:nvPr/>
        </p:nvSpPr>
        <p:spPr>
          <a:xfrm>
            <a:off x="0" y="33020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
        <p:nvSpPr>
          <p:cNvPr id="2" name="Title 1"/>
          <p:cNvSpPr>
            <a:spLocks noGrp="1"/>
          </p:cNvSpPr>
          <p:nvPr>
            <p:ph type="title"/>
          </p:nvPr>
        </p:nvSpPr>
        <p:spPr>
          <a:xfrm>
            <a:off x="594284" y="440275"/>
            <a:ext cx="11029616" cy="1013800"/>
          </a:xfrm>
        </p:spPr>
        <p:txBody>
          <a:bodyPr/>
          <a:lstStyle/>
          <a:p>
            <a:r>
              <a:rPr lang="en-US" dirty="0">
                <a:solidFill>
                  <a:srgbClr val="1A56A6"/>
                </a:solidFill>
                <a:effectLst>
                  <a:outerShdw blurRad="50800" dist="38100" dir="2700000" algn="tl" rotWithShape="0">
                    <a:srgbClr val="000000">
                      <a:alpha val="43000"/>
                    </a:srgbClr>
                  </a:outerShdw>
                </a:effectLst>
                <a:latin typeface="Avenir Medium"/>
                <a:cs typeface="Avenir Medium"/>
              </a:rPr>
              <a:t>Fundamental Rule: How to Harness VUCA</a:t>
            </a:r>
          </a:p>
        </p:txBody>
      </p:sp>
      <p:sp>
        <p:nvSpPr>
          <p:cNvPr id="3" name="Content Placeholder 2"/>
          <p:cNvSpPr>
            <a:spLocks noGrp="1"/>
          </p:cNvSpPr>
          <p:nvPr>
            <p:ph idx="1"/>
          </p:nvPr>
        </p:nvSpPr>
        <p:spPr>
          <a:xfrm>
            <a:off x="566573" y="1665403"/>
            <a:ext cx="5427827" cy="3678303"/>
          </a:xfrm>
        </p:spPr>
        <p:txBody>
          <a:bodyPr>
            <a:normAutofit/>
          </a:bodyPr>
          <a:lstStyle/>
          <a:p>
            <a:pPr>
              <a:buFont typeface="Wingdings" charset="2"/>
              <a:buChar char="§"/>
            </a:pPr>
            <a:r>
              <a:rPr lang="en-US" sz="2200" b="1" i="1" dirty="0">
                <a:latin typeface="Avenir Medium"/>
                <a:cs typeface="Avenir Medium"/>
              </a:rPr>
              <a:t>Increase</a:t>
            </a:r>
            <a:r>
              <a:rPr lang="en-US" sz="2200" dirty="0">
                <a:latin typeface="Avenir Book"/>
                <a:cs typeface="Avenir Book"/>
              </a:rPr>
              <a:t>:</a:t>
            </a:r>
          </a:p>
          <a:p>
            <a:pPr lvl="1">
              <a:buFont typeface="Wingdings" charset="2"/>
              <a:buChar char="§"/>
            </a:pPr>
            <a:r>
              <a:rPr lang="en-US" sz="2000" b="1" dirty="0">
                <a:solidFill>
                  <a:schemeClr val="accent1"/>
                </a:solidFill>
                <a:latin typeface="Avenir Book"/>
                <a:cs typeface="Avenir Book"/>
              </a:rPr>
              <a:t>Speed</a:t>
            </a:r>
            <a:r>
              <a:rPr lang="en-US" sz="2000" dirty="0">
                <a:latin typeface="Avenir Book"/>
                <a:cs typeface="Avenir Book"/>
              </a:rPr>
              <a:t>: transparency, self-organization, recoupling of information, responsibility &amp; authority, simple rules</a:t>
            </a:r>
          </a:p>
          <a:p>
            <a:pPr lvl="1">
              <a:buFont typeface="Wingdings" charset="2"/>
              <a:buChar char="§"/>
            </a:pPr>
            <a:r>
              <a:rPr lang="en-US" sz="2000" b="1" dirty="0">
                <a:solidFill>
                  <a:schemeClr val="accent1"/>
                </a:solidFill>
                <a:latin typeface="Avenir Book"/>
                <a:cs typeface="Avenir Book"/>
              </a:rPr>
              <a:t>Interdependence</a:t>
            </a:r>
            <a:r>
              <a:rPr lang="en-US" sz="2000" dirty="0">
                <a:latin typeface="Avenir Book"/>
                <a:cs typeface="Avenir Book"/>
              </a:rPr>
              <a:t>: connection among teams and with the ecosystem  </a:t>
            </a:r>
          </a:p>
          <a:p>
            <a:pPr lvl="1">
              <a:buFont typeface="Wingdings" charset="2"/>
              <a:buChar char="§"/>
            </a:pPr>
            <a:r>
              <a:rPr lang="en-US" sz="2000" b="1" dirty="0">
                <a:solidFill>
                  <a:schemeClr val="accent1"/>
                </a:solidFill>
                <a:latin typeface="Avenir Book"/>
                <a:cs typeface="Avenir Book"/>
              </a:rPr>
              <a:t>Diversity</a:t>
            </a:r>
            <a:r>
              <a:rPr lang="en-US" sz="2000" dirty="0">
                <a:latin typeface="Avenir Book"/>
                <a:cs typeface="Avenir Book"/>
              </a:rPr>
              <a:t>: generalist approach, crowd sourcing, psychological safety; not a compliance issue </a:t>
            </a:r>
          </a:p>
          <a:p>
            <a:pPr lvl="1">
              <a:buFont typeface="Wingdings" charset="2"/>
              <a:buChar char="§"/>
            </a:pPr>
            <a:r>
              <a:rPr lang="en-US" sz="2000" b="1" dirty="0">
                <a:solidFill>
                  <a:schemeClr val="accent1"/>
                </a:solidFill>
                <a:latin typeface="Avenir Book"/>
                <a:cs typeface="Avenir Book"/>
              </a:rPr>
              <a:t>Density of interaction</a:t>
            </a:r>
            <a:r>
              <a:rPr lang="en-US" sz="2000" dirty="0">
                <a:latin typeface="Avenir Book"/>
                <a:cs typeface="Avenir Book"/>
              </a:rPr>
              <a:t>: open workspace</a:t>
            </a:r>
          </a:p>
        </p:txBody>
      </p:sp>
      <p:sp>
        <p:nvSpPr>
          <p:cNvPr id="5" name="Slide Number Placeholder 4"/>
          <p:cNvSpPr>
            <a:spLocks noGrp="1"/>
          </p:cNvSpPr>
          <p:nvPr>
            <p:ph type="sldNum" sz="quarter" idx="4294967295"/>
          </p:nvPr>
        </p:nvSpPr>
        <p:spPr>
          <a:xfrm>
            <a:off x="10825085" y="5965312"/>
            <a:ext cx="1052510" cy="365125"/>
          </a:xfrm>
          <a:prstGeom prst="rect">
            <a:avLst/>
          </a:prstGeom>
        </p:spPr>
        <p:txBody>
          <a:bodyPr/>
          <a:lstStyle/>
          <a:p>
            <a:fld id="{D57F1E4F-1CFF-5643-939E-217C01CDF565}" type="slidenum">
              <a:rPr lang="en-US" smtClean="0"/>
              <a:pPr/>
              <a:t>45</a:t>
            </a:fld>
            <a:endParaRPr lang="en-US" dirty="0"/>
          </a:p>
        </p:txBody>
      </p:sp>
      <p:sp>
        <p:nvSpPr>
          <p:cNvPr id="7" name="Footer Placeholder 3">
            <a:extLst>
              <a:ext uri="{FF2B5EF4-FFF2-40B4-BE49-F238E27FC236}">
                <a16:creationId xmlns:a16="http://schemas.microsoft.com/office/drawing/2014/main" id="{1E85B98E-7E30-414D-9BA1-CA9789F07BDC}"/>
              </a:ext>
            </a:extLst>
          </p:cNvPr>
          <p:cNvSpPr txBox="1">
            <a:spLocks/>
          </p:cNvSpPr>
          <p:nvPr/>
        </p:nvSpPr>
        <p:spPr>
          <a:xfrm>
            <a:off x="3213100" y="6356350"/>
            <a:ext cx="51943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Quantum Leadership Group, 2017: </a:t>
            </a:r>
            <a:r>
              <a:rPr lang="en-US" sz="1400" dirty="0" err="1"/>
              <a:t>www.sunniegiles.com</a:t>
            </a:r>
            <a:endParaRPr lang="en-US" sz="1400" dirty="0"/>
          </a:p>
        </p:txBody>
      </p:sp>
      <p:grpSp>
        <p:nvGrpSpPr>
          <p:cNvPr id="8" name="Group 7">
            <a:extLst>
              <a:ext uri="{FF2B5EF4-FFF2-40B4-BE49-F238E27FC236}">
                <a16:creationId xmlns:a16="http://schemas.microsoft.com/office/drawing/2014/main" id="{DE84E01F-AA24-4D40-881E-E2C7583BBFC8}"/>
              </a:ext>
            </a:extLst>
          </p:cNvPr>
          <p:cNvGrpSpPr/>
          <p:nvPr/>
        </p:nvGrpSpPr>
        <p:grpSpPr>
          <a:xfrm>
            <a:off x="6282286" y="1380379"/>
            <a:ext cx="5308602" cy="3848133"/>
            <a:chOff x="4656686" y="1824879"/>
            <a:chExt cx="5308602" cy="3848133"/>
          </a:xfrm>
        </p:grpSpPr>
        <p:pic>
          <p:nvPicPr>
            <p:cNvPr id="9" name="Picture 8">
              <a:extLst>
                <a:ext uri="{FF2B5EF4-FFF2-40B4-BE49-F238E27FC236}">
                  <a16:creationId xmlns:a16="http://schemas.microsoft.com/office/drawing/2014/main" id="{E9D02BA0-28DE-6F43-8A33-5876C7063B2F}"/>
                </a:ext>
              </a:extLst>
            </p:cNvPr>
            <p:cNvPicPr>
              <a:picLocks noChangeAspect="1"/>
            </p:cNvPicPr>
            <p:nvPr/>
          </p:nvPicPr>
          <p:blipFill>
            <a:blip r:embed="rId3"/>
            <a:stretch>
              <a:fillRect/>
            </a:stretch>
          </p:blipFill>
          <p:spPr>
            <a:xfrm rot="16200000">
              <a:off x="3441619" y="3039946"/>
              <a:ext cx="3839664" cy="1409530"/>
            </a:xfrm>
            <a:prstGeom prst="rect">
              <a:avLst/>
            </a:prstGeom>
          </p:spPr>
        </p:pic>
        <p:pic>
          <p:nvPicPr>
            <p:cNvPr id="10" name="Picture 9">
              <a:extLst>
                <a:ext uri="{FF2B5EF4-FFF2-40B4-BE49-F238E27FC236}">
                  <a16:creationId xmlns:a16="http://schemas.microsoft.com/office/drawing/2014/main" id="{C55614BE-665D-A744-A195-EF4AA15A40F7}"/>
                </a:ext>
              </a:extLst>
            </p:cNvPr>
            <p:cNvPicPr>
              <a:picLocks noChangeAspect="1"/>
            </p:cNvPicPr>
            <p:nvPr/>
          </p:nvPicPr>
          <p:blipFill>
            <a:blip r:embed="rId4"/>
            <a:stretch>
              <a:fillRect/>
            </a:stretch>
          </p:blipFill>
          <p:spPr>
            <a:xfrm rot="16200000">
              <a:off x="4763106" y="3061947"/>
              <a:ext cx="3801534" cy="1395532"/>
            </a:xfrm>
            <a:prstGeom prst="rect">
              <a:avLst/>
            </a:prstGeom>
          </p:spPr>
        </p:pic>
        <p:pic>
          <p:nvPicPr>
            <p:cNvPr id="11" name="Picture 10">
              <a:extLst>
                <a:ext uri="{FF2B5EF4-FFF2-40B4-BE49-F238E27FC236}">
                  <a16:creationId xmlns:a16="http://schemas.microsoft.com/office/drawing/2014/main" id="{4787BC97-8FDE-B745-BD66-11D889CACA08}"/>
                </a:ext>
              </a:extLst>
            </p:cNvPr>
            <p:cNvPicPr>
              <a:picLocks noChangeAspect="1"/>
            </p:cNvPicPr>
            <p:nvPr/>
          </p:nvPicPr>
          <p:blipFill>
            <a:blip r:embed="rId5"/>
            <a:stretch>
              <a:fillRect/>
            </a:stretch>
          </p:blipFill>
          <p:spPr>
            <a:xfrm rot="16200000">
              <a:off x="6060134" y="3063230"/>
              <a:ext cx="3805594" cy="1397023"/>
            </a:xfrm>
            <a:prstGeom prst="rect">
              <a:avLst/>
            </a:prstGeom>
          </p:spPr>
        </p:pic>
        <p:pic>
          <p:nvPicPr>
            <p:cNvPr id="12" name="Picture 11">
              <a:extLst>
                <a:ext uri="{FF2B5EF4-FFF2-40B4-BE49-F238E27FC236}">
                  <a16:creationId xmlns:a16="http://schemas.microsoft.com/office/drawing/2014/main" id="{490685FF-1979-8743-B20C-4066E8CDE167}"/>
                </a:ext>
              </a:extLst>
            </p:cNvPr>
            <p:cNvPicPr>
              <a:picLocks noChangeAspect="1"/>
            </p:cNvPicPr>
            <p:nvPr/>
          </p:nvPicPr>
          <p:blipFill>
            <a:blip r:embed="rId6"/>
            <a:stretch>
              <a:fillRect/>
            </a:stretch>
          </p:blipFill>
          <p:spPr>
            <a:xfrm rot="16200000">
              <a:off x="7349520" y="3057243"/>
              <a:ext cx="3826748" cy="1404789"/>
            </a:xfrm>
            <a:prstGeom prst="rect">
              <a:avLst/>
            </a:prstGeom>
          </p:spPr>
        </p:pic>
      </p:grpSp>
      <p:sp>
        <p:nvSpPr>
          <p:cNvPr id="13" name="TextBox 12">
            <a:extLst>
              <a:ext uri="{FF2B5EF4-FFF2-40B4-BE49-F238E27FC236}">
                <a16:creationId xmlns:a16="http://schemas.microsoft.com/office/drawing/2014/main" id="{A7811D27-A925-9844-96B8-A2D25906B2F4}"/>
              </a:ext>
            </a:extLst>
          </p:cNvPr>
          <p:cNvSpPr txBox="1"/>
          <p:nvPr/>
        </p:nvSpPr>
        <p:spPr>
          <a:xfrm>
            <a:off x="6726810" y="4770963"/>
            <a:ext cx="414867" cy="400110"/>
          </a:xfrm>
          <a:prstGeom prst="rect">
            <a:avLst/>
          </a:prstGeom>
          <a:noFill/>
        </p:spPr>
        <p:txBody>
          <a:bodyPr wrap="square" rtlCol="0">
            <a:spAutoFit/>
          </a:bodyPr>
          <a:lstStyle/>
          <a:p>
            <a:r>
              <a:rPr lang="en-US" sz="2000" dirty="0">
                <a:solidFill>
                  <a:schemeClr val="accent2">
                    <a:lumMod val="75000"/>
                  </a:schemeClr>
                </a:solidFill>
                <a:latin typeface="Avenir Heavy"/>
                <a:cs typeface="Avenir Heavy"/>
              </a:rPr>
              <a:t>V</a:t>
            </a:r>
          </a:p>
        </p:txBody>
      </p:sp>
      <p:sp>
        <p:nvSpPr>
          <p:cNvPr id="14" name="TextBox 13">
            <a:extLst>
              <a:ext uri="{FF2B5EF4-FFF2-40B4-BE49-F238E27FC236}">
                <a16:creationId xmlns:a16="http://schemas.microsoft.com/office/drawing/2014/main" id="{78EC7DBD-BB2B-9943-8DDA-C8FC327DA916}"/>
              </a:ext>
            </a:extLst>
          </p:cNvPr>
          <p:cNvSpPr txBox="1"/>
          <p:nvPr/>
        </p:nvSpPr>
        <p:spPr>
          <a:xfrm>
            <a:off x="8022211" y="4754030"/>
            <a:ext cx="414867" cy="400110"/>
          </a:xfrm>
          <a:prstGeom prst="rect">
            <a:avLst/>
          </a:prstGeom>
          <a:noFill/>
        </p:spPr>
        <p:txBody>
          <a:bodyPr wrap="square" rtlCol="0">
            <a:spAutoFit/>
          </a:bodyPr>
          <a:lstStyle/>
          <a:p>
            <a:r>
              <a:rPr lang="en-US" sz="2000" dirty="0">
                <a:solidFill>
                  <a:schemeClr val="tx2">
                    <a:lumMod val="75000"/>
                  </a:schemeClr>
                </a:solidFill>
                <a:latin typeface="Avenir Heavy"/>
                <a:cs typeface="Avenir Heavy"/>
              </a:rPr>
              <a:t>U</a:t>
            </a:r>
          </a:p>
        </p:txBody>
      </p:sp>
      <p:sp>
        <p:nvSpPr>
          <p:cNvPr id="15" name="TextBox 14">
            <a:extLst>
              <a:ext uri="{FF2B5EF4-FFF2-40B4-BE49-F238E27FC236}">
                <a16:creationId xmlns:a16="http://schemas.microsoft.com/office/drawing/2014/main" id="{81D650E3-684D-B24F-9F2C-F00EDD48DA40}"/>
              </a:ext>
            </a:extLst>
          </p:cNvPr>
          <p:cNvSpPr txBox="1"/>
          <p:nvPr/>
        </p:nvSpPr>
        <p:spPr>
          <a:xfrm>
            <a:off x="9287977" y="4766728"/>
            <a:ext cx="414867" cy="400110"/>
          </a:xfrm>
          <a:prstGeom prst="rect">
            <a:avLst/>
          </a:prstGeom>
          <a:noFill/>
        </p:spPr>
        <p:txBody>
          <a:bodyPr wrap="square" rtlCol="0">
            <a:spAutoFit/>
          </a:bodyPr>
          <a:lstStyle/>
          <a:p>
            <a:r>
              <a:rPr lang="en-US" sz="2000" dirty="0">
                <a:solidFill>
                  <a:schemeClr val="accent5">
                    <a:lumMod val="60000"/>
                    <a:lumOff val="40000"/>
                  </a:schemeClr>
                </a:solidFill>
                <a:latin typeface="Avenir Heavy"/>
                <a:cs typeface="Avenir Heavy"/>
              </a:rPr>
              <a:t>C</a:t>
            </a:r>
          </a:p>
        </p:txBody>
      </p:sp>
      <p:sp>
        <p:nvSpPr>
          <p:cNvPr id="16" name="TextBox 15">
            <a:extLst>
              <a:ext uri="{FF2B5EF4-FFF2-40B4-BE49-F238E27FC236}">
                <a16:creationId xmlns:a16="http://schemas.microsoft.com/office/drawing/2014/main" id="{7F15EDD5-A9A9-3E46-A3E4-D832C66E92A6}"/>
              </a:ext>
            </a:extLst>
          </p:cNvPr>
          <p:cNvSpPr txBox="1"/>
          <p:nvPr/>
        </p:nvSpPr>
        <p:spPr>
          <a:xfrm>
            <a:off x="10608778" y="4775195"/>
            <a:ext cx="414867" cy="400110"/>
          </a:xfrm>
          <a:prstGeom prst="rect">
            <a:avLst/>
          </a:prstGeom>
          <a:noFill/>
        </p:spPr>
        <p:txBody>
          <a:bodyPr wrap="square" rtlCol="0">
            <a:spAutoFit/>
          </a:bodyPr>
          <a:lstStyle/>
          <a:p>
            <a:r>
              <a:rPr lang="en-US" sz="2000" dirty="0">
                <a:solidFill>
                  <a:schemeClr val="accent5"/>
                </a:solidFill>
                <a:latin typeface="Avenir Heavy"/>
                <a:cs typeface="Avenir Heavy"/>
              </a:rPr>
              <a:t>A</a:t>
            </a:r>
          </a:p>
        </p:txBody>
      </p:sp>
    </p:spTree>
    <p:extLst>
      <p:ext uri="{BB962C8B-B14F-4D97-AF65-F5344CB8AC3E}">
        <p14:creationId xmlns:p14="http://schemas.microsoft.com/office/powerpoint/2010/main" val="186356520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5F0883-017A-8C47-B23C-D8CFC9D8103A}"/>
              </a:ext>
            </a:extLst>
          </p:cNvPr>
          <p:cNvSpPr/>
          <p:nvPr/>
        </p:nvSpPr>
        <p:spPr>
          <a:xfrm>
            <a:off x="0" y="33020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
        <p:nvSpPr>
          <p:cNvPr id="2" name="Title 1"/>
          <p:cNvSpPr>
            <a:spLocks noGrp="1"/>
          </p:cNvSpPr>
          <p:nvPr>
            <p:ph type="title"/>
          </p:nvPr>
        </p:nvSpPr>
        <p:spPr>
          <a:xfrm>
            <a:off x="594284" y="440275"/>
            <a:ext cx="11029616" cy="1013800"/>
          </a:xfrm>
        </p:spPr>
        <p:txBody>
          <a:bodyPr>
            <a:normAutofit fontScale="90000"/>
          </a:bodyPr>
          <a:lstStyle/>
          <a:p>
            <a:r>
              <a:rPr lang="en-US" b="0" dirty="0">
                <a:solidFill>
                  <a:schemeClr val="accent1"/>
                </a:solidFill>
                <a:effectLst>
                  <a:outerShdw blurRad="50800" dist="38100" dir="2700000" algn="tl" rotWithShape="0">
                    <a:srgbClr val="000000">
                      <a:alpha val="43000"/>
                    </a:srgbClr>
                  </a:outerShdw>
                </a:effectLst>
                <a:latin typeface="Avenir Heavy"/>
                <a:cs typeface="Avenir Heavy"/>
              </a:rPr>
              <a:t>How to Harness VUCA through the 6 competencies</a:t>
            </a:r>
            <a:endParaRPr lang="en-US" dirty="0">
              <a:solidFill>
                <a:schemeClr val="accent1"/>
              </a:solidFill>
              <a:effectLst>
                <a:outerShdw blurRad="50800" dist="38100" dir="2700000" algn="tl" rotWithShape="0">
                  <a:srgbClr val="000000">
                    <a:alpha val="43000"/>
                  </a:srgbClr>
                </a:outerShdw>
              </a:effectLst>
              <a:latin typeface="Avenir Heavy"/>
              <a:cs typeface="Avenir Heavy"/>
            </a:endParaRPr>
          </a:p>
        </p:txBody>
      </p:sp>
      <p:sp>
        <p:nvSpPr>
          <p:cNvPr id="3" name="Content Placeholder 2"/>
          <p:cNvSpPr>
            <a:spLocks noGrp="1"/>
          </p:cNvSpPr>
          <p:nvPr>
            <p:ph idx="1"/>
          </p:nvPr>
        </p:nvSpPr>
        <p:spPr>
          <a:xfrm>
            <a:off x="7165170" y="2222450"/>
            <a:ext cx="4458730" cy="2808645"/>
          </a:xfrm>
        </p:spPr>
        <p:txBody>
          <a:bodyPr>
            <a:normAutofit/>
          </a:bodyPr>
          <a:lstStyle/>
          <a:p>
            <a:pPr marL="18289" indent="0">
              <a:buNone/>
            </a:pPr>
            <a:endParaRPr lang="en-US" sz="2400" dirty="0">
              <a:solidFill>
                <a:schemeClr val="accent2">
                  <a:lumMod val="75000"/>
                </a:schemeClr>
              </a:solidFill>
              <a:latin typeface="Avenir Medium"/>
              <a:cs typeface="Avenir Medium"/>
            </a:endParaRPr>
          </a:p>
          <a:p>
            <a:pPr marL="0" indent="0">
              <a:buNone/>
            </a:pPr>
            <a:r>
              <a:rPr lang="en-US" sz="2400" dirty="0">
                <a:latin typeface="Avenir Light"/>
                <a:cs typeface="Avenir Light"/>
              </a:rPr>
              <a:t>The 6 Leadership competencies: to maximize your chances for radical innovation through leadership and culture</a:t>
            </a:r>
            <a:endParaRPr lang="en-US" sz="2400" b="1" dirty="0">
              <a:solidFill>
                <a:schemeClr val="accent2">
                  <a:lumMod val="75000"/>
                </a:schemeClr>
              </a:solidFill>
              <a:latin typeface="Avenir Medium"/>
              <a:cs typeface="Avenir Medium"/>
            </a:endParaRPr>
          </a:p>
        </p:txBody>
      </p:sp>
      <p:sp>
        <p:nvSpPr>
          <p:cNvPr id="4" name="Footer Placeholder 3"/>
          <p:cNvSpPr>
            <a:spLocks noGrp="1"/>
          </p:cNvSpPr>
          <p:nvPr>
            <p:ph type="ftr" sz="quarter" idx="4294967295"/>
          </p:nvPr>
        </p:nvSpPr>
        <p:spPr>
          <a:xfrm>
            <a:off x="1562651" y="6492875"/>
            <a:ext cx="5921956" cy="365125"/>
          </a:xfrm>
          <a:prstGeom prst="rect">
            <a:avLst/>
          </a:prstGeom>
        </p:spPr>
        <p:txBody>
          <a:bodyPr/>
          <a:lstStyle/>
          <a:p>
            <a:r>
              <a:rPr lang="en-US"/>
              <a:t>Copyright Quantum Leadership Group, 2017.</a:t>
            </a:r>
            <a:endParaRPr lang="en-US" dirty="0"/>
          </a:p>
        </p:txBody>
      </p:sp>
      <p:sp>
        <p:nvSpPr>
          <p:cNvPr id="5" name="Slide Number Placeholder 4"/>
          <p:cNvSpPr>
            <a:spLocks noGrp="1"/>
          </p:cNvSpPr>
          <p:nvPr>
            <p:ph type="sldNum" sz="quarter" idx="4294967295"/>
          </p:nvPr>
        </p:nvSpPr>
        <p:spPr>
          <a:xfrm>
            <a:off x="10197599" y="5965312"/>
            <a:ext cx="1198165" cy="415654"/>
          </a:xfrm>
          <a:prstGeom prst="rect">
            <a:avLst/>
          </a:prstGeom>
        </p:spPr>
        <p:txBody>
          <a:bodyPr/>
          <a:lstStyle/>
          <a:p>
            <a:fld id="{D57F1E4F-1CFF-5643-939E-217C01CDF565}" type="slidenum">
              <a:rPr lang="en-US" smtClean="0"/>
              <a:pPr/>
              <a:t>46</a:t>
            </a:fld>
            <a:endParaRPr lang="en-US" dirty="0"/>
          </a:p>
        </p:txBody>
      </p:sp>
      <p:pic>
        <p:nvPicPr>
          <p:cNvPr id="13" name="Picture 12" descr="Self-managem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0267" y="-4710281"/>
            <a:ext cx="12192000" cy="5150556"/>
          </a:xfrm>
          <a:prstGeom prst="rect">
            <a:avLst/>
          </a:prstGeom>
        </p:spPr>
      </p:pic>
      <p:pic>
        <p:nvPicPr>
          <p:cNvPr id="14" name="Picture 13" descr="Safet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267" y="-4710281"/>
            <a:ext cx="12192000" cy="5150556"/>
          </a:xfrm>
          <a:prstGeom prst="rect">
            <a:avLst/>
          </a:prstGeom>
        </p:spPr>
      </p:pic>
      <p:pic>
        <p:nvPicPr>
          <p:cNvPr id="16" name="Picture 15" descr="differentiatio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0267" y="-4710281"/>
            <a:ext cx="12192000" cy="5150556"/>
          </a:xfrm>
          <a:prstGeom prst="rect">
            <a:avLst/>
          </a:prstGeom>
        </p:spPr>
      </p:pic>
      <p:pic>
        <p:nvPicPr>
          <p:cNvPr id="17" name="Picture 16" descr="Connection.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0267" y="-4710281"/>
            <a:ext cx="12192000" cy="5150556"/>
          </a:xfrm>
          <a:prstGeom prst="rect">
            <a:avLst/>
          </a:prstGeom>
        </p:spPr>
      </p:pic>
      <p:pic>
        <p:nvPicPr>
          <p:cNvPr id="18" name="Picture 17" descr="Learning.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0267" y="-4710281"/>
            <a:ext cx="12192000" cy="5150556"/>
          </a:xfrm>
          <a:prstGeom prst="rect">
            <a:avLst/>
          </a:prstGeom>
        </p:spPr>
      </p:pic>
      <p:pic>
        <p:nvPicPr>
          <p:cNvPr id="19" name="Picture 18" descr="RI"/>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0267" y="-4710281"/>
            <a:ext cx="12192000" cy="5150556"/>
          </a:xfrm>
          <a:prstGeom prst="rect">
            <a:avLst/>
          </a:prstGeom>
        </p:spPr>
      </p:pic>
      <p:pic>
        <p:nvPicPr>
          <p:cNvPr id="15" name="Picture 14">
            <a:extLst>
              <a:ext uri="{FF2B5EF4-FFF2-40B4-BE49-F238E27FC236}">
                <a16:creationId xmlns:a16="http://schemas.microsoft.com/office/drawing/2014/main" id="{1AB2B9A7-AC1B-4FB3-BF7E-F9D2C9BBF8AC}"/>
              </a:ext>
            </a:extLst>
          </p:cNvPr>
          <p:cNvPicPr>
            <a:picLocks noChangeAspect="1"/>
          </p:cNvPicPr>
          <p:nvPr/>
        </p:nvPicPr>
        <p:blipFill>
          <a:blip r:embed="rId9"/>
          <a:stretch>
            <a:fillRect/>
          </a:stretch>
        </p:blipFill>
        <p:spPr>
          <a:xfrm>
            <a:off x="9655928" y="183024"/>
            <a:ext cx="2822448" cy="2328672"/>
          </a:xfrm>
          <a:prstGeom prst="rect">
            <a:avLst/>
          </a:prstGeom>
        </p:spPr>
      </p:pic>
    </p:spTree>
    <p:extLst>
      <p:ext uri="{BB962C8B-B14F-4D97-AF65-F5344CB8AC3E}">
        <p14:creationId xmlns:p14="http://schemas.microsoft.com/office/powerpoint/2010/main" val="2610179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9167E-6 2.59259E-6 L 0.00417 0.85162 " pathEditMode="relative" rAng="0" ptsTypes="AA">
                                      <p:cBhvr>
                                        <p:cTn id="6" dur="1000" fill="hold"/>
                                        <p:tgtEl>
                                          <p:spTgt spid="13"/>
                                        </p:tgtEl>
                                        <p:attrNameLst>
                                          <p:attrName>ppt_x</p:attrName>
                                          <p:attrName>ppt_y</p:attrName>
                                        </p:attrNameLst>
                                      </p:cBhvr>
                                      <p:rCtr x="208" y="4256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29167E-6 -0.00023 L 0.0043 0.85162 " pathEditMode="relative" rAng="0" ptsTypes="AA">
                                      <p:cBhvr>
                                        <p:cTn id="10" dur="1000" fill="hold"/>
                                        <p:tgtEl>
                                          <p:spTgt spid="14"/>
                                        </p:tgtEl>
                                        <p:attrNameLst>
                                          <p:attrName>ppt_x</p:attrName>
                                          <p:attrName>ppt_y</p:attrName>
                                        </p:attrNameLst>
                                      </p:cBhvr>
                                      <p:rCtr x="208" y="4259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29167E-6 2.59259E-6 L 0.00443 0.85185 " pathEditMode="relative" rAng="0" ptsTypes="AA">
                                      <p:cBhvr>
                                        <p:cTn id="14" dur="1000" fill="hold"/>
                                        <p:tgtEl>
                                          <p:spTgt spid="16"/>
                                        </p:tgtEl>
                                        <p:attrNameLst>
                                          <p:attrName>ppt_x</p:attrName>
                                          <p:attrName>ppt_y</p:attrName>
                                        </p:attrNameLst>
                                      </p:cBhvr>
                                      <p:rCtr x="221" y="42593"/>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48926E-7 -0.00024 L 0.00455 0.85284 " pathEditMode="relative" rAng="0" ptsTypes="AA">
                                      <p:cBhvr>
                                        <p:cTn id="18" dur="1000" fill="hold"/>
                                        <p:tgtEl>
                                          <p:spTgt spid="17"/>
                                        </p:tgtEl>
                                        <p:attrNameLst>
                                          <p:attrName>ppt_x</p:attrName>
                                          <p:attrName>ppt_y</p:attrName>
                                        </p:attrNameLst>
                                      </p:cBhvr>
                                      <p:rCtr x="221" y="4264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29167E-6 2.59259E-6 L 0.00482 0.85301 " pathEditMode="relative" rAng="0" ptsTypes="AA">
                                      <p:cBhvr>
                                        <p:cTn id="22" dur="1000" fill="hold"/>
                                        <p:tgtEl>
                                          <p:spTgt spid="18"/>
                                        </p:tgtEl>
                                        <p:attrNameLst>
                                          <p:attrName>ppt_x</p:attrName>
                                          <p:attrName>ppt_y</p:attrName>
                                        </p:attrNameLst>
                                      </p:cBhvr>
                                      <p:rCtr x="234" y="4263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2.29167E-6 2.59259E-6 L 0.00469 0.85208 " pathEditMode="relative" rAng="0" ptsTypes="AA">
                                      <p:cBhvr>
                                        <p:cTn id="26" dur="1000" fill="hold"/>
                                        <p:tgtEl>
                                          <p:spTgt spid="19"/>
                                        </p:tgtEl>
                                        <p:attrNameLst>
                                          <p:attrName>ppt_x</p:attrName>
                                          <p:attrName>ppt_y</p:attrName>
                                        </p:attrNameLst>
                                      </p:cBhvr>
                                      <p:rCtr x="234" y="4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F2246F-1424-E940-9B3A-7B0279E7C57C}"/>
              </a:ext>
            </a:extLst>
          </p:cNvPr>
          <p:cNvSpPr/>
          <p:nvPr/>
        </p:nvSpPr>
        <p:spPr>
          <a:xfrm>
            <a:off x="0" y="0"/>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
        <p:nvSpPr>
          <p:cNvPr id="2" name="Title 1"/>
          <p:cNvSpPr>
            <a:spLocks noGrp="1"/>
          </p:cNvSpPr>
          <p:nvPr>
            <p:ph type="title"/>
          </p:nvPr>
        </p:nvSpPr>
        <p:spPr>
          <a:xfrm>
            <a:off x="581192" y="531933"/>
            <a:ext cx="11029616" cy="1013800"/>
          </a:xfrm>
        </p:spPr>
        <p:txBody>
          <a:bodyPr>
            <a:normAutofit fontScale="90000"/>
          </a:bodyPr>
          <a:lstStyle/>
          <a:p>
            <a:r>
              <a:rPr lang="en-US" dirty="0">
                <a:solidFill>
                  <a:srgbClr val="1A56A6"/>
                </a:solidFill>
                <a:effectLst>
                  <a:outerShdw blurRad="50800" dist="38100" dir="2700000" algn="tl" rotWithShape="0">
                    <a:srgbClr val="000000">
                      <a:alpha val="43000"/>
                    </a:srgbClr>
                  </a:outerShdw>
                </a:effectLst>
                <a:latin typeface="Avenir Medium"/>
                <a:cs typeface="Avenir Medium"/>
              </a:rPr>
              <a:t>Radical Innovation, the book + 3-day Innovation Training</a:t>
            </a:r>
          </a:p>
        </p:txBody>
      </p:sp>
      <p:sp>
        <p:nvSpPr>
          <p:cNvPr id="3" name="Content Placeholder 2"/>
          <p:cNvSpPr>
            <a:spLocks noGrp="1"/>
          </p:cNvSpPr>
          <p:nvPr>
            <p:ph idx="1"/>
          </p:nvPr>
        </p:nvSpPr>
        <p:spPr>
          <a:xfrm>
            <a:off x="572915" y="2120092"/>
            <a:ext cx="3615039" cy="3678303"/>
          </a:xfrm>
        </p:spPr>
        <p:txBody>
          <a:bodyPr>
            <a:normAutofit/>
          </a:bodyPr>
          <a:lstStyle/>
          <a:p>
            <a:pPr>
              <a:buFont typeface="Arial" panose="020B0604020202020204" pitchFamily="34" charset="0"/>
              <a:buChar char="•"/>
            </a:pPr>
            <a:r>
              <a:rPr lang="en-US" sz="2200" dirty="0">
                <a:latin typeface="Avenir Book"/>
                <a:cs typeface="Avenir Book"/>
              </a:rPr>
              <a:t>On Amazon</a:t>
            </a:r>
          </a:p>
          <a:p>
            <a:pPr>
              <a:buFont typeface="Arial" panose="020B0604020202020204" pitchFamily="34" charset="0"/>
              <a:buChar char="•"/>
            </a:pPr>
            <a:r>
              <a:rPr lang="en-US" sz="2200" dirty="0">
                <a:latin typeface="Avenir Book"/>
                <a:cs typeface="Avenir Book"/>
              </a:rPr>
              <a:t>Bulk purchase: a lunch and learn discussion</a:t>
            </a:r>
          </a:p>
          <a:p>
            <a:pPr>
              <a:buFont typeface="Arial" panose="020B0604020202020204" pitchFamily="34" charset="0"/>
              <a:buChar char="•"/>
            </a:pPr>
            <a:r>
              <a:rPr lang="en-US" sz="2200" dirty="0">
                <a:latin typeface="Avenir Book"/>
                <a:cs typeface="Avenir Book"/>
              </a:rPr>
              <a:t>Three-day workshop</a:t>
            </a:r>
          </a:p>
          <a:p>
            <a:pPr>
              <a:buFont typeface="Arial" panose="020B0604020202020204" pitchFamily="34" charset="0"/>
              <a:buChar char="•"/>
            </a:pPr>
            <a:r>
              <a:rPr lang="en-US" sz="2200" dirty="0">
                <a:latin typeface="Avenir Book"/>
                <a:cs typeface="Avenir Book"/>
              </a:rPr>
              <a:t>sunn</a:t>
            </a:r>
            <a:r>
              <a:rPr lang="en-US" sz="2200" b="1" dirty="0">
                <a:solidFill>
                  <a:srgbClr val="FF0000"/>
                </a:solidFill>
                <a:latin typeface="Avenir Book"/>
                <a:cs typeface="Avenir Book"/>
              </a:rPr>
              <a:t>ie</a:t>
            </a:r>
            <a:r>
              <a:rPr lang="en-US" sz="2200" dirty="0">
                <a:latin typeface="Avenir Book"/>
                <a:cs typeface="Avenir Book"/>
              </a:rPr>
              <a:t>@sunn</a:t>
            </a:r>
            <a:r>
              <a:rPr lang="en-US" sz="2200" b="1" dirty="0">
                <a:solidFill>
                  <a:srgbClr val="FF0000"/>
                </a:solidFill>
                <a:latin typeface="Avenir Book"/>
                <a:cs typeface="Avenir Book"/>
              </a:rPr>
              <a:t>ie</a:t>
            </a:r>
            <a:r>
              <a:rPr lang="en-US" sz="2200" dirty="0">
                <a:latin typeface="Avenir Book"/>
                <a:cs typeface="Avenir Book"/>
              </a:rPr>
              <a:t>giles.com</a:t>
            </a:r>
          </a:p>
        </p:txBody>
      </p:sp>
      <p:sp>
        <p:nvSpPr>
          <p:cNvPr id="5" name="Slide Number Placeholder 4"/>
          <p:cNvSpPr>
            <a:spLocks noGrp="1"/>
          </p:cNvSpPr>
          <p:nvPr>
            <p:ph type="sldNum" sz="quarter" idx="4294967295"/>
          </p:nvPr>
        </p:nvSpPr>
        <p:spPr>
          <a:xfrm>
            <a:off x="10825085" y="5965312"/>
            <a:ext cx="1052510" cy="365125"/>
          </a:xfrm>
          <a:prstGeom prst="rect">
            <a:avLst/>
          </a:prstGeom>
        </p:spPr>
        <p:txBody>
          <a:bodyPr/>
          <a:lstStyle/>
          <a:p>
            <a:fld id="{D57F1E4F-1CFF-5643-939E-217C01CDF565}" type="slidenum">
              <a:rPr lang="en-US" smtClean="0"/>
              <a:pPr/>
              <a:t>47</a:t>
            </a:fld>
            <a:endParaRPr lang="en-US" dirty="0"/>
          </a:p>
        </p:txBody>
      </p:sp>
      <p:pic>
        <p:nvPicPr>
          <p:cNvPr id="7" name="Picture 6"/>
          <p:cNvPicPr>
            <a:picLocks noChangeAspect="1"/>
          </p:cNvPicPr>
          <p:nvPr/>
        </p:nvPicPr>
        <p:blipFill>
          <a:blip r:embed="rId2"/>
          <a:stretch>
            <a:fillRect/>
          </a:stretch>
        </p:blipFill>
        <p:spPr>
          <a:xfrm>
            <a:off x="4010997" y="1296287"/>
            <a:ext cx="3873833" cy="5536999"/>
          </a:xfrm>
          <a:prstGeom prst="rect">
            <a:avLst/>
          </a:prstGeom>
        </p:spPr>
      </p:pic>
      <p:pic>
        <p:nvPicPr>
          <p:cNvPr id="8" name="Picture 7">
            <a:extLst>
              <a:ext uri="{FF2B5EF4-FFF2-40B4-BE49-F238E27FC236}">
                <a16:creationId xmlns:a16="http://schemas.microsoft.com/office/drawing/2014/main" id="{FA612DCE-EC1A-40C2-AA17-1F2C008931C7}"/>
              </a:ext>
            </a:extLst>
          </p:cNvPr>
          <p:cNvPicPr>
            <a:picLocks noChangeAspect="1"/>
          </p:cNvPicPr>
          <p:nvPr/>
        </p:nvPicPr>
        <p:blipFill rotWithShape="1">
          <a:blip r:embed="rId3"/>
          <a:srcRect l="56987" t="7004" r="9037" b="9862"/>
          <a:stretch/>
        </p:blipFill>
        <p:spPr>
          <a:xfrm>
            <a:off x="7707872" y="1594887"/>
            <a:ext cx="3300782" cy="4321270"/>
          </a:xfrm>
          <a:prstGeom prst="rect">
            <a:avLst/>
          </a:prstGeom>
        </p:spPr>
      </p:pic>
      <p:sp>
        <p:nvSpPr>
          <p:cNvPr id="10" name="Footer Placeholder 3">
            <a:extLst>
              <a:ext uri="{FF2B5EF4-FFF2-40B4-BE49-F238E27FC236}">
                <a16:creationId xmlns:a16="http://schemas.microsoft.com/office/drawing/2014/main" id="{9FF763D3-E1C2-D849-A42F-E3A5257C75EA}"/>
              </a:ext>
            </a:extLst>
          </p:cNvPr>
          <p:cNvSpPr txBox="1">
            <a:spLocks/>
          </p:cNvSpPr>
          <p:nvPr/>
        </p:nvSpPr>
        <p:spPr>
          <a:xfrm>
            <a:off x="3327400" y="6356350"/>
            <a:ext cx="5080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Quantum Leadership Group, 2017: </a:t>
            </a:r>
            <a:r>
              <a:rPr lang="en-US" sz="1400" dirty="0" err="1"/>
              <a:t>www.sunniegiles.com</a:t>
            </a:r>
            <a:endParaRPr lang="en-US" sz="1400" dirty="0"/>
          </a:p>
        </p:txBody>
      </p:sp>
    </p:spTree>
    <p:extLst>
      <p:ext uri="{BB962C8B-B14F-4D97-AF65-F5344CB8AC3E}">
        <p14:creationId xmlns:p14="http://schemas.microsoft.com/office/powerpoint/2010/main" val="111215262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85994" y="5295820"/>
            <a:ext cx="3626675" cy="1292662"/>
          </a:xfrm>
          <a:prstGeom prst="rect">
            <a:avLst/>
          </a:prstGeom>
        </p:spPr>
        <p:txBody>
          <a:bodyPr wrap="square">
            <a:spAutoFit/>
          </a:bodyPr>
          <a:lstStyle/>
          <a:p>
            <a:r>
              <a:rPr lang="en-US" sz="2600" dirty="0">
                <a:latin typeface="+mj-lt"/>
                <a:ea typeface="Jaapokki" charset="0"/>
                <a:cs typeface="Jaapokki" charset="0"/>
              </a:rPr>
              <a:t>Email Juliana Ruiz </a:t>
            </a:r>
            <a:r>
              <a:rPr lang="en-US" sz="2600" b="1" dirty="0">
                <a:latin typeface="+mj-lt"/>
                <a:ea typeface="Jaapokki" charset="0"/>
                <a:cs typeface="Jaapokki" charset="0"/>
                <a:hlinkClick r:id="rId2"/>
              </a:rPr>
              <a:t>jr@hceg.org</a:t>
            </a:r>
            <a:r>
              <a:rPr lang="en-US" sz="2600" dirty="0">
                <a:latin typeface="+mj-lt"/>
                <a:ea typeface="Jaapokki" charset="0"/>
                <a:cs typeface="Jaapokki" charset="0"/>
              </a:rPr>
              <a:t> about HCEG &amp; to join us Minneapolis </a:t>
            </a:r>
          </a:p>
        </p:txBody>
      </p:sp>
      <p:sp>
        <p:nvSpPr>
          <p:cNvPr id="10" name="TextBox 9">
            <a:extLst>
              <a:ext uri="{FF2B5EF4-FFF2-40B4-BE49-F238E27FC236}">
                <a16:creationId xmlns:a16="http://schemas.microsoft.com/office/drawing/2014/main" id="{2ACF8CB0-DFB1-7D4B-8D86-3166DAD72968}"/>
              </a:ext>
            </a:extLst>
          </p:cNvPr>
          <p:cNvSpPr txBox="1"/>
          <p:nvPr/>
        </p:nvSpPr>
        <p:spPr>
          <a:xfrm>
            <a:off x="364370" y="505587"/>
            <a:ext cx="10915509" cy="707886"/>
          </a:xfrm>
          <a:prstGeom prst="rect">
            <a:avLst/>
          </a:prstGeom>
          <a:noFill/>
        </p:spPr>
        <p:txBody>
          <a:bodyPr wrap="square" rtlCol="0">
            <a:spAutoFit/>
          </a:bodyPr>
          <a:lstStyle/>
          <a:p>
            <a:r>
              <a:rPr lang="en-US" sz="4000" b="1" dirty="0">
                <a:solidFill>
                  <a:schemeClr val="bg1"/>
                </a:solidFill>
              </a:rPr>
              <a:t>Join HCEG Annual Forum to Celebrate 30 Years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7870"/>
          <a:stretch/>
        </p:blipFill>
        <p:spPr>
          <a:xfrm rot="669850">
            <a:off x="559355" y="1754812"/>
            <a:ext cx="5812104" cy="4435782"/>
          </a:xfrm>
          <a:prstGeom prst="rect">
            <a:avLst/>
          </a:prstGeom>
        </p:spPr>
      </p:pic>
      <p:sp>
        <p:nvSpPr>
          <p:cNvPr id="2" name="TextBox 1">
            <a:extLst>
              <a:ext uri="{FF2B5EF4-FFF2-40B4-BE49-F238E27FC236}">
                <a16:creationId xmlns:a16="http://schemas.microsoft.com/office/drawing/2014/main" id="{CC7FB3A3-877C-4A4B-BFE7-9C5E035BAAE1}"/>
              </a:ext>
            </a:extLst>
          </p:cNvPr>
          <p:cNvSpPr txBox="1"/>
          <p:nvPr/>
        </p:nvSpPr>
        <p:spPr>
          <a:xfrm>
            <a:off x="6785795" y="2105523"/>
            <a:ext cx="4608095" cy="2708434"/>
          </a:xfrm>
          <a:prstGeom prst="rect">
            <a:avLst/>
          </a:prstGeom>
          <a:noFill/>
        </p:spPr>
        <p:txBody>
          <a:bodyPr wrap="square" rtlCol="0">
            <a:spAutoFit/>
          </a:bodyPr>
          <a:lstStyle/>
          <a:p>
            <a:r>
              <a:rPr lang="en-US" sz="1900" b="1" dirty="0">
                <a:latin typeface="+mj-lt"/>
              </a:rPr>
              <a:t>Keynotes:</a:t>
            </a:r>
          </a:p>
          <a:p>
            <a:pPr marL="285750" indent="-285750">
              <a:buFont typeface="Arial" panose="020B0604020202020204" pitchFamily="34" charset="0"/>
              <a:buChar char="•"/>
            </a:pPr>
            <a:r>
              <a:rPr lang="en-US" sz="1900" b="1" dirty="0">
                <a:latin typeface="+mj-lt"/>
              </a:rPr>
              <a:t>Andy </a:t>
            </a:r>
            <a:r>
              <a:rPr lang="en-US" sz="1900" b="1" dirty="0" err="1">
                <a:latin typeface="+mj-lt"/>
              </a:rPr>
              <a:t>Slavitt</a:t>
            </a:r>
            <a:r>
              <a:rPr lang="en-US" sz="1900" b="1" dirty="0">
                <a:latin typeface="+mj-lt"/>
              </a:rPr>
              <a:t> </a:t>
            </a:r>
            <a:r>
              <a:rPr lang="en-US" sz="1900" dirty="0">
                <a:latin typeface="+mj-lt"/>
              </a:rPr>
              <a:t>– Former CMS Administrator &amp; Board Chair of the United States of Care</a:t>
            </a:r>
          </a:p>
          <a:p>
            <a:pPr marL="285750" indent="-285750">
              <a:buFont typeface="Arial" panose="020B0604020202020204" pitchFamily="34" charset="0"/>
              <a:buChar char="•"/>
            </a:pPr>
            <a:r>
              <a:rPr lang="en-US" sz="1900" b="1" dirty="0">
                <a:latin typeface="+mj-lt"/>
              </a:rPr>
              <a:t>Dan Buettner </a:t>
            </a:r>
            <a:r>
              <a:rPr lang="en-US" sz="1900" dirty="0">
                <a:latin typeface="+mj-lt"/>
              </a:rPr>
              <a:t>– Explorer, National Geographic Fellow and New York Times Best Selling Author of “The Blue Zones:     9 Lessons for Living Longer</a:t>
            </a:r>
          </a:p>
          <a:p>
            <a:pPr marL="285750" indent="-285750">
              <a:buFont typeface="Arial" panose="020B0604020202020204" pitchFamily="34" charset="0"/>
              <a:buChar char="•"/>
            </a:pPr>
            <a:r>
              <a:rPr lang="en-US" sz="1900" dirty="0">
                <a:latin typeface="+mj-lt"/>
              </a:rPr>
              <a:t>National Healthcare Thought Leaders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02829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3163" y="2815740"/>
            <a:ext cx="5342745" cy="3226128"/>
            <a:chOff x="319502" y="1152441"/>
            <a:chExt cx="4343367" cy="2484417"/>
          </a:xfrm>
        </p:grpSpPr>
        <p:pic>
          <p:nvPicPr>
            <p:cNvPr id="10" name="Picture 9"/>
            <p:cNvPicPr>
              <a:picLocks noChangeAspect="1"/>
            </p:cNvPicPr>
            <p:nvPr/>
          </p:nvPicPr>
          <p:blipFill rotWithShape="1">
            <a:blip r:embed="rId2"/>
            <a:srcRect r="65994" b="67335"/>
            <a:stretch/>
          </p:blipFill>
          <p:spPr>
            <a:xfrm>
              <a:off x="325147" y="1152441"/>
              <a:ext cx="978720" cy="883723"/>
            </a:xfrm>
            <a:prstGeom prst="rect">
              <a:avLst/>
            </a:prstGeom>
          </p:spPr>
        </p:pic>
        <p:pic>
          <p:nvPicPr>
            <p:cNvPr id="11" name="Picture 10"/>
            <p:cNvPicPr>
              <a:picLocks noChangeAspect="1"/>
            </p:cNvPicPr>
            <p:nvPr/>
          </p:nvPicPr>
          <p:blipFill rotWithShape="1">
            <a:blip r:embed="rId2"/>
            <a:srcRect l="33585" r="30947" b="67335"/>
            <a:stretch/>
          </p:blipFill>
          <p:spPr>
            <a:xfrm>
              <a:off x="325147" y="1963522"/>
              <a:ext cx="1020817" cy="883723"/>
            </a:xfrm>
            <a:prstGeom prst="rect">
              <a:avLst/>
            </a:prstGeom>
          </p:spPr>
        </p:pic>
        <p:pic>
          <p:nvPicPr>
            <p:cNvPr id="12" name="Picture 11"/>
            <p:cNvPicPr>
              <a:picLocks noChangeAspect="1"/>
            </p:cNvPicPr>
            <p:nvPr/>
          </p:nvPicPr>
          <p:blipFill rotWithShape="1">
            <a:blip r:embed="rId2"/>
            <a:srcRect l="33546" t="36384" r="32096" b="34463"/>
            <a:stretch/>
          </p:blipFill>
          <p:spPr>
            <a:xfrm>
              <a:off x="319502" y="2847245"/>
              <a:ext cx="990010" cy="789613"/>
            </a:xfrm>
            <a:prstGeom prst="rect">
              <a:avLst/>
            </a:prstGeom>
          </p:spPr>
        </p:pic>
        <p:sp>
          <p:nvSpPr>
            <p:cNvPr id="13" name="TextBox 12"/>
            <p:cNvSpPr txBox="1"/>
            <p:nvPr/>
          </p:nvSpPr>
          <p:spPr>
            <a:xfrm>
              <a:off x="1177022" y="1416540"/>
              <a:ext cx="3485847" cy="355525"/>
            </a:xfrm>
            <a:prstGeom prst="rect">
              <a:avLst/>
            </a:prstGeom>
            <a:noFill/>
          </p:spPr>
          <p:txBody>
            <a:bodyPr wrap="square" rtlCol="0">
              <a:spAutoFit/>
            </a:bodyPr>
            <a:lstStyle/>
            <a:p>
              <a:r>
                <a:rPr lang="en-US" sz="2400" dirty="0">
                  <a:solidFill>
                    <a:srgbClr val="002060"/>
                  </a:solidFill>
                  <a:ea typeface="Arial Narrow" charset="0"/>
                  <a:cs typeface="Arial Narrow" charset="0"/>
                </a:rPr>
                <a:t>HealthCare Executive Group</a:t>
              </a:r>
            </a:p>
          </p:txBody>
        </p:sp>
        <p:sp>
          <p:nvSpPr>
            <p:cNvPr id="14" name="TextBox 13"/>
            <p:cNvSpPr txBox="1"/>
            <p:nvPr/>
          </p:nvSpPr>
          <p:spPr>
            <a:xfrm>
              <a:off x="1135898" y="2227621"/>
              <a:ext cx="3526971" cy="355525"/>
            </a:xfrm>
            <a:prstGeom prst="rect">
              <a:avLst/>
            </a:prstGeom>
            <a:noFill/>
          </p:spPr>
          <p:txBody>
            <a:bodyPr wrap="square" rtlCol="0">
              <a:spAutoFit/>
            </a:bodyPr>
            <a:lstStyle/>
            <a:p>
              <a:r>
                <a:rPr lang="en-US" sz="2400" dirty="0">
                  <a:solidFill>
                    <a:srgbClr val="002060"/>
                  </a:solidFill>
                  <a:ea typeface="Arial Narrow" charset="0"/>
                  <a:cs typeface="Arial Narrow" charset="0"/>
                </a:rPr>
                <a:t>@</a:t>
              </a:r>
              <a:r>
                <a:rPr lang="en-US" sz="2400" dirty="0" err="1">
                  <a:solidFill>
                    <a:srgbClr val="002060"/>
                  </a:solidFill>
                  <a:ea typeface="Arial Narrow" charset="0"/>
                  <a:cs typeface="Arial Narrow" charset="0"/>
                </a:rPr>
                <a:t>HCExecGroup</a:t>
              </a:r>
              <a:endParaRPr lang="en-US" sz="2400" dirty="0">
                <a:solidFill>
                  <a:srgbClr val="002060"/>
                </a:solidFill>
                <a:ea typeface="Arial Narrow" charset="0"/>
                <a:cs typeface="Arial Narrow" charset="0"/>
              </a:endParaRPr>
            </a:p>
          </p:txBody>
        </p:sp>
        <p:sp>
          <p:nvSpPr>
            <p:cNvPr id="15" name="TextBox 14"/>
            <p:cNvSpPr txBox="1"/>
            <p:nvPr/>
          </p:nvSpPr>
          <p:spPr>
            <a:xfrm>
              <a:off x="1177022" y="3064290"/>
              <a:ext cx="3265714" cy="355525"/>
            </a:xfrm>
            <a:prstGeom prst="rect">
              <a:avLst/>
            </a:prstGeom>
            <a:noFill/>
          </p:spPr>
          <p:txBody>
            <a:bodyPr wrap="square" rtlCol="0">
              <a:spAutoFit/>
            </a:bodyPr>
            <a:lstStyle/>
            <a:p>
              <a:r>
                <a:rPr lang="en-US" sz="2400" dirty="0">
                  <a:solidFill>
                    <a:srgbClr val="002060"/>
                  </a:solidFill>
                  <a:ea typeface="Arial Narrow" charset="0"/>
                  <a:cs typeface="Arial Narrow" charset="0"/>
                </a:rPr>
                <a:t>HealthCare Executive Group</a:t>
              </a:r>
            </a:p>
          </p:txBody>
        </p:sp>
      </p:grpSp>
      <p:sp>
        <p:nvSpPr>
          <p:cNvPr id="16" name="TextBox 15">
            <a:extLst>
              <a:ext uri="{FF2B5EF4-FFF2-40B4-BE49-F238E27FC236}">
                <a16:creationId xmlns:a16="http://schemas.microsoft.com/office/drawing/2014/main" id="{98687533-6427-7242-ACF4-D627C12ECF0B}"/>
              </a:ext>
            </a:extLst>
          </p:cNvPr>
          <p:cNvSpPr txBox="1"/>
          <p:nvPr/>
        </p:nvSpPr>
        <p:spPr>
          <a:xfrm>
            <a:off x="425592" y="727761"/>
            <a:ext cx="10191608" cy="707886"/>
          </a:xfrm>
          <a:prstGeom prst="rect">
            <a:avLst/>
          </a:prstGeom>
          <a:noFill/>
        </p:spPr>
        <p:txBody>
          <a:bodyPr wrap="square" rtlCol="0">
            <a:spAutoFit/>
          </a:bodyPr>
          <a:lstStyle/>
          <a:p>
            <a:r>
              <a:rPr lang="en-US" sz="4000" b="1" dirty="0">
                <a:solidFill>
                  <a:schemeClr val="bg1"/>
                </a:solidFill>
                <a:latin typeface="+mj-lt"/>
              </a:rPr>
              <a:t>Thank You</a:t>
            </a:r>
          </a:p>
        </p:txBody>
      </p:sp>
      <p:sp>
        <p:nvSpPr>
          <p:cNvPr id="17" name="TextBox 16">
            <a:extLst>
              <a:ext uri="{FF2B5EF4-FFF2-40B4-BE49-F238E27FC236}">
                <a16:creationId xmlns:a16="http://schemas.microsoft.com/office/drawing/2014/main" id="{91BEE444-5BFF-F843-A876-875D849213E8}"/>
              </a:ext>
            </a:extLst>
          </p:cNvPr>
          <p:cNvSpPr txBox="1"/>
          <p:nvPr/>
        </p:nvSpPr>
        <p:spPr>
          <a:xfrm>
            <a:off x="425591" y="1833306"/>
            <a:ext cx="4565509" cy="584775"/>
          </a:xfrm>
          <a:prstGeom prst="rect">
            <a:avLst/>
          </a:prstGeom>
          <a:noFill/>
        </p:spPr>
        <p:txBody>
          <a:bodyPr wrap="square" rtlCol="0">
            <a:spAutoFit/>
          </a:bodyPr>
          <a:lstStyle/>
          <a:p>
            <a:pPr fontAlgn="base"/>
            <a:r>
              <a:rPr lang="en-US" sz="3200" dirty="0">
                <a:latin typeface="+mj-lt"/>
              </a:rPr>
              <a:t>Connect with us:</a:t>
            </a:r>
          </a:p>
        </p:txBody>
      </p:sp>
    </p:spTree>
    <p:extLst>
      <p:ext uri="{BB962C8B-B14F-4D97-AF65-F5344CB8AC3E}">
        <p14:creationId xmlns:p14="http://schemas.microsoft.com/office/powerpoint/2010/main" val="884990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690B3E-781C-5E46-8ECE-900E82F770E9}"/>
              </a:ext>
            </a:extLst>
          </p:cNvPr>
          <p:cNvSpPr txBox="1"/>
          <p:nvPr/>
        </p:nvSpPr>
        <p:spPr>
          <a:xfrm>
            <a:off x="425592" y="519545"/>
            <a:ext cx="9683608" cy="1077218"/>
          </a:xfrm>
          <a:prstGeom prst="rect">
            <a:avLst/>
          </a:prstGeom>
          <a:noFill/>
        </p:spPr>
        <p:txBody>
          <a:bodyPr wrap="square" rtlCol="0">
            <a:spAutoFit/>
          </a:bodyPr>
          <a:lstStyle/>
          <a:p>
            <a:r>
              <a:rPr lang="en-US" sz="4000" b="1" dirty="0">
                <a:solidFill>
                  <a:schemeClr val="bg1"/>
                </a:solidFill>
                <a:latin typeface="+mj-lt"/>
              </a:rPr>
              <a:t>HealthCare Executive Group (HCEG)</a:t>
            </a:r>
          </a:p>
          <a:p>
            <a:r>
              <a:rPr lang="en-US" sz="2400" i="1" dirty="0">
                <a:solidFill>
                  <a:schemeClr val="bg1"/>
                </a:solidFill>
                <a:latin typeface="+mj-lt"/>
                <a:ea typeface="Jaapokki" charset="0"/>
                <a:cs typeface="Jaapokki" charset="0"/>
              </a:rPr>
              <a:t>Guiding Executives Through Innovation, Change and Growth, since 1988</a:t>
            </a:r>
            <a:r>
              <a:rPr lang="en-US" sz="2400" b="1" i="1" dirty="0">
                <a:solidFill>
                  <a:schemeClr val="bg1"/>
                </a:solidFill>
                <a:latin typeface="+mj-lt"/>
                <a:ea typeface="Jaapokki" charset="0"/>
                <a:cs typeface="Jaapokki" charset="0"/>
              </a:rPr>
              <a:t> </a:t>
            </a:r>
            <a:endParaRPr lang="en-US" sz="2400" i="1" dirty="0">
              <a:solidFill>
                <a:schemeClr val="bg1"/>
              </a:solidFill>
              <a:latin typeface="+mj-lt"/>
              <a:ea typeface="Jaapokki" charset="0"/>
              <a:cs typeface="Jaapokki" charset="0"/>
            </a:endParaRPr>
          </a:p>
        </p:txBody>
      </p:sp>
      <p:sp>
        <p:nvSpPr>
          <p:cNvPr id="7" name="Rectangle 6">
            <a:extLst>
              <a:ext uri="{FF2B5EF4-FFF2-40B4-BE49-F238E27FC236}">
                <a16:creationId xmlns:a16="http://schemas.microsoft.com/office/drawing/2014/main" id="{1B5F1EB6-1A01-8E47-93D1-E0CF7CB3CBA2}"/>
              </a:ext>
            </a:extLst>
          </p:cNvPr>
          <p:cNvSpPr/>
          <p:nvPr/>
        </p:nvSpPr>
        <p:spPr>
          <a:xfrm>
            <a:off x="509105" y="2229567"/>
            <a:ext cx="9683609" cy="3108543"/>
          </a:xfrm>
          <a:prstGeom prst="rect">
            <a:avLst/>
          </a:prstGeom>
        </p:spPr>
        <p:txBody>
          <a:bodyPr wrap="square">
            <a:spAutoFit/>
          </a:bodyPr>
          <a:lstStyle/>
          <a:p>
            <a:pPr fontAlgn="base"/>
            <a:r>
              <a:rPr lang="en-US" sz="2800" dirty="0">
                <a:latin typeface="+mj-lt"/>
              </a:rPr>
              <a:t>HCEG was founded in 1988 by healthcare executives looking for a forum that offered an open exchange of ideas, opportunities for collaboration and transformational dialogue. Each year, HCEG membership identifies the HCEG Top 10 opportunities, challenges and issues facing executives in healthcare. The HCEG Top 10 serve as the foundation for HCEG educational and programming initiatives throughout  the year.</a:t>
            </a:r>
          </a:p>
        </p:txBody>
      </p:sp>
    </p:spTree>
    <p:extLst>
      <p:ext uri="{BB962C8B-B14F-4D97-AF65-F5344CB8AC3E}">
        <p14:creationId xmlns:p14="http://schemas.microsoft.com/office/powerpoint/2010/main" val="229088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44569" y="4820522"/>
            <a:ext cx="9167731" cy="1181413"/>
          </a:xfrm>
          <a:prstGeom prst="rect">
            <a:avLst/>
          </a:prstGeom>
          <a:solidFill>
            <a:srgbClr val="F2BC5B">
              <a:alpha val="20000"/>
            </a:srgbClr>
          </a:solidFill>
          <a:ln w="12700" cap="sq">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endParaRPr>
          </a:p>
          <a:p>
            <a:pPr lvl="0">
              <a:defRPr/>
            </a:pPr>
            <a:r>
              <a:rPr lang="en-US" sz="1400" dirty="0">
                <a:solidFill>
                  <a:srgbClr val="002060"/>
                </a:solidFill>
                <a:latin typeface="Calibri Light" panose="020F0302020204030204" pitchFamily="34" charset="0"/>
                <a:ea typeface="Calibri" panose="020F0502020204030204" pitchFamily="34" charset="0"/>
              </a:rPr>
              <a:t>Thought leadership through the collective contributions of a select network of healthcare executives and industry experts, while building relationships that provide critical access to market knowledge, resources, and strategies.</a:t>
            </a:r>
            <a:endParaRPr kumimoji="0" lang="en-US" sz="1400" b="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endParaRPr>
          </a:p>
        </p:txBody>
      </p:sp>
      <p:sp>
        <p:nvSpPr>
          <p:cNvPr id="5" name="Rectangle 4"/>
          <p:cNvSpPr/>
          <p:nvPr/>
        </p:nvSpPr>
        <p:spPr>
          <a:xfrm>
            <a:off x="344569" y="1930569"/>
            <a:ext cx="3056586" cy="2651760"/>
          </a:xfrm>
          <a:prstGeom prst="rect">
            <a:avLst/>
          </a:prstGeom>
          <a:solidFill>
            <a:srgbClr val="F2BC5B">
              <a:alpha val="20000"/>
            </a:srgbClr>
          </a:solidFill>
          <a:ln w="12700" cap="sq">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mj-lt"/>
                <a:ea typeface="Calibri" panose="020F0502020204030204" pitchFamily="34" charset="0"/>
                <a:cs typeface="+mn-cs"/>
              </a:rPr>
              <a:t>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strike="noStrike" kern="1200" cap="none" spc="0" normalizeH="0" baseline="0" noProof="0" dirty="0">
              <a:ln>
                <a:noFill/>
              </a:ln>
              <a:solidFill>
                <a:srgbClr val="002060"/>
              </a:solidFill>
              <a:effectLst/>
              <a:uLnTx/>
              <a:uFillTx/>
              <a:latin typeface="+mj-lt"/>
              <a:ea typeface="Calibri" panose="020F0502020204030204" pitchFamily="34" charset="0"/>
              <a:cs typeface="+mn-cs"/>
            </a:endParaRPr>
          </a:p>
          <a:p>
            <a:pPr lvl="0">
              <a:defRPr/>
            </a:pPr>
            <a:r>
              <a:rPr lang="en-US" sz="1400" dirty="0">
                <a:solidFill>
                  <a:srgbClr val="002060"/>
                </a:solidFill>
                <a:latin typeface="+mj-lt"/>
              </a:rPr>
              <a:t>To be a professional network which is relevant, influential and sought after in healthcare, by promoting industry-wide transformation and innovations that foster market advancement and enables professional growth of its members. </a:t>
            </a:r>
            <a:endParaRPr kumimoji="0" lang="en-US" sz="1400" b="0" i="0" strike="noStrike" kern="1200" cap="none" spc="0" normalizeH="0" baseline="0" noProof="0" dirty="0">
              <a:ln>
                <a:noFill/>
              </a:ln>
              <a:solidFill>
                <a:srgbClr val="002060"/>
              </a:solidFill>
              <a:effectLst/>
              <a:uLnTx/>
              <a:uFillTx/>
              <a:latin typeface="+mj-lt"/>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mj-lt"/>
              <a:ea typeface="Calibri" panose="020F0502020204030204" pitchFamily="34" charset="0"/>
              <a:cs typeface="+mn-cs"/>
            </a:endParaRPr>
          </a:p>
        </p:txBody>
      </p:sp>
      <p:sp>
        <p:nvSpPr>
          <p:cNvPr id="2" name="TextBox 1">
            <a:extLst>
              <a:ext uri="{FF2B5EF4-FFF2-40B4-BE49-F238E27FC236}">
                <a16:creationId xmlns:a16="http://schemas.microsoft.com/office/drawing/2014/main" id="{8AC23E22-F37E-4A50-9F6A-AE2F896E1C23}"/>
              </a:ext>
            </a:extLst>
          </p:cNvPr>
          <p:cNvSpPr txBox="1"/>
          <p:nvPr/>
        </p:nvSpPr>
        <p:spPr>
          <a:xfrm>
            <a:off x="344569" y="659085"/>
            <a:ext cx="10894449" cy="707886"/>
          </a:xfrm>
          <a:prstGeom prst="rect">
            <a:avLst/>
          </a:prstGeom>
          <a:noFill/>
        </p:spPr>
        <p:txBody>
          <a:bodyPr wrap="square" rtlCol="0">
            <a:spAutoFit/>
          </a:bodyPr>
          <a:lstStyle/>
          <a:p>
            <a:r>
              <a:rPr lang="en-US" sz="4000" b="1" dirty="0">
                <a:solidFill>
                  <a:schemeClr val="bg1"/>
                </a:solidFill>
                <a:latin typeface="+mj-lt"/>
              </a:rPr>
              <a:t>About HCEG</a:t>
            </a:r>
          </a:p>
        </p:txBody>
      </p:sp>
      <p:sp>
        <p:nvSpPr>
          <p:cNvPr id="10" name="Rectangle 9">
            <a:extLst>
              <a:ext uri="{FF2B5EF4-FFF2-40B4-BE49-F238E27FC236}">
                <a16:creationId xmlns:a16="http://schemas.microsoft.com/office/drawing/2014/main" id="{CAAA7DB7-FE6A-3849-B464-47E2457E80D8}"/>
              </a:ext>
            </a:extLst>
          </p:cNvPr>
          <p:cNvSpPr/>
          <p:nvPr/>
        </p:nvSpPr>
        <p:spPr>
          <a:xfrm>
            <a:off x="10274102" y="4582328"/>
            <a:ext cx="1765498" cy="1998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7730CC8-63B3-3D40-AA3E-736F9C790D5B}"/>
              </a:ext>
            </a:extLst>
          </p:cNvPr>
          <p:cNvPicPr>
            <a:picLocks noChangeAspect="1"/>
          </p:cNvPicPr>
          <p:nvPr/>
        </p:nvPicPr>
        <p:blipFill>
          <a:blip r:embed="rId3"/>
          <a:stretch>
            <a:fillRect/>
          </a:stretch>
        </p:blipFill>
        <p:spPr>
          <a:xfrm>
            <a:off x="9956520" y="4903384"/>
            <a:ext cx="1841780" cy="1015687"/>
          </a:xfrm>
          <a:prstGeom prst="rect">
            <a:avLst/>
          </a:prstGeom>
        </p:spPr>
      </p:pic>
      <p:sp>
        <p:nvSpPr>
          <p:cNvPr id="7" name="Rectangle 6"/>
          <p:cNvSpPr/>
          <p:nvPr/>
        </p:nvSpPr>
        <p:spPr>
          <a:xfrm>
            <a:off x="3512686" y="1930570"/>
            <a:ext cx="8399914" cy="2651760"/>
          </a:xfrm>
          <a:prstGeom prst="rect">
            <a:avLst/>
          </a:prstGeom>
          <a:solidFill>
            <a:srgbClr val="F2BC5B">
              <a:alpha val="20000"/>
            </a:srgbClr>
          </a:solidFill>
          <a:ln w="12700" cap="sq">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OUR VALUES</a:t>
            </a:r>
            <a:endParaRPr kumimoji="0" lang="en-US" sz="1500" b="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Resources to support and enable a true “health care eco system” to reshape healthcare</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Establishes life-long relationships that assist with current and future career advancement and development</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Provides strategic development and mentored opportunities for member executives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Provides strategic advisory capabilities to CMS, AHIP and lobbying activities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Provides insights and knowledge to advance member organizations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Integrates health plan operations, IT and clinical issues to transform healthcare</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rPr>
              <a:t>Builds and strengths the IT and technology partnerships with health plan operations</a:t>
            </a:r>
          </a:p>
          <a:p>
            <a:pPr marL="342900" marR="0" lvl="0" indent="-342900" algn="l" defTabSz="914400" rtl="0" eaLnBrk="1" fontAlgn="auto" latinLnBrk="0" hangingPunct="1">
              <a:lnSpc>
                <a:spcPct val="100000"/>
              </a:lnSpc>
              <a:spcBef>
                <a:spcPts val="600"/>
              </a:spcBef>
              <a:spcAft>
                <a:spcPts val="0"/>
              </a:spcAft>
              <a:buClrTx/>
              <a:buSzTx/>
              <a:buFont typeface="Symbol" panose="05050102010706020507" pitchFamily="18" charset="2"/>
              <a:buChar char=""/>
              <a:tabLst/>
              <a:defRPr/>
            </a:pPr>
            <a:endParaRPr kumimoji="0" lang="en-US" sz="1500" b="0" i="0" u="none" strike="noStrike" kern="1200" cap="none" spc="0" normalizeH="0" baseline="0" noProof="0" dirty="0">
              <a:ln>
                <a:noFill/>
              </a:ln>
              <a:solidFill>
                <a:srgbClr val="002060"/>
              </a:solidFill>
              <a:effectLst/>
              <a:uLnTx/>
              <a:uFillTx/>
              <a:latin typeface="Calibri Light" panose="020F03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6290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9023"/>
            <a:ext cx="12140407" cy="6799957"/>
          </a:xfrm>
          <a:prstGeom prst="rect">
            <a:avLst/>
          </a:prstGeom>
          <a:solidFill>
            <a:srgbClr val="1A5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517" t="3093" r="1979" b="6084"/>
          <a:stretch/>
        </p:blipFill>
        <p:spPr>
          <a:xfrm>
            <a:off x="815009" y="218661"/>
            <a:ext cx="10356574" cy="6420678"/>
          </a:xfrm>
          <a:prstGeom prst="rect">
            <a:avLst/>
          </a:prstGeom>
        </p:spPr>
      </p:pic>
    </p:spTree>
    <p:extLst>
      <p:ext uri="{BB962C8B-B14F-4D97-AF65-F5344CB8AC3E}">
        <p14:creationId xmlns:p14="http://schemas.microsoft.com/office/powerpoint/2010/main" val="1379877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940909" cy="707886"/>
          </a:xfrm>
          <a:prstGeom prst="rect">
            <a:avLst/>
          </a:prstGeom>
          <a:noFill/>
        </p:spPr>
        <p:txBody>
          <a:bodyPr wrap="square" rtlCol="0">
            <a:spAutoFit/>
          </a:bodyPr>
          <a:lstStyle/>
          <a:p>
            <a:r>
              <a:rPr lang="en-US" sz="4000" b="1" dirty="0">
                <a:solidFill>
                  <a:schemeClr val="bg1"/>
                </a:solidFill>
              </a:rPr>
              <a:t>HCEG Top 10 </a:t>
            </a:r>
          </a:p>
        </p:txBody>
      </p:sp>
      <p:sp>
        <p:nvSpPr>
          <p:cNvPr id="4" name="Rectangle 3">
            <a:extLst>
              <a:ext uri="{FF2B5EF4-FFF2-40B4-BE49-F238E27FC236}">
                <a16:creationId xmlns:a16="http://schemas.microsoft.com/office/drawing/2014/main" id="{C2072991-2E49-DE46-9EAF-C574DE7EC272}"/>
              </a:ext>
            </a:extLst>
          </p:cNvPr>
          <p:cNvSpPr/>
          <p:nvPr/>
        </p:nvSpPr>
        <p:spPr>
          <a:xfrm>
            <a:off x="0" y="29023"/>
            <a:ext cx="12140407" cy="67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pic>
        <p:nvPicPr>
          <p:cNvPr id="32" name="Picture 31">
            <a:extLst>
              <a:ext uri="{FF2B5EF4-FFF2-40B4-BE49-F238E27FC236}">
                <a16:creationId xmlns:a16="http://schemas.microsoft.com/office/drawing/2014/main" id="{8D2BDE14-FDBC-BD41-B290-1885433F20D6}"/>
              </a:ext>
            </a:extLst>
          </p:cNvPr>
          <p:cNvPicPr>
            <a:picLocks noChangeAspect="1"/>
          </p:cNvPicPr>
          <p:nvPr/>
        </p:nvPicPr>
        <p:blipFill>
          <a:blip r:embed="rId2"/>
          <a:stretch>
            <a:fillRect/>
          </a:stretch>
        </p:blipFill>
        <p:spPr>
          <a:xfrm>
            <a:off x="922958" y="582418"/>
            <a:ext cx="10220020" cy="5818381"/>
          </a:xfrm>
          <a:prstGeom prst="rect">
            <a:avLst/>
          </a:prstGeom>
        </p:spPr>
      </p:pic>
    </p:spTree>
    <p:extLst>
      <p:ext uri="{BB962C8B-B14F-4D97-AF65-F5344CB8AC3E}">
        <p14:creationId xmlns:p14="http://schemas.microsoft.com/office/powerpoint/2010/main" val="2268768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EF2BF9-771E-2746-83A6-726567869BFD}"/>
              </a:ext>
            </a:extLst>
          </p:cNvPr>
          <p:cNvSpPr txBox="1"/>
          <p:nvPr/>
        </p:nvSpPr>
        <p:spPr>
          <a:xfrm>
            <a:off x="425591" y="645287"/>
            <a:ext cx="10402830" cy="707886"/>
          </a:xfrm>
          <a:prstGeom prst="rect">
            <a:avLst/>
          </a:prstGeom>
          <a:noFill/>
        </p:spPr>
        <p:txBody>
          <a:bodyPr wrap="square" rtlCol="0">
            <a:spAutoFit/>
          </a:bodyPr>
          <a:lstStyle/>
          <a:p>
            <a:r>
              <a:rPr lang="en-US" sz="4000" b="1" dirty="0">
                <a:solidFill>
                  <a:schemeClr val="bg1"/>
                </a:solidFill>
                <a:latin typeface="+mj-lt"/>
              </a:rPr>
              <a:t>Insights from Industry Pulse Research </a:t>
            </a:r>
          </a:p>
        </p:txBody>
      </p:sp>
    </p:spTree>
    <p:extLst>
      <p:ext uri="{BB962C8B-B14F-4D97-AF65-F5344CB8AC3E}">
        <p14:creationId xmlns:p14="http://schemas.microsoft.com/office/powerpoint/2010/main" val="851611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4764</TotalTime>
  <Words>3445</Words>
  <Application>Microsoft Office PowerPoint</Application>
  <PresentationFormat>Widescreen</PresentationFormat>
  <Paragraphs>590</Paragraphs>
  <Slides>49</Slides>
  <Notes>24</Notes>
  <HiddenSlides>2</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49</vt:i4>
      </vt:variant>
    </vt:vector>
  </HeadingPairs>
  <TitlesOfParts>
    <vt:vector size="70" baseType="lpstr">
      <vt:lpstr>Arial</vt:lpstr>
      <vt:lpstr>Arial Narrow</vt:lpstr>
      <vt:lpstr>Avenir</vt:lpstr>
      <vt:lpstr>Avenir Book</vt:lpstr>
      <vt:lpstr>Avenir Heavy</vt:lpstr>
      <vt:lpstr>Avenir Heavy Oblique</vt:lpstr>
      <vt:lpstr>Avenir Light</vt:lpstr>
      <vt:lpstr>Avenir Medium</vt:lpstr>
      <vt:lpstr>Cabin</vt:lpstr>
      <vt:lpstr>Calibri</vt:lpstr>
      <vt:lpstr>Calibri Light</vt:lpstr>
      <vt:lpstr>Century Gothic</vt:lpstr>
      <vt:lpstr>Helvetica</vt:lpstr>
      <vt:lpstr>Helvetica Neue Light</vt:lpstr>
      <vt:lpstr>Helvetica Regular</vt:lpstr>
      <vt:lpstr>Jaapokki</vt:lpstr>
      <vt:lpstr>Noto Sans Symbols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the Industry Pulse A yearly HCEG industry research survey, in partnership with Change Healthcare, to gain insights from healthcare leaders across the country </vt:lpstr>
      <vt:lpstr>PowerPoint Presentation</vt:lpstr>
      <vt:lpstr>PowerPoint Presentation</vt:lpstr>
      <vt:lpstr>PowerPoint Presentation</vt:lpstr>
      <vt:lpstr>PowerPoint Presentation</vt:lpstr>
      <vt:lpstr>Historical data   2016 survey data: digital health technologies</vt:lpstr>
      <vt:lpstr>PowerPoint Presentation</vt:lpstr>
      <vt:lpstr>Which technologies are leading to significant administrative cost efficiencies? (Select all that apply)</vt:lpstr>
      <vt:lpstr>Gains in effectiveness of clinical and data analytics Percentage point change from 2016 to 2017</vt:lpstr>
      <vt:lpstr>PowerPoint Presentation</vt:lpstr>
      <vt:lpstr>Trust in Health  2018 Edelman Trust Barometer </vt:lpstr>
      <vt:lpstr>PowerPoint Presentation</vt:lpstr>
      <vt:lpstr>Share Your Vision for Health Tech and its Benefits</vt:lpstr>
      <vt:lpstr>Opinions Divided on the Impact of Tech to Cost of Healthcare</vt:lpstr>
      <vt:lpstr>All Health Companies Must Address Cost, Pharma Takes Bulk of Blame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Revolutions</vt:lpstr>
      <vt:lpstr>4 Factors That Make It Challenging for Leaders</vt:lpstr>
      <vt:lpstr>How Does Radical Innovation Come About?</vt:lpstr>
      <vt:lpstr>Radical Innovation</vt:lpstr>
      <vt:lpstr>Negative and Positive Complexity (VUCA)</vt:lpstr>
      <vt:lpstr>Fundamental Rule: How to Harness VUCA</vt:lpstr>
      <vt:lpstr>How to Harness VUCA through the 6 competencies</vt:lpstr>
      <vt:lpstr>Radical Innovation, the book + 3-day Innovation Training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Mauricio Jimenez</dc:creator>
  <cp:lastModifiedBy>SteveS</cp:lastModifiedBy>
  <cp:revision>115</cp:revision>
  <cp:lastPrinted>2018-04-25T21:49:46Z</cp:lastPrinted>
  <dcterms:created xsi:type="dcterms:W3CDTF">2017-09-12T17:58:16Z</dcterms:created>
  <dcterms:modified xsi:type="dcterms:W3CDTF">2018-05-09T23:32:58Z</dcterms:modified>
</cp:coreProperties>
</file>